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2"/>
  </p:notesMasterIdLst>
  <p:handoutMasterIdLst>
    <p:handoutMasterId r:id="rId33"/>
  </p:handoutMasterIdLst>
  <p:sldIdLst>
    <p:sldId id="776" r:id="rId7"/>
    <p:sldId id="683" r:id="rId8"/>
    <p:sldId id="853" r:id="rId9"/>
    <p:sldId id="872" r:id="rId10"/>
    <p:sldId id="873" r:id="rId11"/>
    <p:sldId id="874" r:id="rId12"/>
    <p:sldId id="878" r:id="rId13"/>
    <p:sldId id="875" r:id="rId14"/>
    <p:sldId id="876" r:id="rId15"/>
    <p:sldId id="879" r:id="rId16"/>
    <p:sldId id="880" r:id="rId17"/>
    <p:sldId id="882" r:id="rId18"/>
    <p:sldId id="881" r:id="rId19"/>
    <p:sldId id="883" r:id="rId20"/>
    <p:sldId id="884" r:id="rId21"/>
    <p:sldId id="886" r:id="rId22"/>
    <p:sldId id="887" r:id="rId23"/>
    <p:sldId id="888" r:id="rId24"/>
    <p:sldId id="889" r:id="rId25"/>
    <p:sldId id="891" r:id="rId26"/>
    <p:sldId id="892" r:id="rId27"/>
    <p:sldId id="894" r:id="rId28"/>
    <p:sldId id="895" r:id="rId29"/>
    <p:sldId id="896" r:id="rId30"/>
    <p:sldId id="897"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9DB7A0-DE09-4BDF-AA3B-6DCAD4AEF9C6}" v="1" dt="2022-09-01T07:52:10.6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14" autoAdjust="0"/>
    <p:restoredTop sz="63565" autoAdjust="0"/>
  </p:normalViewPr>
  <p:slideViewPr>
    <p:cSldViewPr snapToGrid="0" snapToObjects="1">
      <p:cViewPr varScale="1">
        <p:scale>
          <a:sx n="34" d="100"/>
          <a:sy n="34" d="100"/>
        </p:scale>
        <p:origin x="76" y="63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1D9DB7A0-DE09-4BDF-AA3B-6DCAD4AEF9C6}"/>
    <pc:docChg chg="undo custSel modSld">
      <pc:chgData name="Lucas, Tania" userId="232b37cb-a817-446c-b5f8-6c2be3ba9e7b" providerId="ADAL" clId="{1D9DB7A0-DE09-4BDF-AA3B-6DCAD4AEF9C6}" dt="2022-09-14T15:43:32.767" v="107" actId="20577"/>
      <pc:docMkLst>
        <pc:docMk/>
      </pc:docMkLst>
      <pc:sldChg chg="addSp modSp mod">
        <pc:chgData name="Lucas, Tania" userId="232b37cb-a817-446c-b5f8-6c2be3ba9e7b" providerId="ADAL" clId="{1D9DB7A0-DE09-4BDF-AA3B-6DCAD4AEF9C6}" dt="2022-09-01T07:53:36.506" v="21" actId="1038"/>
        <pc:sldMkLst>
          <pc:docMk/>
          <pc:sldMk cId="70728850" sldId="776"/>
        </pc:sldMkLst>
        <pc:spChg chg="add mod">
          <ac:chgData name="Lucas, Tania" userId="232b37cb-a817-446c-b5f8-6c2be3ba9e7b" providerId="ADAL" clId="{1D9DB7A0-DE09-4BDF-AA3B-6DCAD4AEF9C6}" dt="2022-09-01T07:52:35.647" v="13" actId="14100"/>
          <ac:spMkLst>
            <pc:docMk/>
            <pc:sldMk cId="70728850" sldId="776"/>
            <ac:spMk id="5" creationId="{7DE43C6B-A43C-0E6A-D330-76AC9DD81AEA}"/>
          </ac:spMkLst>
        </pc:spChg>
        <pc:spChg chg="mod">
          <ac:chgData name="Lucas, Tania" userId="232b37cb-a817-446c-b5f8-6c2be3ba9e7b" providerId="ADAL" clId="{1D9DB7A0-DE09-4BDF-AA3B-6DCAD4AEF9C6}" dt="2022-09-01T07:53:36.506" v="21" actId="1038"/>
          <ac:spMkLst>
            <pc:docMk/>
            <pc:sldMk cId="70728850" sldId="776"/>
            <ac:spMk id="7" creationId="{1B5D8775-B5D6-4935-8E79-C6B86751E6DE}"/>
          </ac:spMkLst>
        </pc:spChg>
        <pc:spChg chg="mod">
          <ac:chgData name="Lucas, Tania" userId="232b37cb-a817-446c-b5f8-6c2be3ba9e7b" providerId="ADAL" clId="{1D9DB7A0-DE09-4BDF-AA3B-6DCAD4AEF9C6}" dt="2022-09-01T07:53:27.927" v="18" actId="1036"/>
          <ac:spMkLst>
            <pc:docMk/>
            <pc:sldMk cId="70728850" sldId="776"/>
            <ac:spMk id="8" creationId="{C84F6D9C-6089-489B-B9FC-6E1D8AB9B7BC}"/>
          </ac:spMkLst>
        </pc:spChg>
      </pc:sldChg>
      <pc:sldChg chg="modSp mod">
        <pc:chgData name="Lucas, Tania" userId="232b37cb-a817-446c-b5f8-6c2be3ba9e7b" providerId="ADAL" clId="{1D9DB7A0-DE09-4BDF-AA3B-6DCAD4AEF9C6}" dt="2022-09-01T08:44:04.715" v="106" actId="313"/>
        <pc:sldMkLst>
          <pc:docMk/>
          <pc:sldMk cId="2189049363" sldId="873"/>
        </pc:sldMkLst>
        <pc:spChg chg="mod">
          <ac:chgData name="Lucas, Tania" userId="232b37cb-a817-446c-b5f8-6c2be3ba9e7b" providerId="ADAL" clId="{1D9DB7A0-DE09-4BDF-AA3B-6DCAD4AEF9C6}" dt="2022-09-01T08:44:04.715" v="106" actId="313"/>
          <ac:spMkLst>
            <pc:docMk/>
            <pc:sldMk cId="2189049363" sldId="873"/>
            <ac:spMk id="6" creationId="{9F63D670-7B8D-8423-1D16-5361BAC1135A}"/>
          </ac:spMkLst>
        </pc:spChg>
      </pc:sldChg>
      <pc:sldChg chg="modSp mod">
        <pc:chgData name="Lucas, Tania" userId="232b37cb-a817-446c-b5f8-6c2be3ba9e7b" providerId="ADAL" clId="{1D9DB7A0-DE09-4BDF-AA3B-6DCAD4AEF9C6}" dt="2022-09-01T08:00:49.269" v="28" actId="20577"/>
        <pc:sldMkLst>
          <pc:docMk/>
          <pc:sldMk cId="2692671500" sldId="875"/>
        </pc:sldMkLst>
        <pc:spChg chg="mod">
          <ac:chgData name="Lucas, Tania" userId="232b37cb-a817-446c-b5f8-6c2be3ba9e7b" providerId="ADAL" clId="{1D9DB7A0-DE09-4BDF-AA3B-6DCAD4AEF9C6}" dt="2022-09-01T08:00:42.136" v="27" actId="113"/>
          <ac:spMkLst>
            <pc:docMk/>
            <pc:sldMk cId="2692671500" sldId="875"/>
            <ac:spMk id="4" creationId="{41DF5141-145A-F74C-4E85-651BCAF9AF6C}"/>
          </ac:spMkLst>
        </pc:spChg>
        <pc:spChg chg="mod">
          <ac:chgData name="Lucas, Tania" userId="232b37cb-a817-446c-b5f8-6c2be3ba9e7b" providerId="ADAL" clId="{1D9DB7A0-DE09-4BDF-AA3B-6DCAD4AEF9C6}" dt="2022-09-01T08:00:49.269" v="28" actId="20577"/>
          <ac:spMkLst>
            <pc:docMk/>
            <pc:sldMk cId="2692671500" sldId="875"/>
            <ac:spMk id="6" creationId="{512EAEAF-CF1E-A167-1214-FEA58479F856}"/>
          </ac:spMkLst>
        </pc:spChg>
      </pc:sldChg>
      <pc:sldChg chg="modSp mod">
        <pc:chgData name="Lucas, Tania" userId="232b37cb-a817-446c-b5f8-6c2be3ba9e7b" providerId="ADAL" clId="{1D9DB7A0-DE09-4BDF-AA3B-6DCAD4AEF9C6}" dt="2022-09-01T08:02:47.518" v="35" actId="20577"/>
        <pc:sldMkLst>
          <pc:docMk/>
          <pc:sldMk cId="2866031541" sldId="876"/>
        </pc:sldMkLst>
        <pc:spChg chg="mod">
          <ac:chgData name="Lucas, Tania" userId="232b37cb-a817-446c-b5f8-6c2be3ba9e7b" providerId="ADAL" clId="{1D9DB7A0-DE09-4BDF-AA3B-6DCAD4AEF9C6}" dt="2022-09-01T08:02:03.021" v="30" actId="113"/>
          <ac:spMkLst>
            <pc:docMk/>
            <pc:sldMk cId="2866031541" sldId="876"/>
            <ac:spMk id="4" creationId="{484B229E-E2DA-0FC7-7D37-5658CF21B8B2}"/>
          </ac:spMkLst>
        </pc:spChg>
        <pc:spChg chg="mod">
          <ac:chgData name="Lucas, Tania" userId="232b37cb-a817-446c-b5f8-6c2be3ba9e7b" providerId="ADAL" clId="{1D9DB7A0-DE09-4BDF-AA3B-6DCAD4AEF9C6}" dt="2022-09-01T08:02:47.518" v="35" actId="20577"/>
          <ac:spMkLst>
            <pc:docMk/>
            <pc:sldMk cId="2866031541" sldId="876"/>
            <ac:spMk id="6" creationId="{DAFD8C59-1CDC-8B93-614B-EB9440AD0F21}"/>
          </ac:spMkLst>
        </pc:spChg>
      </pc:sldChg>
      <pc:sldChg chg="modSp mod">
        <pc:chgData name="Lucas, Tania" userId="232b37cb-a817-446c-b5f8-6c2be3ba9e7b" providerId="ADAL" clId="{1D9DB7A0-DE09-4BDF-AA3B-6DCAD4AEF9C6}" dt="2022-09-01T07:58:01.161" v="25" actId="20577"/>
        <pc:sldMkLst>
          <pc:docMk/>
          <pc:sldMk cId="4071932720" sldId="878"/>
        </pc:sldMkLst>
        <pc:spChg chg="mod">
          <ac:chgData name="Lucas, Tania" userId="232b37cb-a817-446c-b5f8-6c2be3ba9e7b" providerId="ADAL" clId="{1D9DB7A0-DE09-4BDF-AA3B-6DCAD4AEF9C6}" dt="2022-09-01T07:58:01.161" v="25" actId="20577"/>
          <ac:spMkLst>
            <pc:docMk/>
            <pc:sldMk cId="4071932720" sldId="878"/>
            <ac:spMk id="13" creationId="{B348E803-A486-0D05-0469-516CC7C139EF}"/>
          </ac:spMkLst>
        </pc:spChg>
      </pc:sldChg>
      <pc:sldChg chg="modSp mod">
        <pc:chgData name="Lucas, Tania" userId="232b37cb-a817-446c-b5f8-6c2be3ba9e7b" providerId="ADAL" clId="{1D9DB7A0-DE09-4BDF-AA3B-6DCAD4AEF9C6}" dt="2022-09-01T08:03:52.474" v="37" actId="113"/>
        <pc:sldMkLst>
          <pc:docMk/>
          <pc:sldMk cId="2842449254" sldId="880"/>
        </pc:sldMkLst>
        <pc:spChg chg="mod">
          <ac:chgData name="Lucas, Tania" userId="232b37cb-a817-446c-b5f8-6c2be3ba9e7b" providerId="ADAL" clId="{1D9DB7A0-DE09-4BDF-AA3B-6DCAD4AEF9C6}" dt="2022-09-01T08:03:52.474" v="37" actId="113"/>
          <ac:spMkLst>
            <pc:docMk/>
            <pc:sldMk cId="2842449254" sldId="880"/>
            <ac:spMk id="4" creationId="{175C1EC6-458F-F5F5-2E58-92F6C4F0CB3A}"/>
          </ac:spMkLst>
        </pc:spChg>
      </pc:sldChg>
      <pc:sldChg chg="modSp mod">
        <pc:chgData name="Lucas, Tania" userId="232b37cb-a817-446c-b5f8-6c2be3ba9e7b" providerId="ADAL" clId="{1D9DB7A0-DE09-4BDF-AA3B-6DCAD4AEF9C6}" dt="2022-09-01T08:42:34.999" v="104" actId="313"/>
        <pc:sldMkLst>
          <pc:docMk/>
          <pc:sldMk cId="2264722829" sldId="881"/>
        </pc:sldMkLst>
        <pc:spChg chg="mod">
          <ac:chgData name="Lucas, Tania" userId="232b37cb-a817-446c-b5f8-6c2be3ba9e7b" providerId="ADAL" clId="{1D9DB7A0-DE09-4BDF-AA3B-6DCAD4AEF9C6}" dt="2022-09-01T08:05:32.517" v="47" actId="113"/>
          <ac:spMkLst>
            <pc:docMk/>
            <pc:sldMk cId="2264722829" sldId="881"/>
            <ac:spMk id="4" creationId="{386A62E8-7CAB-B4F1-D29B-80912B4A0FE9}"/>
          </ac:spMkLst>
        </pc:spChg>
        <pc:spChg chg="mod">
          <ac:chgData name="Lucas, Tania" userId="232b37cb-a817-446c-b5f8-6c2be3ba9e7b" providerId="ADAL" clId="{1D9DB7A0-DE09-4BDF-AA3B-6DCAD4AEF9C6}" dt="2022-09-01T08:42:34.999" v="104" actId="313"/>
          <ac:spMkLst>
            <pc:docMk/>
            <pc:sldMk cId="2264722829" sldId="881"/>
            <ac:spMk id="6" creationId="{30273A04-EE7E-2116-A673-B0AB55CDFE61}"/>
          </ac:spMkLst>
        </pc:spChg>
      </pc:sldChg>
      <pc:sldChg chg="modSp mod">
        <pc:chgData name="Lucas, Tania" userId="232b37cb-a817-446c-b5f8-6c2be3ba9e7b" providerId="ADAL" clId="{1D9DB7A0-DE09-4BDF-AA3B-6DCAD4AEF9C6}" dt="2022-09-01T08:43:00.696" v="105" actId="33524"/>
        <pc:sldMkLst>
          <pc:docMk/>
          <pc:sldMk cId="2597355141" sldId="882"/>
        </pc:sldMkLst>
        <pc:spChg chg="mod">
          <ac:chgData name="Lucas, Tania" userId="232b37cb-a817-446c-b5f8-6c2be3ba9e7b" providerId="ADAL" clId="{1D9DB7A0-DE09-4BDF-AA3B-6DCAD4AEF9C6}" dt="2022-09-01T08:04:46.048" v="45" actId="113"/>
          <ac:spMkLst>
            <pc:docMk/>
            <pc:sldMk cId="2597355141" sldId="882"/>
            <ac:spMk id="6" creationId="{C6502CF3-D7CD-90D3-BAB7-9BAA2958EB54}"/>
          </ac:spMkLst>
        </pc:spChg>
        <pc:spChg chg="mod">
          <ac:chgData name="Lucas, Tania" userId="232b37cb-a817-446c-b5f8-6c2be3ba9e7b" providerId="ADAL" clId="{1D9DB7A0-DE09-4BDF-AA3B-6DCAD4AEF9C6}" dt="2022-09-01T08:43:00.696" v="105" actId="33524"/>
          <ac:spMkLst>
            <pc:docMk/>
            <pc:sldMk cId="2597355141" sldId="882"/>
            <ac:spMk id="10" creationId="{08AD961A-41ED-4F7C-88BB-C841E97577F9}"/>
          </ac:spMkLst>
        </pc:spChg>
      </pc:sldChg>
      <pc:sldChg chg="modSp mod">
        <pc:chgData name="Lucas, Tania" userId="232b37cb-a817-446c-b5f8-6c2be3ba9e7b" providerId="ADAL" clId="{1D9DB7A0-DE09-4BDF-AA3B-6DCAD4AEF9C6}" dt="2022-09-01T08:06:43.280" v="56" actId="113"/>
        <pc:sldMkLst>
          <pc:docMk/>
          <pc:sldMk cId="2631970801" sldId="884"/>
        </pc:sldMkLst>
        <pc:spChg chg="mod">
          <ac:chgData name="Lucas, Tania" userId="232b37cb-a817-446c-b5f8-6c2be3ba9e7b" providerId="ADAL" clId="{1D9DB7A0-DE09-4BDF-AA3B-6DCAD4AEF9C6}" dt="2022-09-01T08:06:43.280" v="56" actId="113"/>
          <ac:spMkLst>
            <pc:docMk/>
            <pc:sldMk cId="2631970801" sldId="884"/>
            <ac:spMk id="6" creationId="{4A63C3AF-4BFA-3A05-A046-3F8FA874F89A}"/>
          </ac:spMkLst>
        </pc:spChg>
      </pc:sldChg>
      <pc:sldChg chg="modSp mod">
        <pc:chgData name="Lucas, Tania" userId="232b37cb-a817-446c-b5f8-6c2be3ba9e7b" providerId="ADAL" clId="{1D9DB7A0-DE09-4BDF-AA3B-6DCAD4AEF9C6}" dt="2022-09-01T08:07:23.776" v="62" actId="113"/>
        <pc:sldMkLst>
          <pc:docMk/>
          <pc:sldMk cId="32596895" sldId="886"/>
        </pc:sldMkLst>
        <pc:spChg chg="mod">
          <ac:chgData name="Lucas, Tania" userId="232b37cb-a817-446c-b5f8-6c2be3ba9e7b" providerId="ADAL" clId="{1D9DB7A0-DE09-4BDF-AA3B-6DCAD4AEF9C6}" dt="2022-09-01T08:07:23.776" v="62" actId="113"/>
          <ac:spMkLst>
            <pc:docMk/>
            <pc:sldMk cId="32596895" sldId="886"/>
            <ac:spMk id="4" creationId="{6F75AB28-B102-E093-AEE1-A7BFD87AA651}"/>
          </ac:spMkLst>
        </pc:spChg>
        <pc:spChg chg="mod">
          <ac:chgData name="Lucas, Tania" userId="232b37cb-a817-446c-b5f8-6c2be3ba9e7b" providerId="ADAL" clId="{1D9DB7A0-DE09-4BDF-AA3B-6DCAD4AEF9C6}" dt="2022-09-01T08:07:16.097" v="60" actId="313"/>
          <ac:spMkLst>
            <pc:docMk/>
            <pc:sldMk cId="32596895" sldId="886"/>
            <ac:spMk id="10" creationId="{9AC40BD6-18A6-82AF-405F-61B758C95C83}"/>
          </ac:spMkLst>
        </pc:spChg>
      </pc:sldChg>
      <pc:sldChg chg="modSp mod">
        <pc:chgData name="Lucas, Tania" userId="232b37cb-a817-446c-b5f8-6c2be3ba9e7b" providerId="ADAL" clId="{1D9DB7A0-DE09-4BDF-AA3B-6DCAD4AEF9C6}" dt="2022-09-01T08:08:28.346" v="68" actId="113"/>
        <pc:sldMkLst>
          <pc:docMk/>
          <pc:sldMk cId="310488439" sldId="888"/>
        </pc:sldMkLst>
        <pc:spChg chg="mod">
          <ac:chgData name="Lucas, Tania" userId="232b37cb-a817-446c-b5f8-6c2be3ba9e7b" providerId="ADAL" clId="{1D9DB7A0-DE09-4BDF-AA3B-6DCAD4AEF9C6}" dt="2022-09-01T08:08:16.442" v="66" actId="313"/>
          <ac:spMkLst>
            <pc:docMk/>
            <pc:sldMk cId="310488439" sldId="888"/>
            <ac:spMk id="5" creationId="{F4BBFE42-6EDD-E451-4AE1-724C526DA8C6}"/>
          </ac:spMkLst>
        </pc:spChg>
        <pc:spChg chg="mod">
          <ac:chgData name="Lucas, Tania" userId="232b37cb-a817-446c-b5f8-6c2be3ba9e7b" providerId="ADAL" clId="{1D9DB7A0-DE09-4BDF-AA3B-6DCAD4AEF9C6}" dt="2022-09-01T08:08:28.346" v="68" actId="113"/>
          <ac:spMkLst>
            <pc:docMk/>
            <pc:sldMk cId="310488439" sldId="888"/>
            <ac:spMk id="6" creationId="{2539CA67-96C3-E6CE-40D3-DBE2D71DB099}"/>
          </ac:spMkLst>
        </pc:spChg>
      </pc:sldChg>
      <pc:sldChg chg="modSp mod">
        <pc:chgData name="Lucas, Tania" userId="232b37cb-a817-446c-b5f8-6c2be3ba9e7b" providerId="ADAL" clId="{1D9DB7A0-DE09-4BDF-AA3B-6DCAD4AEF9C6}" dt="2022-09-14T15:43:32.767" v="107" actId="20577"/>
        <pc:sldMkLst>
          <pc:docMk/>
          <pc:sldMk cId="1024783636" sldId="889"/>
        </pc:sldMkLst>
        <pc:spChg chg="mod">
          <ac:chgData name="Lucas, Tania" userId="232b37cb-a817-446c-b5f8-6c2be3ba9e7b" providerId="ADAL" clId="{1D9DB7A0-DE09-4BDF-AA3B-6DCAD4AEF9C6}" dt="2022-09-01T08:08:51.888" v="71" actId="113"/>
          <ac:spMkLst>
            <pc:docMk/>
            <pc:sldMk cId="1024783636" sldId="889"/>
            <ac:spMk id="4" creationId="{FF1B78AF-0349-BE77-9997-29E1A6507FA7}"/>
          </ac:spMkLst>
        </pc:spChg>
        <pc:spChg chg="mod">
          <ac:chgData name="Lucas, Tania" userId="232b37cb-a817-446c-b5f8-6c2be3ba9e7b" providerId="ADAL" clId="{1D9DB7A0-DE09-4BDF-AA3B-6DCAD4AEF9C6}" dt="2022-09-14T15:43:32.767" v="107" actId="20577"/>
          <ac:spMkLst>
            <pc:docMk/>
            <pc:sldMk cId="1024783636" sldId="889"/>
            <ac:spMk id="6" creationId="{F2DBF72A-3D31-8B47-41FA-91740F7B4C55}"/>
          </ac:spMkLst>
        </pc:spChg>
      </pc:sldChg>
      <pc:sldChg chg="modSp mod">
        <pc:chgData name="Lucas, Tania" userId="232b37cb-a817-446c-b5f8-6c2be3ba9e7b" providerId="ADAL" clId="{1D9DB7A0-DE09-4BDF-AA3B-6DCAD4AEF9C6}" dt="2022-09-01T08:09:34.475" v="75" actId="313"/>
        <pc:sldMkLst>
          <pc:docMk/>
          <pc:sldMk cId="615428881" sldId="892"/>
        </pc:sldMkLst>
        <pc:spChg chg="mod">
          <ac:chgData name="Lucas, Tania" userId="232b37cb-a817-446c-b5f8-6c2be3ba9e7b" providerId="ADAL" clId="{1D9DB7A0-DE09-4BDF-AA3B-6DCAD4AEF9C6}" dt="2022-09-01T08:09:19.461" v="74" actId="113"/>
          <ac:spMkLst>
            <pc:docMk/>
            <pc:sldMk cId="615428881" sldId="892"/>
            <ac:spMk id="4" creationId="{F3905B64-7293-0C4F-FCE0-ACB78E8CC566}"/>
          </ac:spMkLst>
        </pc:spChg>
        <pc:spChg chg="mod">
          <ac:chgData name="Lucas, Tania" userId="232b37cb-a817-446c-b5f8-6c2be3ba9e7b" providerId="ADAL" clId="{1D9DB7A0-DE09-4BDF-AA3B-6DCAD4AEF9C6}" dt="2022-09-01T08:09:34.475" v="75" actId="313"/>
          <ac:spMkLst>
            <pc:docMk/>
            <pc:sldMk cId="615428881" sldId="892"/>
            <ac:spMk id="6" creationId="{166838A9-5D22-966D-30BE-FA6666ACBD5F}"/>
          </ac:spMkLst>
        </pc:spChg>
      </pc:sldChg>
      <pc:sldChg chg="modSp mod">
        <pc:chgData name="Lucas, Tania" userId="232b37cb-a817-446c-b5f8-6c2be3ba9e7b" providerId="ADAL" clId="{1D9DB7A0-DE09-4BDF-AA3B-6DCAD4AEF9C6}" dt="2022-09-01T08:11:09.756" v="82" actId="14100"/>
        <pc:sldMkLst>
          <pc:docMk/>
          <pc:sldMk cId="3182335847" sldId="895"/>
        </pc:sldMkLst>
        <pc:spChg chg="mod">
          <ac:chgData name="Lucas, Tania" userId="232b37cb-a817-446c-b5f8-6c2be3ba9e7b" providerId="ADAL" clId="{1D9DB7A0-DE09-4BDF-AA3B-6DCAD4AEF9C6}" dt="2022-09-01T08:10:10.354" v="76" actId="1076"/>
          <ac:spMkLst>
            <pc:docMk/>
            <pc:sldMk cId="3182335847" sldId="895"/>
            <ac:spMk id="6" creationId="{7D3F9B30-78D6-673C-36CF-A94E4B778C1C}"/>
          </ac:spMkLst>
        </pc:spChg>
        <pc:spChg chg="mod">
          <ac:chgData name="Lucas, Tania" userId="232b37cb-a817-446c-b5f8-6c2be3ba9e7b" providerId="ADAL" clId="{1D9DB7A0-DE09-4BDF-AA3B-6DCAD4AEF9C6}" dt="2022-09-01T08:11:08.684" v="81" actId="255"/>
          <ac:spMkLst>
            <pc:docMk/>
            <pc:sldMk cId="3182335847" sldId="895"/>
            <ac:spMk id="8" creationId="{EDA5E73C-FDBC-0B39-C2C1-58B8BA917C3F}"/>
          </ac:spMkLst>
        </pc:spChg>
        <pc:picChg chg="mod">
          <ac:chgData name="Lucas, Tania" userId="232b37cb-a817-446c-b5f8-6c2be3ba9e7b" providerId="ADAL" clId="{1D9DB7A0-DE09-4BDF-AA3B-6DCAD4AEF9C6}" dt="2022-09-01T08:11:09.756" v="82" actId="14100"/>
          <ac:picMkLst>
            <pc:docMk/>
            <pc:sldMk cId="3182335847" sldId="895"/>
            <ac:picMk id="3" creationId="{D559FA05-3D19-61F2-F782-7F47709A1192}"/>
          </ac:picMkLst>
        </pc:picChg>
      </pc:sldChg>
      <pc:sldChg chg="modSp mod">
        <pc:chgData name="Lucas, Tania" userId="232b37cb-a817-446c-b5f8-6c2be3ba9e7b" providerId="ADAL" clId="{1D9DB7A0-DE09-4BDF-AA3B-6DCAD4AEF9C6}" dt="2022-09-01T08:12:00.636" v="89" actId="113"/>
        <pc:sldMkLst>
          <pc:docMk/>
          <pc:sldMk cId="442798861" sldId="896"/>
        </pc:sldMkLst>
        <pc:spChg chg="mod">
          <ac:chgData name="Lucas, Tania" userId="232b37cb-a817-446c-b5f8-6c2be3ba9e7b" providerId="ADAL" clId="{1D9DB7A0-DE09-4BDF-AA3B-6DCAD4AEF9C6}" dt="2022-09-01T08:12:00.636" v="89" actId="113"/>
          <ac:spMkLst>
            <pc:docMk/>
            <pc:sldMk cId="442798861" sldId="896"/>
            <ac:spMk id="4" creationId="{7DFA5628-151D-62B4-B0A1-16FDFAEF28A1}"/>
          </ac:spMkLst>
        </pc:spChg>
        <pc:spChg chg="mod">
          <ac:chgData name="Lucas, Tania" userId="232b37cb-a817-446c-b5f8-6c2be3ba9e7b" providerId="ADAL" clId="{1D9DB7A0-DE09-4BDF-AA3B-6DCAD4AEF9C6}" dt="2022-09-01T08:11:47.628" v="87" actId="313"/>
          <ac:spMkLst>
            <pc:docMk/>
            <pc:sldMk cId="442798861" sldId="896"/>
            <ac:spMk id="6" creationId="{252CFE98-1BE4-AE0B-43DB-FE1CD3E3543E}"/>
          </ac:spMkLst>
        </pc:spChg>
      </pc:sldChg>
      <pc:sldChg chg="modSp mod">
        <pc:chgData name="Lucas, Tania" userId="232b37cb-a817-446c-b5f8-6c2be3ba9e7b" providerId="ADAL" clId="{1D9DB7A0-DE09-4BDF-AA3B-6DCAD4AEF9C6}" dt="2022-09-01T08:41:17.592" v="102" actId="113"/>
        <pc:sldMkLst>
          <pc:docMk/>
          <pc:sldMk cId="3379060985" sldId="897"/>
        </pc:sldMkLst>
        <pc:spChg chg="mod">
          <ac:chgData name="Lucas, Tania" userId="232b37cb-a817-446c-b5f8-6c2be3ba9e7b" providerId="ADAL" clId="{1D9DB7A0-DE09-4BDF-AA3B-6DCAD4AEF9C6}" dt="2022-09-01T08:41:17.592" v="102" actId="113"/>
          <ac:spMkLst>
            <pc:docMk/>
            <pc:sldMk cId="3379060985" sldId="897"/>
            <ac:spMk id="4" creationId="{37D5141E-614B-3078-DB71-16E8ADB451C2}"/>
          </ac:spMkLst>
        </pc:spChg>
        <pc:spChg chg="mod">
          <ac:chgData name="Lucas, Tania" userId="232b37cb-a817-446c-b5f8-6c2be3ba9e7b" providerId="ADAL" clId="{1D9DB7A0-DE09-4BDF-AA3B-6DCAD4AEF9C6}" dt="2022-09-01T08:40:56.970" v="100" actId="20577"/>
          <ac:spMkLst>
            <pc:docMk/>
            <pc:sldMk cId="3379060985" sldId="897"/>
            <ac:spMk id="6" creationId="{D3A86A52-FBEB-97D3-5D44-3D224E949E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9/14/2022</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9/14/2022</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pic>
        <p:nvPicPr>
          <p:cNvPr id="3" name="Picture 2" descr="A group of people embracing&#10;&#10;Description automatically generated with low confidence">
            <a:extLst>
              <a:ext uri="{FF2B5EF4-FFF2-40B4-BE49-F238E27FC236}">
                <a16:creationId xmlns:a16="http://schemas.microsoft.com/office/drawing/2014/main" id="{EF686A97-9AD5-DB04-1067-9AA6CD3C2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0" y="2590916"/>
            <a:ext cx="4762500" cy="3571875"/>
          </a:xfrm>
          <a:prstGeom prst="rect">
            <a:avLst/>
          </a:prstGeom>
        </p:spPr>
      </p:pic>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June 2022</a:t>
            </a:r>
          </a:p>
        </p:txBody>
      </p:sp>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2" y="208722"/>
            <a:ext cx="4195396" cy="447261"/>
          </a:xfrm>
        </p:spPr>
        <p:txBody>
          <a:bodyPr/>
          <a:lstStyle/>
          <a:p>
            <a:r>
              <a:rPr lang="en-GB" sz="1800" dirty="0"/>
              <a:t>Question 6(a) and mark scheme </a:t>
            </a:r>
          </a:p>
        </p:txBody>
      </p:sp>
      <p:pic>
        <p:nvPicPr>
          <p:cNvPr id="3" name="Picture 2">
            <a:extLst>
              <a:ext uri="{FF2B5EF4-FFF2-40B4-BE49-F238E27FC236}">
                <a16:creationId xmlns:a16="http://schemas.microsoft.com/office/drawing/2014/main" id="{74452B0B-FC0A-FB29-F08D-4A14F681051A}"/>
              </a:ext>
            </a:extLst>
          </p:cNvPr>
          <p:cNvPicPr>
            <a:picLocks noChangeAspect="1"/>
          </p:cNvPicPr>
          <p:nvPr/>
        </p:nvPicPr>
        <p:blipFill rotWithShape="1">
          <a:blip r:embed="rId2"/>
          <a:srcRect b="21046"/>
          <a:stretch/>
        </p:blipFill>
        <p:spPr>
          <a:xfrm>
            <a:off x="282011" y="1062037"/>
            <a:ext cx="5295900" cy="2805113"/>
          </a:xfrm>
          <a:prstGeom prst="rect">
            <a:avLst/>
          </a:prstGeom>
        </p:spPr>
      </p:pic>
      <p:sp>
        <p:nvSpPr>
          <p:cNvPr id="6" name="TextBox 5">
            <a:extLst>
              <a:ext uri="{FF2B5EF4-FFF2-40B4-BE49-F238E27FC236}">
                <a16:creationId xmlns:a16="http://schemas.microsoft.com/office/drawing/2014/main" id="{51E230B8-4853-209D-2F77-B757B5109D44}"/>
              </a:ext>
            </a:extLst>
          </p:cNvPr>
          <p:cNvSpPr txBox="1"/>
          <p:nvPr/>
        </p:nvSpPr>
        <p:spPr>
          <a:xfrm>
            <a:off x="6096000" y="1036872"/>
            <a:ext cx="5381297" cy="3816429"/>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4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 mark for each correct answer up to a maximum of 4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Antenatal urine tests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Blood pressure test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Blood tests to protect health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Blood tests for blood group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Blood tests and rhesus status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Screening test / monitor iron levels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Screening test to check if the mother is a carrier of a condition</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Screening test to check baby for lower or higher chance of conditions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Gestational diabetes test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Weight and height checks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Ultrasound scan (8-14 weeks) dating scan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Ultrasound scan (20 weeks) to check for 11 physical conditions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Check ups (11-14/25 week)/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This list is not exhaustive.</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90CF87EC-A79D-09BE-24F4-9F97606696CD}"/>
              </a:ext>
            </a:extLst>
          </p:cNvPr>
          <p:cNvSpPr txBox="1"/>
          <p:nvPr/>
        </p:nvSpPr>
        <p:spPr>
          <a:xfrm>
            <a:off x="5987814" y="105060"/>
            <a:ext cx="6096000" cy="738664"/>
          </a:xfrm>
          <a:prstGeom prst="rect">
            <a:avLst/>
          </a:prstGeom>
          <a:noFill/>
        </p:spPr>
        <p:txBody>
          <a:bodyPr wrap="square">
            <a:spAutoFit/>
          </a:bodyPr>
          <a:lstStyle/>
          <a:p>
            <a:r>
              <a:rPr lang="en-US" sz="1400" dirty="0">
                <a:solidFill>
                  <a:srgbClr val="0070C0"/>
                </a:solidFill>
              </a:rPr>
              <a:t>Command Verb: Identify </a:t>
            </a:r>
          </a:p>
          <a:p>
            <a:r>
              <a:rPr lang="en-US" sz="1400" dirty="0">
                <a:solidFill>
                  <a:srgbClr val="0070C0"/>
                </a:solidFill>
              </a:rPr>
              <a:t>Provide/name/select/</a:t>
            </a:r>
            <a:r>
              <a:rPr lang="en-US" sz="1400" dirty="0" err="1">
                <a:solidFill>
                  <a:srgbClr val="0070C0"/>
                </a:solidFill>
              </a:rPr>
              <a:t>recognise</a:t>
            </a:r>
            <a:r>
              <a:rPr lang="en-US" sz="1400" dirty="0">
                <a:solidFill>
                  <a:srgbClr val="0070C0"/>
                </a:solidFill>
              </a:rPr>
              <a:t> brief facts or </a:t>
            </a:r>
          </a:p>
          <a:p>
            <a:r>
              <a:rPr lang="en-US" sz="1400" dirty="0">
                <a:solidFill>
                  <a:srgbClr val="0070C0"/>
                </a:solidFill>
              </a:rPr>
              <a:t>examples (from a given source or from recall)</a:t>
            </a:r>
            <a:endParaRPr lang="en-GB" sz="1400" dirty="0">
              <a:solidFill>
                <a:srgbClr val="0070C0"/>
              </a:solidFill>
            </a:endParaRPr>
          </a:p>
        </p:txBody>
      </p:sp>
    </p:spTree>
    <p:extLst>
      <p:ext uri="{BB962C8B-B14F-4D97-AF65-F5344CB8AC3E}">
        <p14:creationId xmlns:p14="http://schemas.microsoft.com/office/powerpoint/2010/main" val="1536307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15150" y="1114436"/>
            <a:ext cx="48912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175C1EC6-458F-F5F5-2E58-92F6C4F0CB3A}"/>
              </a:ext>
            </a:extLst>
          </p:cNvPr>
          <p:cNvSpPr txBox="1"/>
          <p:nvPr/>
        </p:nvSpPr>
        <p:spPr>
          <a:xfrm>
            <a:off x="7067551" y="1646872"/>
            <a:ext cx="4557058" cy="3139321"/>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dirty="0">
                <a:solidFill>
                  <a:srgbClr val="0070C0"/>
                </a:solidFill>
              </a:rPr>
              <a:t>This question requires the command verb response of ‘identify’, which is to provide/name/select/recognise brief facts or examples (from a given source or from recall)</a:t>
            </a:r>
            <a:endParaRPr lang="en-GB" dirty="0">
              <a:solidFill>
                <a:srgbClr val="0070C0"/>
              </a:solidFill>
            </a:endParaRPr>
          </a:p>
          <a:p>
            <a:r>
              <a:rPr lang="en-US" i="1" dirty="0">
                <a:solidFill>
                  <a:srgbClr val="0070C0"/>
                </a:solidFill>
              </a:rPr>
              <a:t>The candidate responded correctly and clearly to three of the areas. </a:t>
            </a:r>
            <a:endParaRPr lang="en-US" sz="1800" i="1" dirty="0">
              <a:solidFill>
                <a:srgbClr val="0070C0"/>
              </a:solidFill>
            </a:endParaRPr>
          </a:p>
          <a:p>
            <a:endParaRPr lang="en-US" sz="1800" i="1" dirty="0">
              <a:solidFill>
                <a:srgbClr val="0070C0"/>
              </a:solidFill>
            </a:endParaRPr>
          </a:p>
          <a:p>
            <a:r>
              <a:rPr lang="en-GB" b="1" i="1" dirty="0">
                <a:solidFill>
                  <a:srgbClr val="0070C0"/>
                </a:solidFill>
              </a:rPr>
              <a:t>3 </a:t>
            </a:r>
            <a:r>
              <a:rPr lang="en-GB" sz="1800" b="1" i="1" dirty="0">
                <a:solidFill>
                  <a:srgbClr val="0070C0"/>
                </a:solidFill>
              </a:rPr>
              <a:t>marks awarded out of 4</a:t>
            </a:r>
          </a:p>
        </p:txBody>
      </p:sp>
      <p:sp>
        <p:nvSpPr>
          <p:cNvPr id="6" name="TextBox 5">
            <a:extLst>
              <a:ext uri="{FF2B5EF4-FFF2-40B4-BE49-F238E27FC236}">
                <a16:creationId xmlns:a16="http://schemas.microsoft.com/office/drawing/2014/main" id="{6D7ABDDF-83AF-FB46-6B90-A081B4C31394}"/>
              </a:ext>
            </a:extLst>
          </p:cNvPr>
          <p:cNvSpPr txBox="1"/>
          <p:nvPr/>
        </p:nvSpPr>
        <p:spPr>
          <a:xfrm>
            <a:off x="385586" y="1323706"/>
            <a:ext cx="6096000" cy="646331"/>
          </a:xfrm>
          <a:prstGeom prst="rect">
            <a:avLst/>
          </a:prstGeom>
          <a:noFill/>
        </p:spPr>
        <p:txBody>
          <a:bodyPr wrap="square">
            <a:spAutoFit/>
          </a:bodyPr>
          <a:lstStyle/>
          <a:p>
            <a:r>
              <a:rPr lang="en-US" dirty="0"/>
              <a:t>blood test , ultra sound, antenatal appointments, screening tests.</a:t>
            </a:r>
            <a:endParaRPr lang="en-GB" dirty="0"/>
          </a:p>
        </p:txBody>
      </p:sp>
    </p:spTree>
    <p:extLst>
      <p:ext uri="{BB962C8B-B14F-4D97-AF65-F5344CB8AC3E}">
        <p14:creationId xmlns:p14="http://schemas.microsoft.com/office/powerpoint/2010/main" val="2842449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38950" y="1114436"/>
            <a:ext cx="49674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C6502CF3-D7CD-90D3-BAB7-9BAA2958EB54}"/>
              </a:ext>
            </a:extLst>
          </p:cNvPr>
          <p:cNvSpPr txBox="1"/>
          <p:nvPr/>
        </p:nvSpPr>
        <p:spPr>
          <a:xfrm>
            <a:off x="7067551" y="1646872"/>
            <a:ext cx="4557058" cy="258532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i="1" dirty="0">
                <a:solidFill>
                  <a:srgbClr val="0070C0"/>
                </a:solidFill>
              </a:rPr>
              <a:t>This response showed a good understanding and identified a range of routine screening, monitoring and tests during pregnancy, although a little vague in areas.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3 marks awarded out of 4</a:t>
            </a:r>
          </a:p>
        </p:txBody>
      </p:sp>
      <p:sp>
        <p:nvSpPr>
          <p:cNvPr id="10" name="TextBox 9">
            <a:extLst>
              <a:ext uri="{FF2B5EF4-FFF2-40B4-BE49-F238E27FC236}">
                <a16:creationId xmlns:a16="http://schemas.microsoft.com/office/drawing/2014/main" id="{08AD961A-41ED-4F7C-88BB-C841E97577F9}"/>
              </a:ext>
            </a:extLst>
          </p:cNvPr>
          <p:cNvSpPr txBox="1"/>
          <p:nvPr/>
        </p:nvSpPr>
        <p:spPr>
          <a:xfrm>
            <a:off x="282011" y="1263640"/>
            <a:ext cx="5452039" cy="3693319"/>
          </a:xfrm>
          <a:prstGeom prst="rect">
            <a:avLst/>
          </a:prstGeom>
          <a:noFill/>
        </p:spPr>
        <p:txBody>
          <a:bodyPr wrap="square">
            <a:spAutoFit/>
          </a:bodyPr>
          <a:lstStyle/>
          <a:p>
            <a:r>
              <a:rPr lang="en-US" dirty="0"/>
              <a:t>During pregnancy there is many different screening monitoring and tests carried out. There is a regular ultra-sounds screening done on the mother which gives an overall image of the baby it also identifies any difficulties on the baby like if the baby has got a cleft lip it will show up on the ultra-sound screening but not till later on. The mother will be monitored for her nutrition and hydration. The mother will also be monitored for any other issues that she may be struggling with. There is a blood spot test that is carried out on the mother to check that her blood is normal and she is not suffering with high or low blood pressure.</a:t>
            </a:r>
            <a:endParaRPr lang="en-GB" dirty="0"/>
          </a:p>
        </p:txBody>
      </p:sp>
    </p:spTree>
    <p:extLst>
      <p:ext uri="{BB962C8B-B14F-4D97-AF65-F5344CB8AC3E}">
        <p14:creationId xmlns:p14="http://schemas.microsoft.com/office/powerpoint/2010/main" val="2597355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34202" y="1114436"/>
            <a:ext cx="487221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386A62E8-7CAB-B4F1-D29B-80912B4A0FE9}"/>
              </a:ext>
            </a:extLst>
          </p:cNvPr>
          <p:cNvSpPr txBox="1"/>
          <p:nvPr/>
        </p:nvSpPr>
        <p:spPr>
          <a:xfrm>
            <a:off x="7067551" y="1646872"/>
            <a:ext cx="4557058" cy="230832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showed a clear understanding and identified a range of routine </a:t>
            </a:r>
            <a:r>
              <a:rPr lang="en-US" i="1" dirty="0">
                <a:solidFill>
                  <a:srgbClr val="0070C0"/>
                </a:solidFill>
              </a:rPr>
              <a:t>s</a:t>
            </a:r>
            <a:r>
              <a:rPr lang="en-US" sz="1800" i="1" dirty="0">
                <a:solidFill>
                  <a:srgbClr val="0070C0"/>
                </a:solidFill>
              </a:rPr>
              <a:t>creening, monitoring and tests during pregnancy. </a:t>
            </a:r>
          </a:p>
          <a:p>
            <a:endParaRPr lang="en-US" sz="1800" i="1" dirty="0">
              <a:solidFill>
                <a:srgbClr val="0070C0"/>
              </a:solidFill>
            </a:endParaRPr>
          </a:p>
          <a:p>
            <a:r>
              <a:rPr lang="en-GB" sz="1800" b="1" i="1" dirty="0">
                <a:solidFill>
                  <a:srgbClr val="0070C0"/>
                </a:solidFill>
              </a:rPr>
              <a:t>4 marks awarded out of 4</a:t>
            </a:r>
          </a:p>
        </p:txBody>
      </p:sp>
      <p:sp>
        <p:nvSpPr>
          <p:cNvPr id="6" name="TextBox 5">
            <a:extLst>
              <a:ext uri="{FF2B5EF4-FFF2-40B4-BE49-F238E27FC236}">
                <a16:creationId xmlns:a16="http://schemas.microsoft.com/office/drawing/2014/main" id="{30273A04-EE7E-2116-A673-B0AB55CDFE61}"/>
              </a:ext>
            </a:extLst>
          </p:cNvPr>
          <p:cNvSpPr txBox="1"/>
          <p:nvPr/>
        </p:nvSpPr>
        <p:spPr>
          <a:xfrm>
            <a:off x="282011" y="1231374"/>
            <a:ext cx="4975789" cy="2585323"/>
          </a:xfrm>
          <a:prstGeom prst="rect">
            <a:avLst/>
          </a:prstGeom>
          <a:noFill/>
        </p:spPr>
        <p:txBody>
          <a:bodyPr wrap="square">
            <a:spAutoFit/>
          </a:bodyPr>
          <a:lstStyle/>
          <a:p>
            <a:r>
              <a:rPr lang="en-US" dirty="0"/>
              <a:t>during pregnancy women will be tested  for things such as hepatitis b, syphilis and </a:t>
            </a:r>
            <a:r>
              <a:rPr lang="en-US" dirty="0" err="1"/>
              <a:t>stis</a:t>
            </a:r>
            <a:r>
              <a:rPr lang="en-US" dirty="0"/>
              <a:t>. There will also be multiple different ultrasounds offered to the mother to check on the health and development of baby. If it is the mothers first baby she will usually have around 10 antenatal appointments during her pregnancy.  Tests for down syndrome will also be given to the mother at some point in her pregnancy.</a:t>
            </a:r>
            <a:endParaRPr lang="en-GB" dirty="0"/>
          </a:p>
        </p:txBody>
      </p:sp>
    </p:spTree>
    <p:extLst>
      <p:ext uri="{BB962C8B-B14F-4D97-AF65-F5344CB8AC3E}">
        <p14:creationId xmlns:p14="http://schemas.microsoft.com/office/powerpoint/2010/main" val="2264722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and mark scheme </a:t>
            </a:r>
          </a:p>
        </p:txBody>
      </p:sp>
      <p:pic>
        <p:nvPicPr>
          <p:cNvPr id="3" name="Picture 2">
            <a:extLst>
              <a:ext uri="{FF2B5EF4-FFF2-40B4-BE49-F238E27FC236}">
                <a16:creationId xmlns:a16="http://schemas.microsoft.com/office/drawing/2014/main" id="{41CF6017-54D0-13B3-C087-6CCBF96B01EB}"/>
              </a:ext>
            </a:extLst>
          </p:cNvPr>
          <p:cNvPicPr>
            <a:picLocks noChangeAspect="1"/>
          </p:cNvPicPr>
          <p:nvPr/>
        </p:nvPicPr>
        <p:blipFill rotWithShape="1">
          <a:blip r:embed="rId2"/>
          <a:srcRect b="16470"/>
          <a:stretch/>
        </p:blipFill>
        <p:spPr>
          <a:xfrm>
            <a:off x="282011" y="1200150"/>
            <a:ext cx="5267325" cy="2705100"/>
          </a:xfrm>
          <a:prstGeom prst="rect">
            <a:avLst/>
          </a:prstGeom>
        </p:spPr>
      </p:pic>
      <p:sp>
        <p:nvSpPr>
          <p:cNvPr id="6" name="TextBox 5">
            <a:extLst>
              <a:ext uri="{FF2B5EF4-FFF2-40B4-BE49-F238E27FC236}">
                <a16:creationId xmlns:a16="http://schemas.microsoft.com/office/drawing/2014/main" id="{1DA38E3B-ED38-AAC2-1423-2E9E7181CC23}"/>
              </a:ext>
            </a:extLst>
          </p:cNvPr>
          <p:cNvSpPr txBox="1"/>
          <p:nvPr/>
        </p:nvSpPr>
        <p:spPr>
          <a:xfrm>
            <a:off x="282011" y="3868500"/>
            <a:ext cx="5151837" cy="2708434"/>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8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recommendation showing little knowledge and understanding of the support that </a:t>
            </a:r>
            <a:r>
              <a:rPr lang="en-GB" sz="1100" dirty="0" err="1">
                <a:effectLst/>
                <a:latin typeface="Arial" panose="020B0604020202020204" pitchFamily="34" charset="0"/>
                <a:ea typeface="Times New Roman" panose="02020603050405020304" pitchFamily="18" charset="0"/>
              </a:rPr>
              <a:t>Seren</a:t>
            </a:r>
            <a:r>
              <a:rPr lang="en-GB" sz="1100" dirty="0">
                <a:effectLst/>
                <a:latin typeface="Arial" panose="020B0604020202020204" pitchFamily="34" charset="0"/>
                <a:ea typeface="Times New Roman" panose="02020603050405020304" pitchFamily="18" charset="0"/>
              </a:rPr>
              <a:t> could receive through the intervention of regular play therapy sessions</a:t>
            </a:r>
            <a:endParaRPr lang="en-GB" sz="110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basic recommendation showing basic knowledge and understanding of the support that </a:t>
            </a:r>
            <a:r>
              <a:rPr lang="en-GB" sz="1100" dirty="0" err="1">
                <a:effectLst/>
                <a:latin typeface="Arial" panose="020B0604020202020204" pitchFamily="34" charset="0"/>
                <a:ea typeface="Times New Roman" panose="02020603050405020304" pitchFamily="18" charset="0"/>
              </a:rPr>
              <a:t>Seren</a:t>
            </a:r>
            <a:r>
              <a:rPr lang="en-GB" sz="1100" dirty="0">
                <a:effectLst/>
                <a:latin typeface="Arial" panose="020B0604020202020204" pitchFamily="34" charset="0"/>
                <a:ea typeface="Times New Roman" panose="02020603050405020304" pitchFamily="18" charset="0"/>
              </a:rPr>
              <a:t> could receive through the intervention of regular play therapy sessions</a:t>
            </a:r>
            <a:endParaRPr lang="en-GB" sz="110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good recommendation showing some knowledge and understanding of the support that </a:t>
            </a:r>
            <a:r>
              <a:rPr lang="en-GB" sz="1100" dirty="0" err="1">
                <a:effectLst/>
                <a:latin typeface="Arial" panose="020B0604020202020204" pitchFamily="34" charset="0"/>
                <a:ea typeface="Times New Roman" panose="02020603050405020304" pitchFamily="18" charset="0"/>
              </a:rPr>
              <a:t>Seren</a:t>
            </a:r>
            <a:r>
              <a:rPr lang="en-GB" sz="1100" dirty="0">
                <a:effectLst/>
                <a:latin typeface="Arial" panose="020B0604020202020204" pitchFamily="34" charset="0"/>
                <a:ea typeface="Times New Roman" panose="02020603050405020304" pitchFamily="18" charset="0"/>
              </a:rPr>
              <a:t> could receive through the intervention of regular play therapy sessions</a:t>
            </a:r>
            <a:endParaRPr lang="en-GB" sz="110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7-8 marks </a:t>
            </a:r>
            <a:r>
              <a:rPr lang="en-GB" sz="1100" dirty="0">
                <a:effectLst/>
                <a:latin typeface="Arial" panose="020B0604020202020204" pitchFamily="34" charset="0"/>
                <a:ea typeface="Times New Roman" panose="02020603050405020304" pitchFamily="18" charset="0"/>
              </a:rPr>
              <a:t>for an excellent recommendation showing sound knowledge and understanding of the support that </a:t>
            </a:r>
            <a:r>
              <a:rPr lang="en-GB" sz="1100" dirty="0" err="1">
                <a:effectLst/>
                <a:latin typeface="Arial" panose="020B0604020202020204" pitchFamily="34" charset="0"/>
                <a:ea typeface="Times New Roman" panose="02020603050405020304" pitchFamily="18" charset="0"/>
              </a:rPr>
              <a:t>Seren</a:t>
            </a:r>
            <a:r>
              <a:rPr lang="en-GB" sz="1100" dirty="0">
                <a:effectLst/>
                <a:latin typeface="Arial" panose="020B0604020202020204" pitchFamily="34" charset="0"/>
                <a:ea typeface="Times New Roman" panose="02020603050405020304" pitchFamily="18" charset="0"/>
              </a:rPr>
              <a:t> could receive through the intervention of regular play therapy sessions</a:t>
            </a:r>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A058B39-35F7-99E6-8454-353CD207C533}"/>
              </a:ext>
            </a:extLst>
          </p:cNvPr>
          <p:cNvSpPr txBox="1"/>
          <p:nvPr/>
        </p:nvSpPr>
        <p:spPr>
          <a:xfrm>
            <a:off x="5908581" y="953210"/>
            <a:ext cx="6188825" cy="6093976"/>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Response may refer to: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is aimed to be a fun, enjoyable activity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can expand self-expression and self-knowledge</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can 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relieve feelings of stress and anxiety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can 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relieve feelings and difficulties of emotional trauma</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can help children who have experienced difficulties such as abuse and may 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can connect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others who can support her in a positive way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stimulates creative thinking and exploration</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can help to regulate emotions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offers a structured approach to therapy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builds on the normal communicative and learning processes of children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Therapists can 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express what is troubling her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Can 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express emotions if she does not have the verbal language to express her thoughts and feelings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offers the opportunity for a positive relationship through play therapy sessions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Offers a positive approach to help provide emotional experiences necessary for healing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Play therapy may also be used to promote cognitive development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To provide an insight about and resolution of inner conflicts or dysfunctional thinking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become more responsible for behaviours and develop more successful strategies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develop new solutions to problems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develop respect and acceptance of self and others</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learn to experience and express emotion</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have empathy and respect for thoughts and feelings of others</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learn new social skills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develop / social / interpersonal / communication / develop trust / develop security / relational skills with her foster family</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Helps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to develop self-efficacy and resilience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Support in gaining more secure feelings with the adults’ around her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Increased agility to self-regulate behaviour and reactions to difficult situations</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Supports peer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Can supports </a:t>
            </a:r>
            <a:r>
              <a:rPr lang="en-GB" sz="1000" dirty="0" err="1">
                <a:solidFill>
                  <a:srgbClr val="000000"/>
                </a:solidFill>
                <a:effectLst/>
                <a:latin typeface="Arial" panose="020B0604020202020204" pitchFamily="34" charset="0"/>
                <a:ea typeface="Times New Roman" panose="02020603050405020304" pitchFamily="18" charset="0"/>
              </a:rPr>
              <a:t>Seren</a:t>
            </a:r>
            <a:r>
              <a:rPr lang="en-GB" sz="1000" dirty="0">
                <a:solidFill>
                  <a:srgbClr val="000000"/>
                </a:solidFill>
                <a:effectLst/>
                <a:latin typeface="Arial" panose="020B0604020202020204" pitchFamily="34" charset="0"/>
                <a:ea typeface="Times New Roman" panose="02020603050405020304" pitchFamily="18" charset="0"/>
              </a:rPr>
              <a:t> in her concentration and focus in education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Bring help to support feelings of confidence in a withdrawn / shy child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To work with her foster carers as part of the process </a:t>
            </a:r>
            <a:endParaRPr lang="en-GB" sz="10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000" dirty="0">
                <a:solidFill>
                  <a:srgbClr val="000000"/>
                </a:solidFill>
                <a:effectLst/>
                <a:latin typeface="Arial" panose="020B0604020202020204" pitchFamily="34" charset="0"/>
                <a:ea typeface="Times New Roman" panose="02020603050405020304" pitchFamily="18" charset="0"/>
              </a:rPr>
              <a:t>Review </a:t>
            </a:r>
            <a:r>
              <a:rPr lang="en-GB" sz="1000" dirty="0" err="1">
                <a:solidFill>
                  <a:srgbClr val="000000"/>
                </a:solidFill>
                <a:effectLst/>
                <a:latin typeface="Arial" panose="020B0604020202020204" pitchFamily="34" charset="0"/>
                <a:ea typeface="Times New Roman" panose="02020603050405020304" pitchFamily="18" charset="0"/>
              </a:rPr>
              <a:t>Seren’s</a:t>
            </a:r>
            <a:r>
              <a:rPr lang="en-GB" sz="1000" dirty="0">
                <a:solidFill>
                  <a:srgbClr val="000000"/>
                </a:solidFill>
                <a:effectLst/>
                <a:latin typeface="Arial" panose="020B0604020202020204" pitchFamily="34" charset="0"/>
                <a:ea typeface="Times New Roman" panose="02020603050405020304" pitchFamily="18" charset="0"/>
              </a:rPr>
              <a:t> progress with her foster carers and support any changes in behaviour / emotional needs</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This list is not exhaustive.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D6DCEDBF-8DB8-2360-6E2E-01979B10D077}"/>
              </a:ext>
            </a:extLst>
          </p:cNvPr>
          <p:cNvSpPr txBox="1"/>
          <p:nvPr/>
        </p:nvSpPr>
        <p:spPr>
          <a:xfrm>
            <a:off x="5908581" y="208722"/>
            <a:ext cx="4596753"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Recommend</a:t>
            </a:r>
            <a:r>
              <a:rPr lang="en-US" sz="1400" dirty="0">
                <a:solidFill>
                  <a:srgbClr val="0070C0"/>
                </a:solidFill>
              </a:rPr>
              <a:t> </a:t>
            </a:r>
          </a:p>
          <a:p>
            <a:r>
              <a:rPr lang="en-US" sz="1400" dirty="0">
                <a:solidFill>
                  <a:srgbClr val="0070C0"/>
                </a:solidFill>
              </a:rPr>
              <a:t>Put forward a proposal based on reasons/evidence</a:t>
            </a:r>
            <a:endParaRPr lang="en-GB" sz="1400" dirty="0">
              <a:solidFill>
                <a:srgbClr val="0070C0"/>
              </a:solidFill>
            </a:endParaRPr>
          </a:p>
        </p:txBody>
      </p:sp>
    </p:spTree>
    <p:extLst>
      <p:ext uri="{BB962C8B-B14F-4D97-AF65-F5344CB8AC3E}">
        <p14:creationId xmlns:p14="http://schemas.microsoft.com/office/powerpoint/2010/main" val="4151126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15150" y="1114436"/>
            <a:ext cx="48912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5" name="TextBox 4">
            <a:extLst>
              <a:ext uri="{FF2B5EF4-FFF2-40B4-BE49-F238E27FC236}">
                <a16:creationId xmlns:a16="http://schemas.microsoft.com/office/drawing/2014/main" id="{AF170669-1188-D387-2A61-D3FBEE3321E1}"/>
              </a:ext>
            </a:extLst>
          </p:cNvPr>
          <p:cNvSpPr txBox="1"/>
          <p:nvPr/>
        </p:nvSpPr>
        <p:spPr>
          <a:xfrm>
            <a:off x="282011" y="1227772"/>
            <a:ext cx="5242489" cy="1754326"/>
          </a:xfrm>
          <a:prstGeom prst="rect">
            <a:avLst/>
          </a:prstGeom>
          <a:noFill/>
        </p:spPr>
        <p:txBody>
          <a:bodyPr wrap="square">
            <a:spAutoFit/>
          </a:bodyPr>
          <a:lstStyle/>
          <a:p>
            <a:r>
              <a:rPr lang="en-US" dirty="0"/>
              <a:t>through play therapy the child can be supported and can express their feelings about anything. it helps with trauma to role play as they express what the child is feeling. the child get to speak to the child therapist in her own time and not forced to talk.</a:t>
            </a:r>
            <a:endParaRPr lang="en-GB" dirty="0"/>
          </a:p>
        </p:txBody>
      </p:sp>
      <p:sp>
        <p:nvSpPr>
          <p:cNvPr id="6" name="TextBox 5">
            <a:extLst>
              <a:ext uri="{FF2B5EF4-FFF2-40B4-BE49-F238E27FC236}">
                <a16:creationId xmlns:a16="http://schemas.microsoft.com/office/drawing/2014/main" id="{4A63C3AF-4BFA-3A05-A046-3F8FA874F89A}"/>
              </a:ext>
            </a:extLst>
          </p:cNvPr>
          <p:cNvSpPr txBox="1"/>
          <p:nvPr/>
        </p:nvSpPr>
        <p:spPr>
          <a:xfrm>
            <a:off x="7067551" y="1646872"/>
            <a:ext cx="4557058" cy="1754326"/>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 good start although lacks any detail to the points made. A limited response. </a:t>
            </a:r>
          </a:p>
          <a:p>
            <a:endParaRPr lang="en-US" sz="1800" i="1" dirty="0">
              <a:solidFill>
                <a:srgbClr val="0070C0"/>
              </a:solidFill>
            </a:endParaRPr>
          </a:p>
          <a:p>
            <a:r>
              <a:rPr lang="en-GB" sz="1800" b="1" i="1" dirty="0">
                <a:solidFill>
                  <a:srgbClr val="0070C0"/>
                </a:solidFill>
              </a:rPr>
              <a:t>2 marks awarded out of 8</a:t>
            </a:r>
          </a:p>
        </p:txBody>
      </p:sp>
    </p:spTree>
    <p:extLst>
      <p:ext uri="{BB962C8B-B14F-4D97-AF65-F5344CB8AC3E}">
        <p14:creationId xmlns:p14="http://schemas.microsoft.com/office/powerpoint/2010/main" val="2631970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62750" y="1114436"/>
            <a:ext cx="50436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6F75AB28-B102-E093-AEE1-A7BFD87AA651}"/>
              </a:ext>
            </a:extLst>
          </p:cNvPr>
          <p:cNvSpPr txBox="1"/>
          <p:nvPr/>
        </p:nvSpPr>
        <p:spPr>
          <a:xfrm>
            <a:off x="7067551" y="1646872"/>
            <a:ext cx="4557058" cy="3139321"/>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is clear and shows a borderline mark of 4. Each point could have been enhanced and developed further to show a sound knowledge. This candidate could have expressed the </a:t>
            </a:r>
            <a:r>
              <a:rPr lang="en-US" i="1" dirty="0">
                <a:solidFill>
                  <a:srgbClr val="0070C0"/>
                </a:solidFill>
              </a:rPr>
              <a:t>role of the play therapist in more depth </a:t>
            </a:r>
            <a:r>
              <a:rPr lang="en-US" sz="1800" i="1" dirty="0">
                <a:solidFill>
                  <a:srgbClr val="0070C0"/>
                </a:solidFill>
              </a:rPr>
              <a:t>and gained higher marks. </a:t>
            </a:r>
          </a:p>
          <a:p>
            <a:endParaRPr lang="en-US" sz="1800" i="1" dirty="0">
              <a:solidFill>
                <a:srgbClr val="0070C0"/>
              </a:solidFill>
            </a:endParaRPr>
          </a:p>
          <a:p>
            <a:r>
              <a:rPr lang="en-GB" sz="1800" b="1" i="1" dirty="0">
                <a:solidFill>
                  <a:srgbClr val="0070C0"/>
                </a:solidFill>
              </a:rPr>
              <a:t>4 marks awarded out of 8</a:t>
            </a:r>
          </a:p>
        </p:txBody>
      </p:sp>
      <p:sp>
        <p:nvSpPr>
          <p:cNvPr id="10" name="TextBox 9">
            <a:extLst>
              <a:ext uri="{FF2B5EF4-FFF2-40B4-BE49-F238E27FC236}">
                <a16:creationId xmlns:a16="http://schemas.microsoft.com/office/drawing/2014/main" id="{9AC40BD6-18A6-82AF-405F-61B758C95C83}"/>
              </a:ext>
            </a:extLst>
          </p:cNvPr>
          <p:cNvSpPr txBox="1"/>
          <p:nvPr/>
        </p:nvSpPr>
        <p:spPr>
          <a:xfrm>
            <a:off x="282011" y="1114436"/>
            <a:ext cx="5432989" cy="3693319"/>
          </a:xfrm>
          <a:prstGeom prst="rect">
            <a:avLst/>
          </a:prstGeom>
          <a:noFill/>
        </p:spPr>
        <p:txBody>
          <a:bodyPr wrap="square">
            <a:spAutoFit/>
          </a:bodyPr>
          <a:lstStyle/>
          <a:p>
            <a:r>
              <a:rPr lang="en-US" dirty="0" err="1"/>
              <a:t>Seren</a:t>
            </a:r>
            <a:r>
              <a:rPr lang="en-US" dirty="0"/>
              <a:t> will receive support from the play therapist through intervention of regular play therapy sessions. </a:t>
            </a:r>
            <a:r>
              <a:rPr lang="en-US" dirty="0" err="1"/>
              <a:t>Seren</a:t>
            </a:r>
            <a:r>
              <a:rPr lang="en-US" dirty="0"/>
              <a:t> will be allowed to express her feelings to the play therapist through play and have play sessions. </a:t>
            </a:r>
            <a:r>
              <a:rPr lang="en-US" dirty="0" err="1"/>
              <a:t>Seren</a:t>
            </a:r>
            <a:r>
              <a:rPr lang="en-US" dirty="0"/>
              <a:t> will be give  one to one support from the play therapist. </a:t>
            </a:r>
            <a:r>
              <a:rPr lang="en-US" dirty="0" err="1"/>
              <a:t>Seren</a:t>
            </a:r>
            <a:r>
              <a:rPr lang="en-US" dirty="0"/>
              <a:t> will receive therapy through play with the therapist. Regular play sessions will support her health and well-being. </a:t>
            </a:r>
            <a:r>
              <a:rPr lang="en-US" dirty="0" err="1"/>
              <a:t>Seren</a:t>
            </a:r>
            <a:r>
              <a:rPr lang="en-US" dirty="0"/>
              <a:t> will receive regular play therapy sessions. It will allow </a:t>
            </a:r>
            <a:r>
              <a:rPr lang="en-US" dirty="0" err="1"/>
              <a:t>Seren</a:t>
            </a:r>
            <a:r>
              <a:rPr lang="en-US" dirty="0"/>
              <a:t> to open up to the play therapist about her past if she wanted to. </a:t>
            </a:r>
            <a:r>
              <a:rPr lang="en-US" dirty="0" err="1"/>
              <a:t>Seren</a:t>
            </a:r>
            <a:r>
              <a:rPr lang="en-US" dirty="0"/>
              <a:t> will build a bond and trust with the play therapist which would support her to express her feelings.</a:t>
            </a:r>
            <a:endParaRPr lang="en-GB" dirty="0"/>
          </a:p>
        </p:txBody>
      </p:sp>
    </p:spTree>
    <p:extLst>
      <p:ext uri="{BB962C8B-B14F-4D97-AF65-F5344CB8AC3E}">
        <p14:creationId xmlns:p14="http://schemas.microsoft.com/office/powerpoint/2010/main" val="32596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5025713" cy="447261"/>
          </a:xfrm>
        </p:spPr>
        <p:txBody>
          <a:bodyPr/>
          <a:lstStyle/>
          <a:p>
            <a:r>
              <a:rPr lang="en-GB" sz="1800" dirty="0"/>
              <a:t>Question 8(a) and mark scheme </a:t>
            </a:r>
          </a:p>
        </p:txBody>
      </p:sp>
      <p:pic>
        <p:nvPicPr>
          <p:cNvPr id="3" name="Picture 2">
            <a:extLst>
              <a:ext uri="{FF2B5EF4-FFF2-40B4-BE49-F238E27FC236}">
                <a16:creationId xmlns:a16="http://schemas.microsoft.com/office/drawing/2014/main" id="{84395F4A-59CC-57D4-7DED-163250DEBCB4}"/>
              </a:ext>
            </a:extLst>
          </p:cNvPr>
          <p:cNvPicPr>
            <a:picLocks noChangeAspect="1"/>
          </p:cNvPicPr>
          <p:nvPr/>
        </p:nvPicPr>
        <p:blipFill>
          <a:blip r:embed="rId2"/>
          <a:stretch>
            <a:fillRect/>
          </a:stretch>
        </p:blipFill>
        <p:spPr>
          <a:xfrm>
            <a:off x="282011" y="1276350"/>
            <a:ext cx="5286375" cy="2438400"/>
          </a:xfrm>
          <a:prstGeom prst="rect">
            <a:avLst/>
          </a:prstGeom>
        </p:spPr>
      </p:pic>
      <p:sp>
        <p:nvSpPr>
          <p:cNvPr id="6" name="TextBox 5">
            <a:extLst>
              <a:ext uri="{FF2B5EF4-FFF2-40B4-BE49-F238E27FC236}">
                <a16:creationId xmlns:a16="http://schemas.microsoft.com/office/drawing/2014/main" id="{8F182240-BDAB-556D-3185-BAD8D44645ED}"/>
              </a:ext>
            </a:extLst>
          </p:cNvPr>
          <p:cNvSpPr txBox="1"/>
          <p:nvPr/>
        </p:nvSpPr>
        <p:spPr>
          <a:xfrm>
            <a:off x="282011" y="3924957"/>
            <a:ext cx="5435617" cy="2400657"/>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a:t>
            </a:r>
            <a:r>
              <a:rPr lang="en-GB" sz="1000" b="1" dirty="0">
                <a:effectLst/>
                <a:latin typeface="Arial" panose="020B0604020202020204" pitchFamily="34" charset="0"/>
                <a:ea typeface="Times New Roman" panose="02020603050405020304" pitchFamily="18" charset="0"/>
              </a:rPr>
              <a:t> 7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limited suggestion showing little knowledge and understanding of creative development learning opportunities within the outdoor garden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basic suggestion showing limited knowledge and understanding of creative development learning opportunities within the outdoor garden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a good suggestion showing some knowledge and understanding of creative development learning opportunities within the outdoor garden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7 marks </a:t>
            </a:r>
            <a:r>
              <a:rPr lang="en-GB" sz="1000" dirty="0">
                <a:effectLst/>
                <a:latin typeface="Arial" panose="020B0604020202020204" pitchFamily="34" charset="0"/>
                <a:ea typeface="Times New Roman" panose="02020603050405020304" pitchFamily="18" charset="0"/>
              </a:rPr>
              <a:t>for an excellent suggestion showing sound  knowledge and understanding of creative development learning opportunities within the outdoor garden </a:t>
            </a:r>
            <a:endParaRPr lang="en-GB" sz="10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C3A0474C-59BB-B360-91EA-2A8C81988A18}"/>
              </a:ext>
            </a:extLst>
          </p:cNvPr>
          <p:cNvSpPr txBox="1"/>
          <p:nvPr/>
        </p:nvSpPr>
        <p:spPr>
          <a:xfrm>
            <a:off x="5843752" y="954913"/>
            <a:ext cx="6274676" cy="5940088"/>
          </a:xfrm>
          <a:prstGeom prst="rect">
            <a:avLst/>
          </a:prstGeom>
          <a:noFill/>
        </p:spPr>
        <p:txBody>
          <a:bodyPr wrap="square">
            <a:spAutoFit/>
          </a:bodyPr>
          <a:lstStyle/>
          <a:p>
            <a:r>
              <a:rPr lang="en-GB" sz="950" dirty="0">
                <a:effectLst/>
                <a:latin typeface="Arial" panose="020B0604020202020204" pitchFamily="34" charset="0"/>
                <a:ea typeface="Times New Roman" panose="02020603050405020304" pitchFamily="18" charset="0"/>
              </a:rPr>
              <a:t>Response may refer to: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Create the right environment for growing in the outdoor garden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Writing descriptions of various plants e.g. poems / story boards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Opportunities to create display boards to represent children’s work / growth and changes in the outdoor garden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Artistic representations of the garden e.g. collages / paintings / clay sculptures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Opportunities to apply skills / knowledge / understanding of a range of activities e.g. printing / pattern making / mosaics / weaving / model making</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Opportunities to develop skills and techniques e.g. making puppets with moving parts / scarecrow / animals / characters / insects through natural materials from the outdoor garden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Opportunities to create constructions using natural and recycled materials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a:t>
            </a:r>
            <a:r>
              <a:rPr lang="en-GB" sz="950" dirty="0">
                <a:solidFill>
                  <a:srgbClr val="211E1E"/>
                </a:solidFill>
                <a:effectLst/>
                <a:latin typeface="Arial" panose="020B0604020202020204" pitchFamily="34" charset="0"/>
                <a:ea typeface="Times New Roman" panose="02020603050405020304" pitchFamily="18" charset="0"/>
              </a:rPr>
              <a:t>pportunities for children to discuss their experiences and represent them using a range of materials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a:t>
            </a:r>
            <a:r>
              <a:rPr lang="en-GB" sz="950" dirty="0">
                <a:solidFill>
                  <a:srgbClr val="211E1E"/>
                </a:solidFill>
                <a:effectLst/>
                <a:latin typeface="Arial" panose="020B0604020202020204" pitchFamily="34" charset="0"/>
                <a:ea typeface="Times New Roman" panose="02020603050405020304" pitchFamily="18" charset="0"/>
              </a:rPr>
              <a:t>pportunities for social development and to work together cooperatively with others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Learning through real experiences to develop skills in problem solving and decisions making</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a:t>
            </a:r>
            <a:r>
              <a:rPr lang="en-GB" sz="950" dirty="0">
                <a:solidFill>
                  <a:srgbClr val="211E1E"/>
                </a:solidFill>
                <a:effectLst/>
                <a:latin typeface="Arial" panose="020B0604020202020204" pitchFamily="34" charset="0"/>
                <a:ea typeface="Times New Roman" panose="02020603050405020304" pitchFamily="18" charset="0"/>
              </a:rPr>
              <a:t>pportunities for children to be able to explain and evaluate the process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Learning through </a:t>
            </a:r>
            <a:r>
              <a:rPr lang="en-GB" sz="950" dirty="0">
                <a:solidFill>
                  <a:srgbClr val="211E1E"/>
                </a:solidFill>
                <a:effectLst/>
                <a:latin typeface="Arial" panose="020B0604020202020204" pitchFamily="34" charset="0"/>
                <a:ea typeface="Times New Roman" panose="02020603050405020304" pitchFamily="18" charset="0"/>
              </a:rPr>
              <a:t>identification and reflection i.e. what they were happy with / what they might do differently another time</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Learning through the exploration of colour, number and shape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Offering opportunities to stimulates imagination and thought processes</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Offering opportunities to participate in calming and reflective play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have support, guidance and encouragement from the adults around them and develop valuable social skills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1E1E"/>
                </a:solidFill>
                <a:effectLst/>
                <a:latin typeface="Arial" panose="020B0604020202020204" pitchFamily="34" charset="0"/>
                <a:ea typeface="Times New Roman" panose="02020603050405020304" pitchFamily="18" charset="0"/>
              </a:rPr>
              <a:t>Opportunities to develop confidence through i.e.  making choices freely and independently / working alone or collaboratively / working at their own pace / to make mistakes and retry through trial and error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Having opportunities to handle a range of tools and equipment / learn techniques and skills / manipulative skills / motor skills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Opportunities for learning about the past / history of gardening / self-production of foods / Welsh heritage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develop and have opportunities for gaining new terminology and language development / social / interpersonal / communication skills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Having real experiences in the outdoor garden to learn about planting and the development and growth of plants / plant the life cycle of a plant / benefits of the sun, moon, warmth, water, soil and space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Learning through creative art and using plants, twigs, flowers or leaves for artistic and creative activities e.g. Leaf painting / cone collection / sensory play / mud bricks / natural resources mobiles / flower printing / tree rubbings etc.</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learn about animal and insects and where they like to live e.g. protecting and supporting nature / protecting the environment / making animal homes (bug hotels/bird nests etc) / feeders for a range of species e.g. bird / hedgehogs / mini beasts / insects / butterflies etc.</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Learning through outdoor creative activities and imaginative experiences e.g. story time / magical fairy garden / log circle / role play / building a den / sensory heuristic play – treasure basket / bubbles etc.</a:t>
            </a:r>
            <a:endParaRPr lang="en-GB" sz="9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This list is not exhaustive.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95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FE6275A1-E31F-ED39-2D56-A4840AA9FFEA}"/>
              </a:ext>
            </a:extLst>
          </p:cNvPr>
          <p:cNvSpPr txBox="1"/>
          <p:nvPr/>
        </p:nvSpPr>
        <p:spPr>
          <a:xfrm>
            <a:off x="5771949" y="174335"/>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Suggest </a:t>
            </a:r>
          </a:p>
          <a:p>
            <a:r>
              <a:rPr lang="en-US" sz="1400" dirty="0">
                <a:solidFill>
                  <a:srgbClr val="0070C0"/>
                </a:solidFill>
              </a:rPr>
              <a:t>Put forward an idea, reason or course of action </a:t>
            </a:r>
            <a:endParaRPr lang="en-GB" sz="1400" dirty="0">
              <a:solidFill>
                <a:srgbClr val="0070C0"/>
              </a:solidFill>
            </a:endParaRPr>
          </a:p>
        </p:txBody>
      </p:sp>
    </p:spTree>
    <p:extLst>
      <p:ext uri="{BB962C8B-B14F-4D97-AF65-F5344CB8AC3E}">
        <p14:creationId xmlns:p14="http://schemas.microsoft.com/office/powerpoint/2010/main" val="4273030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19900" y="1114436"/>
            <a:ext cx="49865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5" name="TextBox 4">
            <a:extLst>
              <a:ext uri="{FF2B5EF4-FFF2-40B4-BE49-F238E27FC236}">
                <a16:creationId xmlns:a16="http://schemas.microsoft.com/office/drawing/2014/main" id="{F4BBFE42-6EDD-E451-4AE1-724C526DA8C6}"/>
              </a:ext>
            </a:extLst>
          </p:cNvPr>
          <p:cNvSpPr txBox="1"/>
          <p:nvPr/>
        </p:nvSpPr>
        <p:spPr>
          <a:xfrm>
            <a:off x="385586" y="1265188"/>
            <a:ext cx="5386564" cy="2585323"/>
          </a:xfrm>
          <a:prstGeom prst="rect">
            <a:avLst/>
          </a:prstGeom>
          <a:noFill/>
        </p:spPr>
        <p:txBody>
          <a:bodyPr wrap="square">
            <a:spAutoFit/>
          </a:bodyPr>
          <a:lstStyle/>
          <a:p>
            <a:r>
              <a:rPr lang="en-US" dirty="0"/>
              <a:t>a mud kitchen outside is good for the </a:t>
            </a:r>
            <a:r>
              <a:rPr lang="en-US" dirty="0" err="1"/>
              <a:t>childrens</a:t>
            </a:r>
            <a:r>
              <a:rPr lang="en-US" dirty="0"/>
              <a:t> creative development. add pots and pans and cups and they could create pretend food and drink with mud, grass and leave. this is also good for their imagination and are experiencing role play at the same time. using different pots, the children could plant flowers and water them every day, watching them grow. using chalk on the floor, the children can draw with different </a:t>
            </a:r>
            <a:r>
              <a:rPr lang="en-US" dirty="0" err="1"/>
              <a:t>colour</a:t>
            </a:r>
            <a:r>
              <a:rPr lang="en-US" dirty="0"/>
              <a:t> chalks.</a:t>
            </a:r>
            <a:endParaRPr lang="en-GB" dirty="0"/>
          </a:p>
        </p:txBody>
      </p:sp>
      <p:sp>
        <p:nvSpPr>
          <p:cNvPr id="6" name="TextBox 5">
            <a:extLst>
              <a:ext uri="{FF2B5EF4-FFF2-40B4-BE49-F238E27FC236}">
                <a16:creationId xmlns:a16="http://schemas.microsoft.com/office/drawing/2014/main" id="{2539CA67-96C3-E6CE-40D3-DBE2D71DB099}"/>
              </a:ext>
            </a:extLst>
          </p:cNvPr>
          <p:cNvSpPr txBox="1"/>
          <p:nvPr/>
        </p:nvSpPr>
        <p:spPr>
          <a:xfrm>
            <a:off x="7067551" y="1646872"/>
            <a:ext cx="4557058" cy="3416320"/>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Limited suggestions were provided for this question. There was an opportunity to gain good marks through providing an understanding of practice in the outdoors when working with early years children. The response required a a good depth of knowledge of a range of creative and outdoor learning opportunities. </a:t>
            </a:r>
          </a:p>
          <a:p>
            <a:endParaRPr lang="en-US" sz="1800" i="1" dirty="0">
              <a:solidFill>
                <a:srgbClr val="0070C0"/>
              </a:solidFill>
            </a:endParaRPr>
          </a:p>
          <a:p>
            <a:r>
              <a:rPr lang="en-GB" sz="1800" b="1" i="1" dirty="0">
                <a:solidFill>
                  <a:srgbClr val="0070C0"/>
                </a:solidFill>
              </a:rPr>
              <a:t>2 marks awarded out of 7</a:t>
            </a:r>
          </a:p>
        </p:txBody>
      </p:sp>
    </p:spTree>
    <p:extLst>
      <p:ext uri="{BB962C8B-B14F-4D97-AF65-F5344CB8AC3E}">
        <p14:creationId xmlns:p14="http://schemas.microsoft.com/office/powerpoint/2010/main" val="310488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96100" y="1114436"/>
            <a:ext cx="49103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FF1B78AF-0349-BE77-9997-29E1A6507FA7}"/>
              </a:ext>
            </a:extLst>
          </p:cNvPr>
          <p:cNvSpPr txBox="1"/>
          <p:nvPr/>
        </p:nvSpPr>
        <p:spPr>
          <a:xfrm>
            <a:off x="7067551" y="1646872"/>
            <a:ext cx="4557058" cy="3693319"/>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 greater understanding has been shown here, expressing the range of creative learning opportunities in the outdoors. This response gained marks in the higher range mark band as there are good suggestions and an explanation to offer a</a:t>
            </a:r>
            <a:r>
              <a:rPr lang="en-US" i="1" dirty="0">
                <a:solidFill>
                  <a:srgbClr val="0070C0"/>
                </a:solidFill>
              </a:rPr>
              <a:t>n</a:t>
            </a:r>
            <a:r>
              <a:rPr lang="en-US" sz="1800" i="1" dirty="0">
                <a:solidFill>
                  <a:srgbClr val="0070C0"/>
                </a:solidFill>
              </a:rPr>
              <a:t> understanding and knowledge of the value of the learning opportunity alongside the suggestion of the creative activity. </a:t>
            </a:r>
          </a:p>
          <a:p>
            <a:endParaRPr lang="en-US" sz="1800" i="1" dirty="0">
              <a:solidFill>
                <a:srgbClr val="0070C0"/>
              </a:solidFill>
            </a:endParaRPr>
          </a:p>
          <a:p>
            <a:r>
              <a:rPr lang="en-GB" b="1" i="1" dirty="0">
                <a:solidFill>
                  <a:srgbClr val="0070C0"/>
                </a:solidFill>
              </a:rPr>
              <a:t>4 </a:t>
            </a:r>
            <a:r>
              <a:rPr lang="en-GB" sz="1800" b="1" i="1" dirty="0">
                <a:solidFill>
                  <a:srgbClr val="0070C0"/>
                </a:solidFill>
              </a:rPr>
              <a:t>marks awarded out of 7</a:t>
            </a:r>
          </a:p>
        </p:txBody>
      </p:sp>
      <p:sp>
        <p:nvSpPr>
          <p:cNvPr id="6" name="TextBox 5">
            <a:extLst>
              <a:ext uri="{FF2B5EF4-FFF2-40B4-BE49-F238E27FC236}">
                <a16:creationId xmlns:a16="http://schemas.microsoft.com/office/drawing/2014/main" id="{F2DBF72A-3D31-8B47-41FA-91740F7B4C55}"/>
              </a:ext>
            </a:extLst>
          </p:cNvPr>
          <p:cNvSpPr txBox="1"/>
          <p:nvPr/>
        </p:nvSpPr>
        <p:spPr>
          <a:xfrm>
            <a:off x="282011" y="1277540"/>
            <a:ext cx="5375839" cy="4247317"/>
          </a:xfrm>
          <a:prstGeom prst="rect">
            <a:avLst/>
          </a:prstGeom>
          <a:noFill/>
        </p:spPr>
        <p:txBody>
          <a:bodyPr wrap="square">
            <a:spAutoFit/>
          </a:bodyPr>
          <a:lstStyle/>
          <a:p>
            <a:r>
              <a:rPr lang="en-US" dirty="0"/>
              <a:t>There are multiple different learning opportunities within the outdoor garden area. By digging in the outdoor area not only are children developing their fine and gross motor skills but are also improving on their coordination. The children will learn to take in turns and share the gardening tools with their peers which can help improve on their social skills. By digging and planting the children are able to decide where they want the different veg to grow. The garden supports their creative development as they are designing and creating something from their imagination  and doing exactly what they want to do. They will learn how to take care of their vegetable patch by understanding for it grow needed sunlight as well as water.</a:t>
            </a:r>
            <a:endParaRPr lang="en-GB" dirty="0"/>
          </a:p>
        </p:txBody>
      </p:sp>
    </p:spTree>
    <p:extLst>
      <p:ext uri="{BB962C8B-B14F-4D97-AF65-F5344CB8AC3E}">
        <p14:creationId xmlns:p14="http://schemas.microsoft.com/office/powerpoint/2010/main" val="1024783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8" name="Picture 7">
            <a:extLst>
              <a:ext uri="{FF2B5EF4-FFF2-40B4-BE49-F238E27FC236}">
                <a16:creationId xmlns:a16="http://schemas.microsoft.com/office/drawing/2014/main" id="{0C05D57E-6245-8123-0CC5-C04F5BB09172}"/>
              </a:ext>
            </a:extLst>
          </p:cNvPr>
          <p:cNvPicPr>
            <a:picLocks noChangeAspect="1"/>
          </p:cNvPicPr>
          <p:nvPr/>
        </p:nvPicPr>
        <p:blipFill>
          <a:blip r:embed="rId3"/>
          <a:stretch>
            <a:fillRect/>
          </a:stretch>
        </p:blipFill>
        <p:spPr>
          <a:xfrm>
            <a:off x="907904" y="987972"/>
            <a:ext cx="4049087" cy="5764924"/>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2" y="208722"/>
            <a:ext cx="4027230" cy="447261"/>
          </a:xfrm>
        </p:spPr>
        <p:txBody>
          <a:bodyPr/>
          <a:lstStyle/>
          <a:p>
            <a:r>
              <a:rPr lang="en-GB" sz="1800" dirty="0"/>
              <a:t>Question 8(b) and mark scheme </a:t>
            </a:r>
          </a:p>
        </p:txBody>
      </p:sp>
      <p:pic>
        <p:nvPicPr>
          <p:cNvPr id="3" name="Picture 2">
            <a:extLst>
              <a:ext uri="{FF2B5EF4-FFF2-40B4-BE49-F238E27FC236}">
                <a16:creationId xmlns:a16="http://schemas.microsoft.com/office/drawing/2014/main" id="{EEF74EBF-4B1E-DE12-0737-3EACCAA78CC7}"/>
              </a:ext>
            </a:extLst>
          </p:cNvPr>
          <p:cNvPicPr>
            <a:picLocks noChangeAspect="1"/>
          </p:cNvPicPr>
          <p:nvPr/>
        </p:nvPicPr>
        <p:blipFill rotWithShape="1">
          <a:blip r:embed="rId2"/>
          <a:srcRect b="21694"/>
          <a:stretch/>
        </p:blipFill>
        <p:spPr>
          <a:xfrm>
            <a:off x="183497" y="1038225"/>
            <a:ext cx="5210175" cy="1946713"/>
          </a:xfrm>
          <a:prstGeom prst="rect">
            <a:avLst/>
          </a:prstGeom>
        </p:spPr>
      </p:pic>
      <p:sp>
        <p:nvSpPr>
          <p:cNvPr id="6" name="TextBox 5">
            <a:extLst>
              <a:ext uri="{FF2B5EF4-FFF2-40B4-BE49-F238E27FC236}">
                <a16:creationId xmlns:a16="http://schemas.microsoft.com/office/drawing/2014/main" id="{236A0A57-1E7B-865B-BA06-38C2FCE7A961}"/>
              </a:ext>
            </a:extLst>
          </p:cNvPr>
          <p:cNvSpPr txBox="1"/>
          <p:nvPr/>
        </p:nvSpPr>
        <p:spPr>
          <a:xfrm>
            <a:off x="183497" y="3171351"/>
            <a:ext cx="5111661" cy="1800493"/>
          </a:xfrm>
          <a:prstGeom prst="rect">
            <a:avLst/>
          </a:prstGeom>
          <a:noFill/>
        </p:spPr>
        <p:txBody>
          <a:bodyPr wrap="square">
            <a:spAutoFit/>
          </a:bodyPr>
          <a:lstStyle/>
          <a:p>
            <a:r>
              <a:rPr lang="en-GB" sz="950" dirty="0">
                <a:effectLst/>
                <a:latin typeface="Arial" panose="020B0604020202020204" pitchFamily="34" charset="0"/>
                <a:ea typeface="Times New Roman" panose="02020603050405020304" pitchFamily="18" charset="0"/>
              </a:rPr>
              <a:t>Award up to</a:t>
            </a:r>
            <a:r>
              <a:rPr lang="en-GB" sz="950" b="1" dirty="0">
                <a:effectLst/>
                <a:latin typeface="Arial" panose="020B0604020202020204" pitchFamily="34" charset="0"/>
                <a:ea typeface="Times New Roman" panose="02020603050405020304" pitchFamily="18" charset="0"/>
              </a:rPr>
              <a:t> 8 marks. </a:t>
            </a:r>
            <a:endParaRPr lang="en-GB" sz="950" dirty="0">
              <a:effectLst/>
              <a:latin typeface="Times New Roman" panose="02020603050405020304" pitchFamily="18" charset="0"/>
              <a:ea typeface="Times New Roman" panose="02020603050405020304" pitchFamily="18" charset="0"/>
            </a:endParaRPr>
          </a:p>
          <a:p>
            <a:r>
              <a:rPr lang="en-GB" sz="950" b="1" dirty="0">
                <a:effectLst/>
                <a:latin typeface="Arial" panose="020B0604020202020204" pitchFamily="34" charset="0"/>
                <a:ea typeface="Times New Roman" panose="02020603050405020304" pitchFamily="18" charset="0"/>
              </a:rPr>
              <a:t>Award 0 marks </a:t>
            </a:r>
            <a:r>
              <a:rPr lang="en-GB" sz="950" dirty="0">
                <a:effectLst/>
                <a:latin typeface="Arial" panose="020B0604020202020204" pitchFamily="34" charset="0"/>
                <a:ea typeface="Times New Roman" panose="02020603050405020304" pitchFamily="18" charset="0"/>
              </a:rPr>
              <a:t>for a response that is not creditworthy.</a:t>
            </a:r>
            <a:endParaRPr lang="en-GB" sz="9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950" b="1" dirty="0">
                <a:effectLst/>
                <a:latin typeface="Arial" panose="020B0604020202020204" pitchFamily="34" charset="0"/>
                <a:ea typeface="Times New Roman" panose="02020603050405020304" pitchFamily="18" charset="0"/>
              </a:rPr>
              <a:t>Award 1-2 marks</a:t>
            </a:r>
            <a:r>
              <a:rPr lang="en-GB" sz="950" dirty="0">
                <a:effectLst/>
                <a:latin typeface="Arial" panose="020B0604020202020204" pitchFamily="34" charset="0"/>
                <a:ea typeface="Times New Roman" panose="02020603050405020304" pitchFamily="18" charset="0"/>
              </a:rPr>
              <a:t> for a limited analysis showing little knowledge and understanding of the benefits of developing creative learning opportunities for children </a:t>
            </a:r>
            <a:endParaRPr lang="en-GB" sz="9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950" b="1" dirty="0">
                <a:effectLst/>
                <a:latin typeface="Arial" panose="020B0604020202020204" pitchFamily="34" charset="0"/>
                <a:ea typeface="Times New Roman" panose="02020603050405020304" pitchFamily="18" charset="0"/>
              </a:rPr>
              <a:t>Award 3-4 marks </a:t>
            </a:r>
            <a:r>
              <a:rPr lang="en-GB" sz="950" dirty="0">
                <a:effectLst/>
                <a:latin typeface="Arial" panose="020B0604020202020204" pitchFamily="34" charset="0"/>
                <a:ea typeface="Times New Roman" panose="02020603050405020304" pitchFamily="18" charset="0"/>
              </a:rPr>
              <a:t>for a basic analysis showing limited knowledge and understanding of the benefits of developing creative learning opportunities for children </a:t>
            </a:r>
            <a:endParaRPr lang="en-GB" sz="9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950" b="1" dirty="0">
                <a:effectLst/>
                <a:latin typeface="Arial" panose="020B0604020202020204" pitchFamily="34" charset="0"/>
                <a:ea typeface="Times New Roman" panose="02020603050405020304" pitchFamily="18" charset="0"/>
              </a:rPr>
              <a:t>Award 5-6 marks </a:t>
            </a:r>
            <a:r>
              <a:rPr lang="en-GB" sz="950" dirty="0">
                <a:effectLst/>
                <a:latin typeface="Arial" panose="020B0604020202020204" pitchFamily="34" charset="0"/>
                <a:ea typeface="Times New Roman" panose="02020603050405020304" pitchFamily="18" charset="0"/>
              </a:rPr>
              <a:t>for a good analysis showing some knowledge and understanding of the benefits of developing creative learning opportunities for children </a:t>
            </a:r>
            <a:endParaRPr lang="en-GB" sz="9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950" b="1" dirty="0">
                <a:effectLst/>
                <a:latin typeface="Arial" panose="020B0604020202020204" pitchFamily="34" charset="0"/>
                <a:ea typeface="Times New Roman" panose="02020603050405020304" pitchFamily="18" charset="0"/>
              </a:rPr>
              <a:t>Award 7-8 marks </a:t>
            </a:r>
            <a:r>
              <a:rPr lang="en-GB" sz="950" dirty="0">
                <a:effectLst/>
                <a:latin typeface="Arial" panose="020B0604020202020204" pitchFamily="34" charset="0"/>
                <a:ea typeface="Times New Roman" panose="02020603050405020304" pitchFamily="18" charset="0"/>
              </a:rPr>
              <a:t>for an excellent analysis showing sound knowledge and understanding of the benefits of developing creative learning opportunities for children </a:t>
            </a:r>
            <a:endParaRPr lang="en-GB" sz="95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88684308-1623-318C-1ADB-F314F4233B4C}"/>
              </a:ext>
            </a:extLst>
          </p:cNvPr>
          <p:cNvSpPr txBox="1"/>
          <p:nvPr/>
        </p:nvSpPr>
        <p:spPr>
          <a:xfrm>
            <a:off x="6169572" y="1094726"/>
            <a:ext cx="5838931" cy="5501506"/>
          </a:xfrm>
          <a:prstGeom prst="rect">
            <a:avLst/>
          </a:prstGeom>
          <a:noFill/>
        </p:spPr>
        <p:txBody>
          <a:bodyPr wrap="square">
            <a:spAutoFit/>
          </a:bodyPr>
          <a:lstStyle/>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Children learn through child – initiated activities that offer opportunities for experiential learning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Able to learn the skills to control mark and pattern making with fingers and tools</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Develop ideas and feelings through drawing creative expression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increase motivation and ambition / for change for the better / in their own capabilities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develop confidence in their own viewpoint</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learn to apply a creative process to other situations</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work well with others and have shared responsibilities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Development understanding of personal strengths and areas for development</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Create their own images / pictures and art craft and design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 and use different colours / tones / textures / shades / pattern and forms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 vocabulary and key words in relation to creative skills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 the ability to plan / design / problem solve / create / model / modify / and reflect on a variety of projects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 the social skills to work together co-operatively in a group to achieve the same goal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support development of social skills / make a positive contribution to society / environment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 an open mind to new thinking and ideas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think creatively and independently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design and make crafts</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explore and experiment using a variety of techniques and materials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link and apply different kinds of learning in new contexts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develop confident and self-assured individuals</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develop and communicate their own wishes and beliefs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develop the patience to complete a creative project</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focus on emotional and social development for positive learning skills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provide a calming and relaxing atmosphere for positive learning skills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develop an understanding of their view of the world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participate responsibly in their social and cultural life</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Helps to build resilience through trial and error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Reflect on their own and others work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enable children to take the initiative and lead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Apply critical thinking in new contexts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Helps children to create and develop curiosity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Supports children as they learn through exploration  </a:t>
            </a:r>
            <a:endParaRPr lang="en-GB" sz="950" dirty="0">
              <a:effectLst/>
              <a:latin typeface="Times New Roman" panose="02020603050405020304" pitchFamily="18" charset="0"/>
              <a:ea typeface="Times New Roman" panose="02020603050405020304" pitchFamily="18" charset="0"/>
            </a:endParaRPr>
          </a:p>
          <a:p>
            <a:pPr marL="179388" lvl="0" indent="-163513">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Problem solving techniques </a:t>
            </a:r>
            <a:endParaRPr lang="en-GB" sz="950" dirty="0">
              <a:effectLst/>
              <a:latin typeface="Times New Roman" panose="02020603050405020304" pitchFamily="18" charset="0"/>
              <a:ea typeface="Times New Roman" panose="02020603050405020304" pitchFamily="18" charset="0"/>
            </a:endParaRPr>
          </a:p>
          <a:p>
            <a:pPr marL="179388" indent="-163513"/>
            <a:r>
              <a:rPr lang="en-GB" sz="950" dirty="0">
                <a:effectLst/>
                <a:latin typeface="Arial" panose="020B0604020202020204" pitchFamily="34" charset="0"/>
                <a:ea typeface="Times New Roman" panose="02020603050405020304" pitchFamily="18" charset="0"/>
              </a:rPr>
              <a:t>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This list is not exhaustive.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95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18CB6F57-9CCD-E58A-3AF9-7393170611D7}"/>
              </a:ext>
            </a:extLst>
          </p:cNvPr>
          <p:cNvSpPr txBox="1"/>
          <p:nvPr/>
        </p:nvSpPr>
        <p:spPr>
          <a:xfrm>
            <a:off x="183497" y="5009618"/>
            <a:ext cx="5302903" cy="1408078"/>
          </a:xfrm>
          <a:prstGeom prst="rect">
            <a:avLst/>
          </a:prstGeom>
          <a:noFill/>
        </p:spPr>
        <p:txBody>
          <a:bodyPr wrap="square">
            <a:spAutoFit/>
          </a:bodyPr>
          <a:lstStyle/>
          <a:p>
            <a:r>
              <a:rPr lang="en-GB" sz="950" dirty="0">
                <a:effectLst/>
                <a:latin typeface="Arial" panose="020B0604020202020204" pitchFamily="34" charset="0"/>
                <a:ea typeface="Times New Roman" panose="02020603050405020304" pitchFamily="18" charset="0"/>
              </a:rPr>
              <a:t>Response may refer to: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Children develop their imagination and creativity across the curriculum</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Children’s natural curiosity to learn can be stimulated by everyday sensory experiences / both indoors and outdoors</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Children learn through engaging in creative / imaginative / expressive activities in art / craft / design / music / dance and movement</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Children can develop their ability to communicate and express their creative ideas</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21211E"/>
                </a:solidFill>
                <a:effectLst/>
                <a:latin typeface="Arial" panose="020B0604020202020204" pitchFamily="34" charset="0"/>
                <a:ea typeface="Times New Roman" panose="02020603050405020304" pitchFamily="18" charset="0"/>
              </a:rPr>
              <a:t>Children learn through experiencing different materials / manipulating / investigating and exploring /variety of resources</a:t>
            </a:r>
            <a:endParaRPr lang="en-GB" sz="95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77589CF0-44C9-D385-89BC-8CDFB8D9EF57}"/>
              </a:ext>
            </a:extLst>
          </p:cNvPr>
          <p:cNvSpPr txBox="1"/>
          <p:nvPr/>
        </p:nvSpPr>
        <p:spPr>
          <a:xfrm>
            <a:off x="6169572" y="63020"/>
            <a:ext cx="4027230" cy="738664"/>
          </a:xfrm>
          <a:prstGeom prst="rect">
            <a:avLst/>
          </a:prstGeom>
          <a:noFill/>
        </p:spPr>
        <p:txBody>
          <a:bodyPr wrap="square">
            <a:spAutoFit/>
          </a:bodyPr>
          <a:lstStyle/>
          <a:p>
            <a:r>
              <a:rPr lang="en-US" sz="1400" dirty="0">
                <a:solidFill>
                  <a:srgbClr val="0070C0"/>
                </a:solidFill>
              </a:rPr>
              <a:t>Command Verb: </a:t>
            </a:r>
            <a:r>
              <a:rPr lang="en-US" sz="1400" b="1" i="1" dirty="0" err="1">
                <a:solidFill>
                  <a:srgbClr val="0070C0"/>
                </a:solidFill>
              </a:rPr>
              <a:t>Analyse</a:t>
            </a:r>
            <a:r>
              <a:rPr lang="en-US" sz="1400" dirty="0">
                <a:solidFill>
                  <a:srgbClr val="0070C0"/>
                </a:solidFill>
              </a:rPr>
              <a:t> </a:t>
            </a:r>
          </a:p>
          <a:p>
            <a:r>
              <a:rPr lang="en-US" sz="1400" dirty="0">
                <a:solidFill>
                  <a:srgbClr val="0070C0"/>
                </a:solidFill>
              </a:rPr>
              <a:t>Examine an issue in detail; how parts </a:t>
            </a:r>
          </a:p>
          <a:p>
            <a:r>
              <a:rPr lang="en-US" sz="1400" dirty="0">
                <a:solidFill>
                  <a:srgbClr val="0070C0"/>
                </a:solidFill>
              </a:rPr>
              <a:t>relate to whole, to explain and interpret</a:t>
            </a:r>
            <a:endParaRPr lang="en-GB" sz="1400" dirty="0">
              <a:solidFill>
                <a:srgbClr val="0070C0"/>
              </a:solidFill>
            </a:endParaRPr>
          </a:p>
        </p:txBody>
      </p:sp>
    </p:spTree>
    <p:extLst>
      <p:ext uri="{BB962C8B-B14F-4D97-AF65-F5344CB8AC3E}">
        <p14:creationId xmlns:p14="http://schemas.microsoft.com/office/powerpoint/2010/main" val="1993418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00850" y="1114436"/>
            <a:ext cx="50055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F3905B64-7293-0C4F-FCE0-ACB78E8CC566}"/>
              </a:ext>
            </a:extLst>
          </p:cNvPr>
          <p:cNvSpPr txBox="1"/>
          <p:nvPr/>
        </p:nvSpPr>
        <p:spPr>
          <a:xfrm>
            <a:off x="7067551" y="1646872"/>
            <a:ext cx="4557058" cy="230832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is limited and lacks detail, although the understanding is clear. Further detail on each point would have benefitted this response. </a:t>
            </a:r>
          </a:p>
          <a:p>
            <a:endParaRPr lang="en-US" sz="1800" i="1" dirty="0">
              <a:solidFill>
                <a:srgbClr val="0070C0"/>
              </a:solidFill>
            </a:endParaRPr>
          </a:p>
          <a:p>
            <a:r>
              <a:rPr lang="en-GB" sz="1800" b="1" i="1" dirty="0">
                <a:solidFill>
                  <a:srgbClr val="0070C0"/>
                </a:solidFill>
              </a:rPr>
              <a:t>2 marks awarded out of 8</a:t>
            </a:r>
          </a:p>
        </p:txBody>
      </p:sp>
      <p:sp>
        <p:nvSpPr>
          <p:cNvPr id="6" name="TextBox 5">
            <a:extLst>
              <a:ext uri="{FF2B5EF4-FFF2-40B4-BE49-F238E27FC236}">
                <a16:creationId xmlns:a16="http://schemas.microsoft.com/office/drawing/2014/main" id="{166838A9-5D22-966D-30BE-FA6666ACBD5F}"/>
              </a:ext>
            </a:extLst>
          </p:cNvPr>
          <p:cNvSpPr txBox="1"/>
          <p:nvPr/>
        </p:nvSpPr>
        <p:spPr>
          <a:xfrm>
            <a:off x="282011" y="1231374"/>
            <a:ext cx="5566339" cy="2308324"/>
          </a:xfrm>
          <a:prstGeom prst="rect">
            <a:avLst/>
          </a:prstGeom>
          <a:noFill/>
        </p:spPr>
        <p:txBody>
          <a:bodyPr wrap="square">
            <a:spAutoFit/>
          </a:bodyPr>
          <a:lstStyle/>
          <a:p>
            <a:r>
              <a:rPr lang="en-US" dirty="0"/>
              <a:t>children use their imagination and learn step by step to create something. they identify all different tool and resources that can be used. they get to experience what they like and dislike. they find out what their strengths and weaknesses are. they learn different textures of things and new </a:t>
            </a:r>
            <a:r>
              <a:rPr lang="en-US" dirty="0" err="1"/>
              <a:t>colours</a:t>
            </a:r>
            <a:r>
              <a:rPr lang="en-US" dirty="0"/>
              <a:t>. they pronounce new words and vocabulary. the children get to explore different sensory objects.</a:t>
            </a:r>
            <a:endParaRPr lang="en-GB" dirty="0"/>
          </a:p>
        </p:txBody>
      </p:sp>
    </p:spTree>
    <p:extLst>
      <p:ext uri="{BB962C8B-B14F-4D97-AF65-F5344CB8AC3E}">
        <p14:creationId xmlns:p14="http://schemas.microsoft.com/office/powerpoint/2010/main" val="615428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15150" y="1114436"/>
            <a:ext cx="48912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E7A8D57E-574A-9E91-A0F2-BAC7CF47B311}"/>
              </a:ext>
            </a:extLst>
          </p:cNvPr>
          <p:cNvSpPr txBox="1"/>
          <p:nvPr/>
        </p:nvSpPr>
        <p:spPr>
          <a:xfrm>
            <a:off x="7067551" y="1646872"/>
            <a:ext cx="4557058" cy="2862322"/>
          </a:xfrm>
          <a:prstGeom prst="rect">
            <a:avLst/>
          </a:prstGeom>
          <a:noFill/>
        </p:spPr>
        <p:txBody>
          <a:bodyPr wrap="square">
            <a:spAutoFit/>
          </a:bodyPr>
          <a:lstStyle/>
          <a:p>
            <a:r>
              <a:rPr lang="en-GB" i="1" dirty="0">
                <a:solidFill>
                  <a:srgbClr val="0070C0"/>
                </a:solidFill>
              </a:rPr>
              <a:t>Principle examiner feedback</a:t>
            </a:r>
            <a:r>
              <a:rPr lang="en-US" i="1" dirty="0">
                <a:solidFill>
                  <a:srgbClr val="0070C0"/>
                </a:solidFill>
              </a:rPr>
              <a:t>​</a:t>
            </a:r>
          </a:p>
          <a:p>
            <a:r>
              <a:rPr lang="en-GB" i="1" dirty="0">
                <a:solidFill>
                  <a:srgbClr val="0070C0"/>
                </a:solidFill>
              </a:rPr>
              <a:t>​</a:t>
            </a:r>
            <a:endParaRPr lang="en-GB" i="1" dirty="0">
              <a:solidFill>
                <a:srgbClr val="0070C0"/>
              </a:solidFill>
              <a:cs typeface="Arial"/>
            </a:endParaRPr>
          </a:p>
          <a:p>
            <a:r>
              <a:rPr lang="en-US" i="1" dirty="0">
                <a:solidFill>
                  <a:srgbClr val="0070C0"/>
                </a:solidFill>
              </a:rPr>
              <a:t>A basic</a:t>
            </a:r>
            <a:r>
              <a:rPr lang="en-US" sz="1800" i="1" dirty="0">
                <a:solidFill>
                  <a:srgbClr val="0070C0"/>
                </a:solidFill>
              </a:rPr>
              <a:t> response showing a clear understanding of the points discussed, touching on the value for children’s confidence and wellbeing. Learning through trying out new things and using their imagination. </a:t>
            </a:r>
          </a:p>
          <a:p>
            <a:endParaRPr lang="en-US" sz="1800" i="1" dirty="0">
              <a:solidFill>
                <a:srgbClr val="0070C0"/>
              </a:solidFill>
            </a:endParaRPr>
          </a:p>
          <a:p>
            <a:r>
              <a:rPr lang="en-GB" sz="1800" i="1" dirty="0">
                <a:solidFill>
                  <a:srgbClr val="0070C0"/>
                </a:solidFill>
              </a:rPr>
              <a:t>4 marks awarded out of 8</a:t>
            </a:r>
          </a:p>
        </p:txBody>
      </p:sp>
      <p:sp>
        <p:nvSpPr>
          <p:cNvPr id="6" name="TextBox 5">
            <a:extLst>
              <a:ext uri="{FF2B5EF4-FFF2-40B4-BE49-F238E27FC236}">
                <a16:creationId xmlns:a16="http://schemas.microsoft.com/office/drawing/2014/main" id="{FFB8C526-5777-B604-CFC6-3D365AA1BF3B}"/>
              </a:ext>
            </a:extLst>
          </p:cNvPr>
          <p:cNvSpPr txBox="1"/>
          <p:nvPr/>
        </p:nvSpPr>
        <p:spPr>
          <a:xfrm>
            <a:off x="282011" y="1114436"/>
            <a:ext cx="5509189" cy="3693319"/>
          </a:xfrm>
          <a:prstGeom prst="rect">
            <a:avLst/>
          </a:prstGeom>
          <a:noFill/>
        </p:spPr>
        <p:txBody>
          <a:bodyPr wrap="square">
            <a:spAutoFit/>
          </a:bodyPr>
          <a:lstStyle/>
          <a:p>
            <a:r>
              <a:rPr lang="en-US" dirty="0"/>
              <a:t>There are many benefits of developing creative learning opportunities for children. A benefit of developing creative learning opportunities for children is that it will boost the children's confidence and self-esteem as you are being creative with the children and you are allowing the children to be creative </a:t>
            </a:r>
            <a:r>
              <a:rPr lang="en-US" dirty="0" err="1"/>
              <a:t>aswell</a:t>
            </a:r>
            <a:r>
              <a:rPr lang="en-US" dirty="0"/>
              <a:t>. Another benefit of developing creative learning </a:t>
            </a:r>
            <a:r>
              <a:rPr lang="en-US" dirty="0" err="1"/>
              <a:t>opportunites</a:t>
            </a:r>
            <a:r>
              <a:rPr lang="en-US" dirty="0"/>
              <a:t> for children is that the children will be trying new things. Another benefit of developing creative learning opportunities for children is that the children will be able to use their imagination  a lot during the creative learning opportunities.</a:t>
            </a:r>
            <a:endParaRPr lang="en-GB" dirty="0"/>
          </a:p>
        </p:txBody>
      </p:sp>
    </p:spTree>
    <p:extLst>
      <p:ext uri="{BB962C8B-B14F-4D97-AF65-F5344CB8AC3E}">
        <p14:creationId xmlns:p14="http://schemas.microsoft.com/office/powerpoint/2010/main" val="1213002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4521217" cy="447261"/>
          </a:xfrm>
        </p:spPr>
        <p:txBody>
          <a:bodyPr/>
          <a:lstStyle/>
          <a:p>
            <a:r>
              <a:rPr lang="en-GB" sz="1800" dirty="0"/>
              <a:t>Question 11 and mark scheme </a:t>
            </a:r>
          </a:p>
        </p:txBody>
      </p:sp>
      <p:pic>
        <p:nvPicPr>
          <p:cNvPr id="3" name="Picture 2">
            <a:extLst>
              <a:ext uri="{FF2B5EF4-FFF2-40B4-BE49-F238E27FC236}">
                <a16:creationId xmlns:a16="http://schemas.microsoft.com/office/drawing/2014/main" id="{D559FA05-3D19-61F2-F782-7F47709A1192}"/>
              </a:ext>
            </a:extLst>
          </p:cNvPr>
          <p:cNvPicPr>
            <a:picLocks noChangeAspect="1"/>
          </p:cNvPicPr>
          <p:nvPr/>
        </p:nvPicPr>
        <p:blipFill>
          <a:blip r:embed="rId2"/>
          <a:stretch>
            <a:fillRect/>
          </a:stretch>
        </p:blipFill>
        <p:spPr>
          <a:xfrm>
            <a:off x="282011" y="1128712"/>
            <a:ext cx="5267325" cy="2466975"/>
          </a:xfrm>
          <a:prstGeom prst="rect">
            <a:avLst/>
          </a:prstGeom>
        </p:spPr>
      </p:pic>
      <p:sp>
        <p:nvSpPr>
          <p:cNvPr id="6" name="TextBox 5">
            <a:extLst>
              <a:ext uri="{FF2B5EF4-FFF2-40B4-BE49-F238E27FC236}">
                <a16:creationId xmlns:a16="http://schemas.microsoft.com/office/drawing/2014/main" id="{7D3F9B30-78D6-673C-36CF-A94E4B778C1C}"/>
              </a:ext>
            </a:extLst>
          </p:cNvPr>
          <p:cNvSpPr txBox="1"/>
          <p:nvPr/>
        </p:nvSpPr>
        <p:spPr>
          <a:xfrm>
            <a:off x="282011" y="3759193"/>
            <a:ext cx="5076496" cy="2554545"/>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8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limited description showing little knowledge and understanding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of the benefits of Flying Start for children, families, and carers</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basic description showing limited knowledge and understanding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of the benefits of Flying Start for children, families, and carers</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a good description showing some knowledge and understanding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of the benefits of Flying Start for children, families, and carers</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7-8 marks </a:t>
            </a:r>
            <a:r>
              <a:rPr lang="en-GB" sz="1000" dirty="0">
                <a:effectLst/>
                <a:latin typeface="Arial" panose="020B0604020202020204" pitchFamily="34" charset="0"/>
                <a:ea typeface="Times New Roman" panose="02020603050405020304" pitchFamily="18" charset="0"/>
              </a:rPr>
              <a:t>for an excellent description showing sound knowledge and understanding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of the benefits of Flying Start for children, families, and carers</a:t>
            </a:r>
            <a:endParaRPr lang="en-GB" sz="10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EDA5E73C-FDBC-0B39-C2C1-58B8BA917C3F}"/>
              </a:ext>
            </a:extLst>
          </p:cNvPr>
          <p:cNvSpPr txBox="1"/>
          <p:nvPr/>
        </p:nvSpPr>
        <p:spPr>
          <a:xfrm>
            <a:off x="5833242" y="953158"/>
            <a:ext cx="6358758" cy="5940088"/>
          </a:xfrm>
          <a:prstGeom prst="rect">
            <a:avLst/>
          </a:prstGeom>
          <a:noFill/>
        </p:spPr>
        <p:txBody>
          <a:bodyPr wrap="square">
            <a:spAutoFit/>
          </a:bodyPr>
          <a:lstStyle/>
          <a:p>
            <a:r>
              <a:rPr lang="en-GB" sz="950" dirty="0">
                <a:effectLst/>
                <a:latin typeface="Arial" panose="020B0604020202020204" pitchFamily="34" charset="0"/>
                <a:ea typeface="Times New Roman" panose="02020603050405020304" pitchFamily="18" charset="0"/>
              </a:rPr>
              <a:t>Response may refer to: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To improve the outcomes of children in the most deprived areas of Wales</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Provide free part-time, quality childcare for two to three-year olds / sessions should be for 2.5 hours per day, 5 days a week / offers flexibility to parents for different sessions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Staff are well trained and appropriately qualified / understanding of how children develop and learn / sensitive and responsive to children’s needs and feelings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The Flying Start nursery environment is safe and secure both indoors and outdoors / children are supported in the learning environment, which is caring, stimulating and safe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Children are welcomed, can be happy and feel valued as individuals / staff focus on the children’s interests and needs / provide opportunities for children to develop their confidence and self-esteem / develop the early skills and knowledge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Flying Start nurseries develop close links with agencies that support children, and their families / Information is shared and the agencies’ support or advice sought as necessary</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The Flying Start programme will benefit children / families and carers through high quality staff / providing care in a high-quality environment / a high quality experience for the child</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The Flying Start programme will help provide the foundations on which all future development will be built</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The benefits include quality early years care which will lead to improvements in children’s development in later years / enhanced language skills / increased educational performance / a reduction in aggressive behaviour</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Children who attend quality early years settings are more independent / concentrate on their play for longer / more co-operative / to be better prepared for challenge / resilience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Benefits of high-quality pre-school care improves intellectual attainment and social relationships</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Provides an enhanced Health Visitor support / family support worker e.g.  antenatal support / breastfeeding advice / healthy start vouchers / home safety check/ parents and baby clubs</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Supportive parenting programmes / aims to reduce the number of people with very low skills and develop a high skilled economy / provides Basic skills including the language and play programme (LAP) / programme / baby development programme / parent nurturing programme / family lives sessions / parents as first teachers programme / parent network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Flying Start nurseries aim to improve language, literacy and numeracy e.g. tiny talkers / Welsh language development</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Flying Start nurseries aim to increase social development and behaviour e.g. developing confidence in children / independence / interaction skills are improved with both children and adults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Flying Start nurseries aim to create a change in activity levels e.g. an increased interest in activities such as drawing / singing /reading as opposed to watching television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Flying Start nurseries benefits the wider family e.g. changes to the family routine due to more controlled, better behaved children / parents also meet other like-minded parents at the settings / have extra time to do chores, shopping etc. </a:t>
            </a:r>
            <a:endParaRPr lang="en-GB" sz="950" dirty="0">
              <a:effectLst/>
              <a:latin typeface="Times New Roman" panose="02020603050405020304" pitchFamily="18" charset="0"/>
              <a:ea typeface="Times New Roman" panose="02020603050405020304" pitchFamily="18" charset="0"/>
            </a:endParaRPr>
          </a:p>
          <a:p>
            <a:pPr marL="179388" lvl="0" indent="-1778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Develops strategies to support the transition between different environments / transition from home to Flying Start / transition to the Foundation Phase</a:t>
            </a:r>
            <a:endParaRPr lang="en-GB" sz="950" dirty="0">
              <a:effectLst/>
              <a:latin typeface="Times New Roman" panose="02020603050405020304" pitchFamily="18" charset="0"/>
              <a:ea typeface="Times New Roman" panose="02020603050405020304" pitchFamily="18" charset="0"/>
            </a:endParaRPr>
          </a:p>
          <a:p>
            <a:r>
              <a:rPr lang="en-GB" sz="950" dirty="0">
                <a:effectLst/>
                <a:latin typeface="Arial" panose="020B0604020202020204" pitchFamily="34" charset="0"/>
                <a:ea typeface="Times New Roman" panose="02020603050405020304" pitchFamily="18" charset="0"/>
              </a:rPr>
              <a:t> </a:t>
            </a:r>
            <a:r>
              <a:rPr lang="en-GB" sz="950" dirty="0">
                <a:solidFill>
                  <a:srgbClr val="000000"/>
                </a:solidFill>
                <a:effectLst/>
                <a:latin typeface="Arial" panose="020B0604020202020204" pitchFamily="34" charset="0"/>
                <a:ea typeface="Times New Roman" panose="02020603050405020304" pitchFamily="18" charset="0"/>
              </a:rPr>
              <a:t>This list is not exhaustive.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95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FAF67444-13B8-F04E-4BEC-E3A1F5BA226D}"/>
              </a:ext>
            </a:extLst>
          </p:cNvPr>
          <p:cNvSpPr txBox="1"/>
          <p:nvPr/>
        </p:nvSpPr>
        <p:spPr>
          <a:xfrm>
            <a:off x="5771949" y="208722"/>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r>
              <a:rPr lang="en-US" sz="1400" dirty="0">
                <a:solidFill>
                  <a:srgbClr val="0070C0"/>
                </a:solidFill>
              </a:rPr>
              <a:t> </a:t>
            </a:r>
          </a:p>
          <a:p>
            <a:r>
              <a:rPr lang="en-US" sz="1400" dirty="0">
                <a:solidFill>
                  <a:srgbClr val="0070C0"/>
                </a:solidFill>
              </a:rPr>
              <a:t>Provide characteristics/main features or a brief account </a:t>
            </a:r>
            <a:endParaRPr lang="en-GB" sz="1400" dirty="0">
              <a:solidFill>
                <a:srgbClr val="0070C0"/>
              </a:solidFill>
            </a:endParaRPr>
          </a:p>
        </p:txBody>
      </p:sp>
    </p:spTree>
    <p:extLst>
      <p:ext uri="{BB962C8B-B14F-4D97-AF65-F5344CB8AC3E}">
        <p14:creationId xmlns:p14="http://schemas.microsoft.com/office/powerpoint/2010/main" val="3182335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067551" y="1114436"/>
            <a:ext cx="4738863"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7DFA5628-151D-62B4-B0A1-16FDFAEF28A1}"/>
              </a:ext>
            </a:extLst>
          </p:cNvPr>
          <p:cNvSpPr txBox="1"/>
          <p:nvPr/>
        </p:nvSpPr>
        <p:spPr>
          <a:xfrm>
            <a:off x="7067551" y="1646872"/>
            <a:ext cx="4557058" cy="258532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The question asks to describe the benefits of attending Flying </a:t>
            </a:r>
            <a:r>
              <a:rPr lang="en-US" i="1" dirty="0">
                <a:solidFill>
                  <a:srgbClr val="0070C0"/>
                </a:solidFill>
              </a:rPr>
              <a:t>S</a:t>
            </a:r>
            <a:r>
              <a:rPr lang="en-US" sz="1800" i="1" dirty="0">
                <a:solidFill>
                  <a:srgbClr val="0070C0"/>
                </a:solidFill>
              </a:rPr>
              <a:t>tart for children, families and carers. This is an example of where a candidate has responded incorrectly to the question set out. </a:t>
            </a:r>
          </a:p>
          <a:p>
            <a:endParaRPr lang="en-US" sz="1800" i="1" dirty="0">
              <a:solidFill>
                <a:srgbClr val="0070C0"/>
              </a:solidFill>
            </a:endParaRPr>
          </a:p>
          <a:p>
            <a:r>
              <a:rPr lang="en-GB" sz="1800" b="1" i="1" dirty="0">
                <a:solidFill>
                  <a:srgbClr val="0070C0"/>
                </a:solidFill>
              </a:rPr>
              <a:t>0 marks awarded out of 8</a:t>
            </a:r>
          </a:p>
        </p:txBody>
      </p:sp>
      <p:sp>
        <p:nvSpPr>
          <p:cNvPr id="6" name="TextBox 5">
            <a:extLst>
              <a:ext uri="{FF2B5EF4-FFF2-40B4-BE49-F238E27FC236}">
                <a16:creationId xmlns:a16="http://schemas.microsoft.com/office/drawing/2014/main" id="{252CFE98-1BE4-AE0B-43DB-FE1CD3E3543E}"/>
              </a:ext>
            </a:extLst>
          </p:cNvPr>
          <p:cNvSpPr txBox="1"/>
          <p:nvPr/>
        </p:nvSpPr>
        <p:spPr>
          <a:xfrm>
            <a:off x="282011" y="1152416"/>
            <a:ext cx="5471089" cy="3139321"/>
          </a:xfrm>
          <a:prstGeom prst="rect">
            <a:avLst/>
          </a:prstGeom>
          <a:noFill/>
        </p:spPr>
        <p:txBody>
          <a:bodyPr wrap="square">
            <a:spAutoFit/>
          </a:bodyPr>
          <a:lstStyle/>
          <a:p>
            <a:r>
              <a:rPr lang="en-US" dirty="0"/>
              <a:t>missing school can affect the </a:t>
            </a:r>
            <a:r>
              <a:rPr lang="en-US" dirty="0" err="1"/>
              <a:t>childs</a:t>
            </a:r>
            <a:r>
              <a:rPr lang="en-US" dirty="0"/>
              <a:t> development also set them back on their education. children like to be in routine and by being in and out of school, this is not good for the </a:t>
            </a:r>
            <a:r>
              <a:rPr lang="en-US" dirty="0" err="1"/>
              <a:t>childs</a:t>
            </a:r>
            <a:r>
              <a:rPr lang="en-US" dirty="0"/>
              <a:t> well-being. not </a:t>
            </a:r>
            <a:r>
              <a:rPr lang="en-US" dirty="0" err="1"/>
              <a:t>socialising</a:t>
            </a:r>
            <a:r>
              <a:rPr lang="en-US" dirty="0"/>
              <a:t> with friends is not good for their social development, they won’t be able to gain knowledge off each other and struggling interacting with anyone but their key person. being attached to their key person and not </a:t>
            </a:r>
            <a:r>
              <a:rPr lang="en-US" dirty="0" err="1"/>
              <a:t>socialising</a:t>
            </a:r>
            <a:r>
              <a:rPr lang="en-US" dirty="0"/>
              <a:t> with children their own age is not good for their emotional development.</a:t>
            </a:r>
            <a:endParaRPr lang="en-GB" dirty="0"/>
          </a:p>
        </p:txBody>
      </p:sp>
    </p:spTree>
    <p:extLst>
      <p:ext uri="{BB962C8B-B14F-4D97-AF65-F5344CB8AC3E}">
        <p14:creationId xmlns:p14="http://schemas.microsoft.com/office/powerpoint/2010/main" val="442798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34200" y="1114436"/>
            <a:ext cx="48722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37D5141E-614B-3078-DB71-16E8ADB451C2}"/>
              </a:ext>
            </a:extLst>
          </p:cNvPr>
          <p:cNvSpPr txBox="1"/>
          <p:nvPr/>
        </p:nvSpPr>
        <p:spPr>
          <a:xfrm>
            <a:off x="7067551" y="1646872"/>
            <a:ext cx="4557058" cy="2862322"/>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 good description of the benefits of attending the flying start, the candidate has addressed key points around play and exploration for the children and parenting classes, advice and information for families and carers.  </a:t>
            </a:r>
          </a:p>
          <a:p>
            <a:endParaRPr lang="en-US" sz="1800" i="1" dirty="0">
              <a:solidFill>
                <a:srgbClr val="0070C0"/>
              </a:solidFill>
            </a:endParaRPr>
          </a:p>
          <a:p>
            <a:r>
              <a:rPr lang="en-GB" sz="1800" b="1" i="1" dirty="0">
                <a:solidFill>
                  <a:srgbClr val="0070C0"/>
                </a:solidFill>
              </a:rPr>
              <a:t>6 marks awarded out of 8</a:t>
            </a:r>
          </a:p>
        </p:txBody>
      </p:sp>
      <p:sp>
        <p:nvSpPr>
          <p:cNvPr id="6" name="TextBox 5">
            <a:extLst>
              <a:ext uri="{FF2B5EF4-FFF2-40B4-BE49-F238E27FC236}">
                <a16:creationId xmlns:a16="http://schemas.microsoft.com/office/drawing/2014/main" id="{D3A86A52-FBEB-97D3-5D44-3D224E949E00}"/>
              </a:ext>
            </a:extLst>
          </p:cNvPr>
          <p:cNvSpPr txBox="1"/>
          <p:nvPr/>
        </p:nvSpPr>
        <p:spPr>
          <a:xfrm>
            <a:off x="282011" y="948690"/>
            <a:ext cx="5661589" cy="5293757"/>
          </a:xfrm>
          <a:prstGeom prst="rect">
            <a:avLst/>
          </a:prstGeom>
          <a:noFill/>
        </p:spPr>
        <p:txBody>
          <a:bodyPr wrap="square">
            <a:spAutoFit/>
          </a:bodyPr>
          <a:lstStyle/>
          <a:p>
            <a:r>
              <a:rPr lang="en-US" sz="1600" dirty="0"/>
              <a:t>Flying start offer free childcare in deprived areas, by doing this parents are able to work part time. By attending flying start children are able to explore and play in different environments which helps improve on their physical and intellectual development. By children playing with other children their own age they are able to improve on their social skills and their ability to play with others. Flying start also provide healthy and nutritious snacks and drinks for the children. Flying start also provides advice and information on things such as breastfeeding and weaning for new parents. They also offer parenting classes to help parents improve on areas they are unsure about. Flying start </a:t>
            </a:r>
            <a:r>
              <a:rPr lang="en-US" sz="1600" dirty="0" err="1"/>
              <a:t>isnt</a:t>
            </a:r>
            <a:r>
              <a:rPr lang="en-US" sz="1600" dirty="0"/>
              <a:t> only excellent for children to </a:t>
            </a:r>
            <a:r>
              <a:rPr lang="en-US" sz="1600" dirty="0" err="1"/>
              <a:t>socialise</a:t>
            </a:r>
            <a:r>
              <a:rPr lang="en-US" sz="1600" dirty="0"/>
              <a:t> but also the parents, they are able to communicate and discuss their fears, concerns or even experiences with each other and learn new things from each other. it is also good for other parents to communicate with each other as they are all going through the same things. Flying start benefits parents and children as it is a free way for all to get out the house and learn new things as well as </a:t>
            </a:r>
            <a:r>
              <a:rPr lang="en-US" sz="1600" dirty="0" err="1"/>
              <a:t>socialise</a:t>
            </a:r>
            <a:r>
              <a:rPr lang="en-US" sz="1600" dirty="0"/>
              <a:t>. They also offer a health visitor who will help with any concerns</a:t>
            </a:r>
            <a:r>
              <a:rPr lang="en-US" dirty="0"/>
              <a:t>.</a:t>
            </a:r>
            <a:endParaRPr lang="en-GB" dirty="0"/>
          </a:p>
        </p:txBody>
      </p:sp>
    </p:spTree>
    <p:extLst>
      <p:ext uri="{BB962C8B-B14F-4D97-AF65-F5344CB8AC3E}">
        <p14:creationId xmlns:p14="http://schemas.microsoft.com/office/powerpoint/2010/main" val="3379060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and mark scheme </a:t>
            </a:r>
          </a:p>
        </p:txBody>
      </p:sp>
      <p:pic>
        <p:nvPicPr>
          <p:cNvPr id="4" name="Picture 3">
            <a:extLst>
              <a:ext uri="{FF2B5EF4-FFF2-40B4-BE49-F238E27FC236}">
                <a16:creationId xmlns:a16="http://schemas.microsoft.com/office/drawing/2014/main" id="{6FE17C8C-0BD0-E815-4E98-3401E880D973}"/>
              </a:ext>
            </a:extLst>
          </p:cNvPr>
          <p:cNvPicPr>
            <a:picLocks noChangeAspect="1"/>
          </p:cNvPicPr>
          <p:nvPr/>
        </p:nvPicPr>
        <p:blipFill rotWithShape="1">
          <a:blip r:embed="rId2"/>
          <a:srcRect b="53030"/>
          <a:stretch/>
        </p:blipFill>
        <p:spPr>
          <a:xfrm>
            <a:off x="282011" y="1200150"/>
            <a:ext cx="5286375" cy="2362200"/>
          </a:xfrm>
          <a:prstGeom prst="rect">
            <a:avLst/>
          </a:prstGeom>
        </p:spPr>
      </p:pic>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738664"/>
          </a:xfrm>
          <a:prstGeom prst="rect">
            <a:avLst/>
          </a:prstGeom>
          <a:noFill/>
        </p:spPr>
        <p:txBody>
          <a:bodyPr wrap="square">
            <a:spAutoFit/>
          </a:bodyPr>
          <a:lstStyle/>
          <a:p>
            <a:r>
              <a:rPr lang="en-GB" sz="1400" dirty="0">
                <a:solidFill>
                  <a:srgbClr val="0070C0"/>
                </a:solidFill>
              </a:rPr>
              <a:t>Command Verb: </a:t>
            </a:r>
            <a:r>
              <a:rPr lang="en-GB" sz="1400" b="1" i="1" dirty="0">
                <a:solidFill>
                  <a:srgbClr val="0070C0"/>
                </a:solidFill>
              </a:rPr>
              <a:t>Discuss</a:t>
            </a:r>
          </a:p>
          <a:p>
            <a:r>
              <a:rPr lang="en-US" sz="1400" dirty="0">
                <a:solidFill>
                  <a:srgbClr val="0070C0"/>
                </a:solidFill>
              </a:rPr>
              <a:t>Examine an issue in detail/in a structured way, </a:t>
            </a:r>
          </a:p>
          <a:p>
            <a:r>
              <a:rPr lang="en-US" sz="1400" dirty="0">
                <a:solidFill>
                  <a:srgbClr val="0070C0"/>
                </a:solidFill>
              </a:rPr>
              <a:t>taking into account different ideas</a:t>
            </a:r>
            <a:endParaRPr lang="en-GB" sz="1400" dirty="0">
              <a:solidFill>
                <a:srgbClr val="0070C0"/>
              </a:solidFill>
            </a:endParaRPr>
          </a:p>
        </p:txBody>
      </p:sp>
      <p:sp>
        <p:nvSpPr>
          <p:cNvPr id="26" name="TextBox 25">
            <a:extLst>
              <a:ext uri="{FF2B5EF4-FFF2-40B4-BE49-F238E27FC236}">
                <a16:creationId xmlns:a16="http://schemas.microsoft.com/office/drawing/2014/main" id="{647F150B-189F-0F55-234E-326214D1251D}"/>
              </a:ext>
            </a:extLst>
          </p:cNvPr>
          <p:cNvSpPr txBox="1"/>
          <p:nvPr/>
        </p:nvSpPr>
        <p:spPr>
          <a:xfrm>
            <a:off x="282011" y="3387502"/>
            <a:ext cx="5286375" cy="3308598"/>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a:t>
            </a:r>
            <a:r>
              <a:rPr lang="en-GB" sz="1100" b="1" dirty="0">
                <a:effectLst/>
                <a:latin typeface="Arial" panose="020B0604020202020204" pitchFamily="34" charset="0"/>
                <a:ea typeface="Times New Roman" panose="02020603050405020304" pitchFamily="18" charset="0"/>
              </a:rPr>
              <a:t> 8</a:t>
            </a:r>
            <a:r>
              <a:rPr lang="en-GB" sz="1100" dirty="0">
                <a:effectLst/>
                <a:latin typeface="Arial" panose="020B0604020202020204" pitchFamily="34" charset="0"/>
                <a:ea typeface="Times New Roman" panose="02020603050405020304" pitchFamily="18" charset="0"/>
              </a:rPr>
              <a:t> </a:t>
            </a:r>
            <a:r>
              <a:rPr lang="en-GB" sz="1100" b="1" dirty="0">
                <a:effectLst/>
                <a:latin typeface="Arial" panose="020B0604020202020204" pitchFamily="34" charset="0"/>
                <a:ea typeface="Times New Roman" panose="02020603050405020304" pitchFamily="18" charset="0"/>
              </a:rPr>
              <a:t>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discussion showing little knowledge and understanding of </a:t>
            </a:r>
            <a:r>
              <a:rPr lang="en-US" sz="1100" dirty="0">
                <a:effectLst/>
                <a:latin typeface="Arial" panose="020B0604020202020204" pitchFamily="34" charset="0"/>
                <a:ea typeface="Times New Roman" panose="02020603050405020304" pitchFamily="18" charset="0"/>
              </a:rPr>
              <a:t>the benefits of raising awareness of sexual health and understanding contraception, to promote the health and well-being of adolescents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basic discussion showing limited knowledge and understanding of </a:t>
            </a:r>
            <a:r>
              <a:rPr lang="en-US" sz="1100" dirty="0">
                <a:effectLst/>
                <a:latin typeface="Arial" panose="020B0604020202020204" pitchFamily="34" charset="0"/>
                <a:ea typeface="Times New Roman" panose="02020603050405020304" pitchFamily="18" charset="0"/>
              </a:rPr>
              <a:t>the benefits of raising awareness of sexual health and understanding contraception, to promote the health and well-being of adolescents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good discussion showing some knowledge and understanding of </a:t>
            </a:r>
            <a:r>
              <a:rPr lang="en-US" sz="1100" dirty="0">
                <a:effectLst/>
                <a:latin typeface="Arial" panose="020B0604020202020204" pitchFamily="34" charset="0"/>
                <a:ea typeface="Times New Roman" panose="02020603050405020304" pitchFamily="18" charset="0"/>
              </a:rPr>
              <a:t>the benefits of raising awareness of sexual health and understanding contraception, to promote the health and well-being of adolescents</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7-8 marks </a:t>
            </a:r>
            <a:r>
              <a:rPr lang="en-GB" sz="1100" dirty="0">
                <a:effectLst/>
                <a:latin typeface="Arial" panose="020B0604020202020204" pitchFamily="34" charset="0"/>
                <a:ea typeface="Times New Roman" panose="02020603050405020304" pitchFamily="18" charset="0"/>
              </a:rPr>
              <a:t>for an excellent discussion showing sound knowledge and understanding of </a:t>
            </a:r>
            <a:r>
              <a:rPr lang="en-US" sz="1100" dirty="0">
                <a:effectLst/>
                <a:latin typeface="Arial" panose="020B0604020202020204" pitchFamily="34" charset="0"/>
                <a:ea typeface="Times New Roman" panose="02020603050405020304" pitchFamily="18" charset="0"/>
              </a:rPr>
              <a:t>the benefits of raising awareness of sexual health and understanding contraception, to promote the health and well-being of adolescents</a:t>
            </a:r>
            <a:endParaRPr lang="en-GB" sz="1100" dirty="0">
              <a:effectLst/>
              <a:latin typeface="Times New Roman" panose="02020603050405020304" pitchFamily="18" charset="0"/>
              <a:ea typeface="Times New Roman" panose="02020603050405020304" pitchFamily="18" charset="0"/>
            </a:endParaRPr>
          </a:p>
        </p:txBody>
      </p:sp>
      <p:sp>
        <p:nvSpPr>
          <p:cNvPr id="28" name="TextBox 27">
            <a:extLst>
              <a:ext uri="{FF2B5EF4-FFF2-40B4-BE49-F238E27FC236}">
                <a16:creationId xmlns:a16="http://schemas.microsoft.com/office/drawing/2014/main" id="{83C19E0C-2F10-DD08-015C-E5EA59643C08}"/>
              </a:ext>
            </a:extLst>
          </p:cNvPr>
          <p:cNvSpPr txBox="1"/>
          <p:nvPr/>
        </p:nvSpPr>
        <p:spPr>
          <a:xfrm>
            <a:off x="6095999" y="1071801"/>
            <a:ext cx="5813989" cy="5786199"/>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Response may refer to: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Helps to develop the skills and knowledge appropriate to their age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Supports young people to make responsible decisions about their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Supporting positive choices relating to sexual health and well-being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Provides opportunities for discussions around social and cultural influences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Aims to reduce teenage conception rates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 the sexual health and well-being of the population in Wales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Reduce sexual health inequalities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a society that supports open discussion about relationships, sex and sexuality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Schools are recognised as playing an important role in having a positive and sustained impact on children and young people’s sexual health and well-being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to build up confidence, awareness and self-esteem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Supports skills in managing and negotiating their personal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Improves sexual health and well-being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Active in raising awareness to reduce the number of teenage conceptions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Active in raising awareness to reduce the rates of sexually transmitted infections (STIs) and HIV</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positive attitudes and values that influence the way they behave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the skills needed to make responsible and well-informed decisions about sexual health and well-being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Gain respect for themselves and others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Appreciate diversity within sexual orientation and celebrate difference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Build successful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Appreciate the importance of stable and loving personal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Understand the physical and emotional aspects of sex, sexuality and sexual health and well-being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Recognise the benefits of delaying sexual activity and having positive sexual relationships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Understand the laws relating to sexual behaviour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Know how to seek appropriate advice on sexual health and well-being</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Understand the consequences and risks of sexual activity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Reduces the chances of having a sexually transmitted infection/infections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Understand the importance of a stable, secure and loving environment for family life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Provides a formalise and consistent framework for learning expected outcomes of the sexual health programme</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This list is not exhaustive.</a:t>
            </a:r>
          </a:p>
          <a:p>
            <a:r>
              <a:rPr lang="en-GB" sz="10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76281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2862322"/>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 basic discussion around the key point of </a:t>
            </a:r>
            <a:r>
              <a:rPr lang="en-US" i="1" dirty="0">
                <a:solidFill>
                  <a:srgbClr val="0070C0"/>
                </a:solidFill>
              </a:rPr>
              <a:t>raising </a:t>
            </a:r>
            <a:r>
              <a:rPr lang="en-US" sz="1800" i="1" dirty="0">
                <a:solidFill>
                  <a:srgbClr val="0070C0"/>
                </a:solidFill>
              </a:rPr>
              <a:t>awareness for young people. Clear links to reducing teenage pregnancies by making positive choices around contraception and briefly touching on the point of consent.</a:t>
            </a:r>
          </a:p>
          <a:p>
            <a:endParaRPr lang="en-US" sz="1800" i="1" dirty="0">
              <a:solidFill>
                <a:srgbClr val="0070C0"/>
              </a:solidFill>
            </a:endParaRPr>
          </a:p>
          <a:p>
            <a:r>
              <a:rPr lang="en-GB" sz="1800" b="1" i="1" dirty="0">
                <a:solidFill>
                  <a:srgbClr val="0070C0"/>
                </a:solidFill>
              </a:rPr>
              <a:t>4 marks awarded out of 8</a:t>
            </a:r>
          </a:p>
        </p:txBody>
      </p:sp>
      <p:sp>
        <p:nvSpPr>
          <p:cNvPr id="12" name="TextBox 11">
            <a:extLst>
              <a:ext uri="{FF2B5EF4-FFF2-40B4-BE49-F238E27FC236}">
                <a16:creationId xmlns:a16="http://schemas.microsoft.com/office/drawing/2014/main" id="{7ED66A15-B68A-A391-5719-B36F5824E0B8}"/>
              </a:ext>
            </a:extLst>
          </p:cNvPr>
          <p:cNvSpPr txBox="1"/>
          <p:nvPr/>
        </p:nvSpPr>
        <p:spPr>
          <a:xfrm>
            <a:off x="382458" y="1337082"/>
            <a:ext cx="5046792" cy="4524315"/>
          </a:xfrm>
          <a:prstGeom prst="rect">
            <a:avLst/>
          </a:prstGeom>
          <a:noFill/>
        </p:spPr>
        <p:txBody>
          <a:bodyPr wrap="square">
            <a:spAutoFit/>
          </a:bodyPr>
          <a:lstStyle/>
          <a:p>
            <a:r>
              <a:rPr lang="en-GB" sz="1600" dirty="0"/>
              <a:t>to promote sexual health and contraception gives awareness of potential diseases you could get during sex. it describes to the children the perks of wearing a condom and how to keep the male and female safe. introducing  "the pill" to females so they have the choice to protect themselves as well as wearing a condom as 90% is proven to keep you safe. the children learn how female get pregnant through the male so they can prevent this from happening during sex. children getting taught this at a young age means they are knowledgeable and not in the dark when it comes to sex. it prevents from children becoming parents at such a young age and are careful until they are ready to be parents. at this age children are more educated and more careful when it comes to sex. children are also given advice on consent. this is important the children understand the word "consent" and its okay to say no.</a:t>
            </a:r>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022224" y="1114436"/>
            <a:ext cx="4784190"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3FE75607-B71A-DC9B-724D-951B69BAC559}"/>
              </a:ext>
            </a:extLst>
          </p:cNvPr>
          <p:cNvSpPr txBox="1"/>
          <p:nvPr/>
        </p:nvSpPr>
        <p:spPr>
          <a:xfrm>
            <a:off x="7249356" y="1665922"/>
            <a:ext cx="4557058"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An excellent discussion covering a range of key points relating to understanding </a:t>
            </a:r>
            <a:r>
              <a:rPr lang="en-US" i="1" dirty="0">
                <a:solidFill>
                  <a:srgbClr val="0070C0"/>
                </a:solidFill>
              </a:rPr>
              <a:t>positive </a:t>
            </a:r>
            <a:r>
              <a:rPr lang="en-US" sz="1800" i="1" dirty="0">
                <a:solidFill>
                  <a:srgbClr val="0070C0"/>
                </a:solidFill>
              </a:rPr>
              <a:t>sexual health. A detailed overview provided which shows a sound knowledge of the significance of sexual health and well-being talks in schools, to raise awareness around readiness of relationships and sexual consent, contraception and preventing risks of an unplanned pregnancy and STIs. </a:t>
            </a:r>
          </a:p>
          <a:p>
            <a:endParaRPr lang="en-US" sz="1800" i="1" dirty="0">
              <a:solidFill>
                <a:srgbClr val="0070C0"/>
              </a:solidFill>
            </a:endParaRPr>
          </a:p>
          <a:p>
            <a:r>
              <a:rPr lang="en-GB" sz="1800" b="1" i="1" dirty="0">
                <a:solidFill>
                  <a:srgbClr val="0070C0"/>
                </a:solidFill>
              </a:rPr>
              <a:t>8 marks awarded out of 8</a:t>
            </a:r>
          </a:p>
        </p:txBody>
      </p:sp>
      <p:sp>
        <p:nvSpPr>
          <p:cNvPr id="6" name="TextBox 5">
            <a:extLst>
              <a:ext uri="{FF2B5EF4-FFF2-40B4-BE49-F238E27FC236}">
                <a16:creationId xmlns:a16="http://schemas.microsoft.com/office/drawing/2014/main" id="{9F63D670-7B8D-8423-1D16-5361BAC1135A}"/>
              </a:ext>
            </a:extLst>
          </p:cNvPr>
          <p:cNvSpPr txBox="1"/>
          <p:nvPr/>
        </p:nvSpPr>
        <p:spPr>
          <a:xfrm>
            <a:off x="124529" y="1002382"/>
            <a:ext cx="6603735" cy="5693866"/>
          </a:xfrm>
          <a:prstGeom prst="rect">
            <a:avLst/>
          </a:prstGeom>
          <a:noFill/>
        </p:spPr>
        <p:txBody>
          <a:bodyPr wrap="square">
            <a:spAutoFit/>
          </a:bodyPr>
          <a:lstStyle/>
          <a:p>
            <a:r>
              <a:rPr lang="en-US" sz="1400" dirty="0"/>
              <a:t>raising awareness of sexual health in adolescents is a vital part of education. After puberty children tend to begin experimenting in sexual ways with others and it is important that they know dangers as well as how they can prevent unwanted issues such as pregnancies or </a:t>
            </a:r>
            <a:r>
              <a:rPr lang="en-US" sz="1400" dirty="0" err="1"/>
              <a:t>stis</a:t>
            </a:r>
            <a:r>
              <a:rPr lang="en-US" sz="1400" dirty="0"/>
              <a:t>. By children knowing the dangers that come with sex such as sexually transmitted diseases, it ensures they know how they can prevent them such as using a condom. It also allows them to become aware of what signs and symptoms of these diseases are and if they feel they are experiencing any, they know who they can talk to and what the next steps are such as being tested. By having sexual health talks in schools it can help children think about if they are actually ready to have sex. It is important that children know they do to have to have sex if they are not ready and also allows them to understand if they are being pressured into having it. It is paramount that children are aware and fully understand the importance of contraception when in a physical sexual relationship. By females being aware of all the different types of contraception they are able to decide which is best for them. By schools having this type of education available, </a:t>
            </a:r>
            <a:r>
              <a:rPr lang="en-US" sz="1400" dirty="0" err="1"/>
              <a:t>chidlren</a:t>
            </a:r>
            <a:r>
              <a:rPr lang="en-US" sz="1400" dirty="0"/>
              <a:t> are able to understand that using contraception is nothing to be ashamed of and is actually the responsible thing to do. Some schools actually provide contraception such as the morning after pill, condoms and in some educational settings the pill. </a:t>
            </a:r>
            <a:r>
              <a:rPr lang="en-US" sz="1400" dirty="0" err="1"/>
              <a:t>i</a:t>
            </a:r>
            <a:r>
              <a:rPr lang="en-US" sz="1400" dirty="0"/>
              <a:t> think having this as an option is an excellent approach as anyone who feels they need contraception but are too shy or embarrassed to go to their GP or parent/guardians, are able to go to people who they are familiar with and know and trust.  By educators raising awareness of sexual health and contraception it is also benefit that the females understand that it isn't all on them to be responsible for contraception. It also makes people in same sex relationships understand that they also need to take precautions to reduce the risks of </a:t>
            </a:r>
            <a:r>
              <a:rPr lang="en-US" sz="1400" dirty="0" err="1"/>
              <a:t>stis</a:t>
            </a:r>
            <a:r>
              <a:rPr lang="en-US" sz="1400" dirty="0"/>
              <a:t> by using condoms.</a:t>
            </a:r>
            <a:endParaRPr lang="en-GB" sz="1400" dirty="0"/>
          </a:p>
        </p:txBody>
      </p:sp>
    </p:spTree>
    <p:extLst>
      <p:ext uri="{BB962C8B-B14F-4D97-AF65-F5344CB8AC3E}">
        <p14:creationId xmlns:p14="http://schemas.microsoft.com/office/powerpoint/2010/main" val="2189049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62750" y="1114436"/>
            <a:ext cx="50436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A04F8EEB-FC7C-0197-5E21-413C560A8049}"/>
              </a:ext>
            </a:extLst>
          </p:cNvPr>
          <p:cNvSpPr txBox="1"/>
          <p:nvPr/>
        </p:nvSpPr>
        <p:spPr>
          <a:xfrm>
            <a:off x="7067551" y="1646872"/>
            <a:ext cx="4557058" cy="3139321"/>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A good discussion showing some knowledge and understanding through discussing the benefits of helping adolescents to make the right choices through having a good awareness of sexual health and knowing how to seek out further information if they are worried</a:t>
            </a:r>
          </a:p>
          <a:p>
            <a:endParaRPr lang="en-US" sz="1800" i="1" dirty="0">
              <a:solidFill>
                <a:srgbClr val="0070C0"/>
              </a:solidFill>
            </a:endParaRPr>
          </a:p>
          <a:p>
            <a:r>
              <a:rPr lang="en-GB" sz="1800" b="1" i="1" dirty="0">
                <a:solidFill>
                  <a:srgbClr val="0070C0"/>
                </a:solidFill>
              </a:rPr>
              <a:t>6 marks awarded out of 8</a:t>
            </a:r>
          </a:p>
        </p:txBody>
      </p:sp>
      <p:sp>
        <p:nvSpPr>
          <p:cNvPr id="6" name="TextBox 5">
            <a:extLst>
              <a:ext uri="{FF2B5EF4-FFF2-40B4-BE49-F238E27FC236}">
                <a16:creationId xmlns:a16="http://schemas.microsoft.com/office/drawing/2014/main" id="{8A7FF64F-50BB-BB37-303C-CDC5123AC4C8}"/>
              </a:ext>
            </a:extLst>
          </p:cNvPr>
          <p:cNvSpPr txBox="1"/>
          <p:nvPr/>
        </p:nvSpPr>
        <p:spPr>
          <a:xfrm>
            <a:off x="282011" y="1198582"/>
            <a:ext cx="5680639" cy="5355312"/>
          </a:xfrm>
          <a:prstGeom prst="rect">
            <a:avLst/>
          </a:prstGeom>
          <a:noFill/>
        </p:spPr>
        <p:txBody>
          <a:bodyPr wrap="square">
            <a:spAutoFit/>
          </a:bodyPr>
          <a:lstStyle/>
          <a:p>
            <a:r>
              <a:rPr lang="en-US" dirty="0"/>
              <a:t>There are many benefits of raising awareness of sexual health and understanding contraception to promote the health and well-being of adolescents. Knowing about sexual health and contraception will support people to make the right choices. Raising awareness of sexual health is important because if the children have any worries that maybe they have experienced then there will be information on what they can do and where they can go to get help. Understanding contraception is important as well because there is so many different contraception methods it will support the children with information about each one. Knowing about sexual health and understanding contraception will promote the health and well-being of children because they may feel less worried about it for the future, it also gives them a chance to say to the teacher in private if they have any worries or are worried about anything they may have experienced in the past.</a:t>
            </a:r>
            <a:endParaRPr lang="en-GB" dirty="0"/>
          </a:p>
        </p:txBody>
      </p:sp>
    </p:spTree>
    <p:extLst>
      <p:ext uri="{BB962C8B-B14F-4D97-AF65-F5344CB8AC3E}">
        <p14:creationId xmlns:p14="http://schemas.microsoft.com/office/powerpoint/2010/main" val="793071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4100803" cy="447261"/>
          </a:xfrm>
        </p:spPr>
        <p:txBody>
          <a:bodyPr/>
          <a:lstStyle/>
          <a:p>
            <a:r>
              <a:rPr lang="en-GB" sz="1800" dirty="0"/>
              <a:t>Question 3 and mark scheme </a:t>
            </a:r>
          </a:p>
        </p:txBody>
      </p:sp>
      <p:pic>
        <p:nvPicPr>
          <p:cNvPr id="3" name="Picture 2">
            <a:extLst>
              <a:ext uri="{FF2B5EF4-FFF2-40B4-BE49-F238E27FC236}">
                <a16:creationId xmlns:a16="http://schemas.microsoft.com/office/drawing/2014/main" id="{EC95C5B7-6ADB-67E2-45EB-304700982433}"/>
              </a:ext>
            </a:extLst>
          </p:cNvPr>
          <p:cNvPicPr>
            <a:picLocks noChangeAspect="1"/>
          </p:cNvPicPr>
          <p:nvPr/>
        </p:nvPicPr>
        <p:blipFill rotWithShape="1">
          <a:blip r:embed="rId2"/>
          <a:srcRect b="40047"/>
          <a:stretch/>
        </p:blipFill>
        <p:spPr>
          <a:xfrm>
            <a:off x="305823" y="1019175"/>
            <a:ext cx="5286375" cy="2409825"/>
          </a:xfrm>
          <a:prstGeom prst="rect">
            <a:avLst/>
          </a:prstGeom>
        </p:spPr>
      </p:pic>
      <p:sp>
        <p:nvSpPr>
          <p:cNvPr id="10" name="TextBox 9">
            <a:extLst>
              <a:ext uri="{FF2B5EF4-FFF2-40B4-BE49-F238E27FC236}">
                <a16:creationId xmlns:a16="http://schemas.microsoft.com/office/drawing/2014/main" id="{3450B0C8-AB2D-F4B6-C06E-9705CD6C5529}"/>
              </a:ext>
            </a:extLst>
          </p:cNvPr>
          <p:cNvSpPr txBox="1"/>
          <p:nvPr/>
        </p:nvSpPr>
        <p:spPr>
          <a:xfrm>
            <a:off x="305823" y="3633806"/>
            <a:ext cx="5286375" cy="2631490"/>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10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recommendation showing little knowledge and understanding of </a:t>
            </a:r>
            <a:r>
              <a:rPr lang="en-US" sz="1100" dirty="0">
                <a:effectLst/>
                <a:latin typeface="Arial" panose="020B0604020202020204" pitchFamily="34" charset="0"/>
                <a:ea typeface="Times New Roman" panose="02020603050405020304" pitchFamily="18" charset="0"/>
              </a:rPr>
              <a:t>how professionals can identify and safeguard females at risk</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basic recommendation showing limited knowledge and understanding of </a:t>
            </a:r>
            <a:r>
              <a:rPr lang="en-US" sz="1100" dirty="0">
                <a:effectLst/>
                <a:latin typeface="Arial" panose="020B0604020202020204" pitchFamily="34" charset="0"/>
                <a:ea typeface="Times New Roman" panose="02020603050405020304" pitchFamily="18" charset="0"/>
              </a:rPr>
              <a:t>how professionals can identify and safeguard females at risk</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5-7 marks </a:t>
            </a:r>
            <a:r>
              <a:rPr lang="en-GB" sz="1100" dirty="0">
                <a:effectLst/>
                <a:latin typeface="Arial" panose="020B0604020202020204" pitchFamily="34" charset="0"/>
                <a:ea typeface="Times New Roman" panose="02020603050405020304" pitchFamily="18" charset="0"/>
              </a:rPr>
              <a:t>for a good recommendation showing some knowledge and understanding of </a:t>
            </a:r>
            <a:r>
              <a:rPr lang="en-US" sz="1100" dirty="0">
                <a:effectLst/>
                <a:latin typeface="Arial" panose="020B0604020202020204" pitchFamily="34" charset="0"/>
                <a:ea typeface="Times New Roman" panose="02020603050405020304" pitchFamily="18" charset="0"/>
              </a:rPr>
              <a:t>how professionals can identify and safeguard females at risk</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8-10 marks </a:t>
            </a:r>
            <a:r>
              <a:rPr lang="en-GB" sz="1100" dirty="0">
                <a:effectLst/>
                <a:latin typeface="Arial" panose="020B0604020202020204" pitchFamily="34" charset="0"/>
                <a:ea typeface="Times New Roman" panose="02020603050405020304" pitchFamily="18" charset="0"/>
              </a:rPr>
              <a:t>for an excellent recommendation showing sound knowledge and understanding of </a:t>
            </a:r>
            <a:r>
              <a:rPr lang="en-US" sz="1100" dirty="0">
                <a:effectLst/>
                <a:latin typeface="Arial" panose="020B0604020202020204" pitchFamily="34" charset="0"/>
                <a:ea typeface="Times New Roman" panose="02020603050405020304" pitchFamily="18" charset="0"/>
              </a:rPr>
              <a:t>how professionals can identify and safeguard females at risk</a:t>
            </a:r>
            <a:endParaRPr lang="en-GB" sz="11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B01A21F3-6980-DE4C-C42E-8B70E5BE8930}"/>
              </a:ext>
            </a:extLst>
          </p:cNvPr>
          <p:cNvSpPr txBox="1"/>
          <p:nvPr/>
        </p:nvSpPr>
        <p:spPr>
          <a:xfrm>
            <a:off x="5790176" y="956115"/>
            <a:ext cx="6401824" cy="5940088"/>
          </a:xfrm>
          <a:prstGeom prst="rect">
            <a:avLst/>
          </a:prstGeom>
          <a:noFill/>
        </p:spPr>
        <p:txBody>
          <a:bodyPr wrap="square">
            <a:spAutoFit/>
          </a:bodyPr>
          <a:lstStyle/>
          <a:p>
            <a:r>
              <a:rPr lang="en-GB" sz="950" dirty="0">
                <a:solidFill>
                  <a:srgbClr val="000000"/>
                </a:solidFill>
                <a:effectLst/>
                <a:latin typeface="Arial" panose="020B0604020202020204" pitchFamily="34" charset="0"/>
                <a:ea typeface="Times New Roman" panose="02020603050405020304" pitchFamily="18" charset="0"/>
              </a:rPr>
              <a:t>Responses may refer to:</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Implement statutory obligation and mandatory reporting</a:t>
            </a:r>
            <a:endParaRPr lang="en-GB" sz="950" dirty="0">
              <a:effectLst/>
              <a:latin typeface="Times New Roman" panose="02020603050405020304" pitchFamily="18" charset="0"/>
              <a:ea typeface="Times New Roman" panose="02020603050405020304" pitchFamily="18" charset="0"/>
            </a:endParaRPr>
          </a:p>
          <a:p>
            <a:pPr marL="179388" lvl="1"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make an urgent referral if there are plans suspected to travel abroad, which may present a risk that a child is imminently likely to undergo FGM</a:t>
            </a:r>
            <a:endParaRPr lang="en-GB" sz="950" dirty="0">
              <a:effectLst/>
              <a:latin typeface="Times New Roman" panose="02020603050405020304" pitchFamily="18" charset="0"/>
              <a:ea typeface="Times New Roman" panose="02020603050405020304" pitchFamily="18" charset="0"/>
            </a:endParaRPr>
          </a:p>
          <a:p>
            <a:pPr marL="179388" lvl="1"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Family is known to come from a community known or suspected to practice FGM</a:t>
            </a:r>
            <a:endParaRPr lang="en-GB" sz="950" dirty="0">
              <a:effectLst/>
              <a:latin typeface="Times New Roman" panose="02020603050405020304" pitchFamily="18" charset="0"/>
              <a:ea typeface="Times New Roman" panose="02020603050405020304" pitchFamily="18" charset="0"/>
            </a:endParaRPr>
          </a:p>
          <a:p>
            <a:pPr marL="179388" lvl="1" indent="-163513">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Family reluctant to access medical support/ visit the GP / attend clinics / receive immunisations as part of the child immunisation programme</a:t>
            </a:r>
            <a:r>
              <a:rPr lang="en-GB" sz="950" dirty="0">
                <a:solidFill>
                  <a:srgbClr val="000000"/>
                </a:solidFill>
                <a:effectLst/>
                <a:latin typeface="Arial" panose="020B0604020202020204" pitchFamily="34" charset="0"/>
                <a:ea typeface="Times New Roman" panose="02020603050405020304" pitchFamily="18" charset="0"/>
              </a:rPr>
              <a:t>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To work under national safeguarding protocols to protect females at any age of risk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Implement statutory obligation and mandatory reporting</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To make an urgent referral if there are plans suspected to travel abroad, which may present a risk that a child is imminently likely to undergo FGM</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Family is known to come from a community known or suspected to practice FGM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Family reluctant to access medical support/ visit the GP / attend clinics / receive immunisations as part of the child immunisation programme</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Identifying when a girl (including an unborn girl) or young woman may be at risk of FGM and responding appropriately to protect them.</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Identifying when a girl or young woman has had FGM and responding appropriately to support them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Taking measures that can be implemented to prevent and ultimately help end the practice of FGM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Professionals must be vigilant and aware of the signs of coercion and control within families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To raise awareness of FGM as a form of abuse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Educate the effects on health and well-being</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Implement referral to multi-agency team</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Provide referrals for guidance to protect and support or who have undergone FGM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Inform Public Health Wales - National safeguarding team (NHS Wales) i.e. Female Genital Mutilation (FGM)</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Identify and safeguard those at risk and report concerns without delay (</a:t>
            </a:r>
            <a:r>
              <a:rPr lang="en-GB" sz="950" dirty="0" err="1">
                <a:solidFill>
                  <a:srgbClr val="000000"/>
                </a:solidFill>
                <a:effectLst/>
                <a:latin typeface="Arial" panose="020B0604020202020204" pitchFamily="34" charset="0"/>
                <a:ea typeface="Times New Roman" panose="02020603050405020304" pitchFamily="18" charset="0"/>
              </a:rPr>
              <a:t>i</a:t>
            </a:r>
            <a:r>
              <a:rPr lang="en-GB" sz="950" dirty="0">
                <a:solidFill>
                  <a:srgbClr val="000000"/>
                </a:solidFill>
                <a:effectLst/>
                <a:latin typeface="Arial" panose="020B0604020202020204" pitchFamily="34" charset="0"/>
                <a:ea typeface="Times New Roman" panose="02020603050405020304" pitchFamily="18" charset="0"/>
              </a:rPr>
              <a:t>) Police (ii) Child Protection referral</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Implement safeguarding procedures to protect females at risk from the implications and damage for physical and natural functions of genital tissue</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Report the violation of human rights (</a:t>
            </a:r>
            <a:r>
              <a:rPr lang="en-GB" sz="950" dirty="0" err="1">
                <a:solidFill>
                  <a:srgbClr val="000000"/>
                </a:solidFill>
                <a:effectLst/>
                <a:latin typeface="Arial" panose="020B0604020202020204" pitchFamily="34" charset="0"/>
                <a:ea typeface="Times New Roman" panose="02020603050405020304" pitchFamily="18" charset="0"/>
              </a:rPr>
              <a:t>i</a:t>
            </a:r>
            <a:r>
              <a:rPr lang="en-GB" sz="950" dirty="0">
                <a:solidFill>
                  <a:srgbClr val="000000"/>
                </a:solidFill>
                <a:effectLst/>
                <a:latin typeface="Arial" panose="020B0604020202020204" pitchFamily="34" charset="0"/>
                <a:ea typeface="Times New Roman" panose="02020603050405020304" pitchFamily="18" charset="0"/>
              </a:rPr>
              <a:t>) Police (ii) Child Protection referral</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Ensure professionals are aware of the NSPCC FGM helpline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Use the legal and mandatory duty to report FGM of females of any age (</a:t>
            </a:r>
            <a:r>
              <a:rPr lang="en-GB" sz="950" dirty="0" err="1">
                <a:solidFill>
                  <a:srgbClr val="000000"/>
                </a:solidFill>
                <a:effectLst/>
                <a:latin typeface="Arial" panose="020B0604020202020204" pitchFamily="34" charset="0"/>
                <a:ea typeface="Times New Roman" panose="02020603050405020304" pitchFamily="18" charset="0"/>
              </a:rPr>
              <a:t>i</a:t>
            </a:r>
            <a:r>
              <a:rPr lang="en-GB" sz="950" dirty="0">
                <a:solidFill>
                  <a:srgbClr val="000000"/>
                </a:solidFill>
                <a:effectLst/>
                <a:latin typeface="Arial" panose="020B0604020202020204" pitchFamily="34" charset="0"/>
                <a:ea typeface="Times New Roman" panose="02020603050405020304" pitchFamily="18" charset="0"/>
              </a:rPr>
              <a:t>) Police (ii) Child Protection referral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If any child (under 18) discloses to a regulated professional that they have </a:t>
            </a:r>
            <a:r>
              <a:rPr lang="en-GB" sz="950" i="1" dirty="0">
                <a:solidFill>
                  <a:srgbClr val="000000"/>
                </a:solidFill>
                <a:effectLst/>
                <a:latin typeface="Arial" panose="020B0604020202020204" pitchFamily="34" charset="0"/>
                <a:ea typeface="Times New Roman" panose="02020603050405020304" pitchFamily="18" charset="0"/>
              </a:rPr>
              <a:t>had </a:t>
            </a:r>
            <a:r>
              <a:rPr lang="en-GB" sz="950" dirty="0">
                <a:solidFill>
                  <a:srgbClr val="000000"/>
                </a:solidFill>
                <a:effectLst/>
                <a:latin typeface="Arial" panose="020B0604020202020204" pitchFamily="34" charset="0"/>
                <a:ea typeface="Times New Roman" panose="02020603050405020304" pitchFamily="18" charset="0"/>
              </a:rPr>
              <a:t>FGM, or if a professional observes that she has had FGM, they must report to the police/ report to police </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If a vulnerable adult (over 18) is identified as having had or being at risk of FGM, this should be responded to within the existing safeguarding processes to protect vulnerable adults</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If an adult discloses that a child has had FGM, report as child abuse. Follow local safeguarding processes (</a:t>
            </a:r>
            <a:r>
              <a:rPr lang="en-GB" sz="950" dirty="0" err="1">
                <a:solidFill>
                  <a:srgbClr val="000000"/>
                </a:solidFill>
                <a:effectLst/>
                <a:latin typeface="Arial" panose="020B0604020202020204" pitchFamily="34" charset="0"/>
                <a:ea typeface="Times New Roman" panose="02020603050405020304" pitchFamily="18" charset="0"/>
              </a:rPr>
              <a:t>i</a:t>
            </a:r>
            <a:r>
              <a:rPr lang="en-GB" sz="950" dirty="0">
                <a:solidFill>
                  <a:srgbClr val="000000"/>
                </a:solidFill>
                <a:effectLst/>
                <a:latin typeface="Arial" panose="020B0604020202020204" pitchFamily="34" charset="0"/>
                <a:ea typeface="Times New Roman" panose="02020603050405020304" pitchFamily="18" charset="0"/>
              </a:rPr>
              <a:t>) Police (ii) Child Protection/social services report/referral</a:t>
            </a:r>
            <a:endParaRPr lang="en-GB" sz="950" dirty="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Work together as part of a multi-agency team to safeguard females at risk from FGM harm</a:t>
            </a:r>
            <a:endParaRPr lang="en-GB" sz="950" dirty="0">
              <a:effectLst/>
              <a:latin typeface="Times New Roman" panose="02020603050405020304" pitchFamily="18" charset="0"/>
              <a:ea typeface="Times New Roman" panose="02020603050405020304" pitchFamily="18" charset="0"/>
            </a:endParaRPr>
          </a:p>
          <a:p>
            <a:r>
              <a:rPr lang="en-GB" sz="950" dirty="0">
                <a:effectLst/>
                <a:latin typeface="Arial" panose="020B0604020202020204" pitchFamily="34" charset="0"/>
                <a:ea typeface="Times New Roman" panose="02020603050405020304" pitchFamily="18" charset="0"/>
              </a:rPr>
              <a:t>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This list is not exhaustive.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950" dirty="0">
              <a:effectLst/>
              <a:latin typeface="Times New Roman" panose="02020603050405020304" pitchFamily="18" charset="0"/>
              <a:ea typeface="Times New Roman" panose="02020603050405020304" pitchFamily="18" charset="0"/>
            </a:endParaRPr>
          </a:p>
        </p:txBody>
      </p:sp>
      <p:sp>
        <p:nvSpPr>
          <p:cNvPr id="13" name="TextBox 12">
            <a:extLst>
              <a:ext uri="{FF2B5EF4-FFF2-40B4-BE49-F238E27FC236}">
                <a16:creationId xmlns:a16="http://schemas.microsoft.com/office/drawing/2014/main" id="{B348E803-A486-0D05-0469-516CC7C139EF}"/>
              </a:ext>
            </a:extLst>
          </p:cNvPr>
          <p:cNvSpPr txBox="1"/>
          <p:nvPr/>
        </p:nvSpPr>
        <p:spPr>
          <a:xfrm>
            <a:off x="5771949" y="238090"/>
            <a:ext cx="6138040" cy="523220"/>
          </a:xfrm>
          <a:prstGeom prst="rect">
            <a:avLst/>
          </a:prstGeom>
          <a:noFill/>
        </p:spPr>
        <p:txBody>
          <a:bodyPr wrap="square">
            <a:spAutoFit/>
          </a:bodyPr>
          <a:lstStyle/>
          <a:p>
            <a:r>
              <a:rPr lang="en-GB" sz="1400" dirty="0">
                <a:solidFill>
                  <a:srgbClr val="0070C0"/>
                </a:solidFill>
              </a:rPr>
              <a:t>Command Verb: </a:t>
            </a:r>
            <a:r>
              <a:rPr lang="en-US" sz="1400" b="1" dirty="0">
                <a:solidFill>
                  <a:srgbClr val="0070C0"/>
                </a:solidFill>
              </a:rPr>
              <a:t>Recommend</a:t>
            </a:r>
            <a:r>
              <a:rPr lang="en-US" sz="1400" dirty="0">
                <a:solidFill>
                  <a:srgbClr val="0070C0"/>
                </a:solidFill>
              </a:rPr>
              <a:t> </a:t>
            </a:r>
          </a:p>
          <a:p>
            <a:r>
              <a:rPr lang="en-US" sz="1400" dirty="0">
                <a:solidFill>
                  <a:srgbClr val="0070C0"/>
                </a:solidFill>
              </a:rPr>
              <a:t>Put forward a proposal based on reasons/evidence</a:t>
            </a:r>
            <a:endParaRPr lang="en-GB" sz="1400" dirty="0">
              <a:solidFill>
                <a:srgbClr val="0070C0"/>
              </a:solidFill>
            </a:endParaRPr>
          </a:p>
        </p:txBody>
      </p:sp>
    </p:spTree>
    <p:extLst>
      <p:ext uri="{BB962C8B-B14F-4D97-AF65-F5344CB8AC3E}">
        <p14:creationId xmlns:p14="http://schemas.microsoft.com/office/powerpoint/2010/main" val="4071932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05600" y="1114436"/>
            <a:ext cx="51008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41DF5141-145A-F74C-4E85-651BCAF9AF6C}"/>
              </a:ext>
            </a:extLst>
          </p:cNvPr>
          <p:cNvSpPr txBox="1"/>
          <p:nvPr/>
        </p:nvSpPr>
        <p:spPr>
          <a:xfrm>
            <a:off x="7067551" y="1646872"/>
            <a:ext cx="4557058" cy="3693319"/>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question asked candidates to recommend how professionals can identify and safeguard females at risk. </a:t>
            </a:r>
          </a:p>
          <a:p>
            <a:r>
              <a:rPr lang="en-US" i="1" dirty="0">
                <a:solidFill>
                  <a:srgbClr val="0070C0"/>
                </a:solidFill>
              </a:rPr>
              <a:t>The answer provided mainly responds to after FGM has taken place, therefore marks awarded were in the lower band based on the whole response as some areas were </a:t>
            </a:r>
            <a:r>
              <a:rPr lang="en-US" i="1" dirty="0" err="1">
                <a:solidFill>
                  <a:srgbClr val="0070C0"/>
                </a:solidFill>
              </a:rPr>
              <a:t>signficant</a:t>
            </a:r>
            <a:r>
              <a:rPr lang="en-US" i="1" dirty="0">
                <a:solidFill>
                  <a:srgbClr val="0070C0"/>
                </a:solidFill>
              </a:rPr>
              <a:t> and relate to identification of risk.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2 marks awarded out of 10</a:t>
            </a:r>
          </a:p>
        </p:txBody>
      </p:sp>
      <p:sp>
        <p:nvSpPr>
          <p:cNvPr id="6" name="TextBox 5">
            <a:extLst>
              <a:ext uri="{FF2B5EF4-FFF2-40B4-BE49-F238E27FC236}">
                <a16:creationId xmlns:a16="http://schemas.microsoft.com/office/drawing/2014/main" id="{512EAEAF-CF1E-A167-1214-FEA58479F856}"/>
              </a:ext>
            </a:extLst>
          </p:cNvPr>
          <p:cNvSpPr txBox="1"/>
          <p:nvPr/>
        </p:nvSpPr>
        <p:spPr>
          <a:xfrm>
            <a:off x="282011" y="1277540"/>
            <a:ext cx="5394889" cy="3693319"/>
          </a:xfrm>
          <a:prstGeom prst="rect">
            <a:avLst/>
          </a:prstGeom>
          <a:noFill/>
        </p:spPr>
        <p:txBody>
          <a:bodyPr wrap="square">
            <a:spAutoFit/>
          </a:bodyPr>
          <a:lstStyle/>
          <a:p>
            <a:r>
              <a:rPr lang="en-US" dirty="0"/>
              <a:t>If the child has already had someone in their family who has experiences FGM and the child has gone on a long "holiday". If the child described they have got "a little present". the child may isolate themselves from friends and family and may have strong views they are afraid to discuss. the child could be unwell, sore and in pain. the child may be in discomfort. the child could be quiet, not wanting to participate in physical activities. they may become anxious in large groups. if the child has missed a lot of school. to protect the child, this will be reported like any other safeguarding case as it is child abuse and illegal.</a:t>
            </a:r>
            <a:endParaRPr lang="en-GB" dirty="0"/>
          </a:p>
        </p:txBody>
      </p:sp>
    </p:spTree>
    <p:extLst>
      <p:ext uri="{BB962C8B-B14F-4D97-AF65-F5344CB8AC3E}">
        <p14:creationId xmlns:p14="http://schemas.microsoft.com/office/powerpoint/2010/main" val="2692671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62750" y="1114436"/>
            <a:ext cx="50436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484B229E-E2DA-0FC7-7D37-5658CF21B8B2}"/>
              </a:ext>
            </a:extLst>
          </p:cNvPr>
          <p:cNvSpPr txBox="1"/>
          <p:nvPr/>
        </p:nvSpPr>
        <p:spPr>
          <a:xfrm>
            <a:off x="7302137" y="1161587"/>
            <a:ext cx="4607852" cy="5246606"/>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endParaRPr lang="en-US" i="1" dirty="0">
              <a:solidFill>
                <a:srgbClr val="0070C0"/>
              </a:solidFill>
            </a:endParaRPr>
          </a:p>
          <a:p>
            <a:r>
              <a:rPr lang="en-GB" i="1" dirty="0">
                <a:solidFill>
                  <a:srgbClr val="0070C0"/>
                </a:solidFill>
              </a:rPr>
              <a:t>​The response begins similarly here although changes as the response develops. Good key points were discussed </a:t>
            </a:r>
            <a:endParaRPr lang="en-US" i="1" dirty="0">
              <a:solidFill>
                <a:srgbClr val="0070C0"/>
              </a:solidFill>
            </a:endParaRPr>
          </a:p>
          <a:p>
            <a:r>
              <a:rPr lang="en-GB" i="1" dirty="0">
                <a:solidFill>
                  <a:srgbClr val="0070C0"/>
                </a:solidFill>
                <a:cs typeface="Arial"/>
              </a:rPr>
              <a:t>relating to culture and being aware of the family, safeguarding children at risk and being aware of changes in behaviour. </a:t>
            </a:r>
          </a:p>
          <a:p>
            <a:r>
              <a:rPr lang="en-US" i="1" dirty="0">
                <a:solidFill>
                  <a:srgbClr val="0070C0"/>
                </a:solidFill>
              </a:rPr>
              <a:t>A key area of identifying those at home discusses methods of responding to and safeguarding a female at risk of FGM, and to refer or report any concerns of a child being a victim. The candidate stated ‘it is paramount that the safeguarding officers are made aware as well as the police and social services’. </a:t>
            </a:r>
            <a:endParaRPr lang="en-US" sz="1800" i="1" dirty="0">
              <a:solidFill>
                <a:srgbClr val="0070C0"/>
              </a:solidFill>
            </a:endParaRPr>
          </a:p>
          <a:p>
            <a:endParaRPr lang="en-US" i="1" dirty="0">
              <a:solidFill>
                <a:srgbClr val="0070C0"/>
              </a:solidFill>
            </a:endParaRPr>
          </a:p>
          <a:p>
            <a:r>
              <a:rPr lang="en-US" b="1" i="1" dirty="0">
                <a:solidFill>
                  <a:srgbClr val="0070C0"/>
                </a:solidFill>
              </a:rPr>
              <a:t>7</a:t>
            </a:r>
            <a:r>
              <a:rPr lang="en-GB" sz="1800" b="1" i="1" dirty="0">
                <a:solidFill>
                  <a:srgbClr val="0070C0"/>
                </a:solidFill>
              </a:rPr>
              <a:t> marks awarded out of 10</a:t>
            </a:r>
          </a:p>
        </p:txBody>
      </p:sp>
      <p:sp>
        <p:nvSpPr>
          <p:cNvPr id="6" name="TextBox 5">
            <a:extLst>
              <a:ext uri="{FF2B5EF4-FFF2-40B4-BE49-F238E27FC236}">
                <a16:creationId xmlns:a16="http://schemas.microsoft.com/office/drawing/2014/main" id="{DAFD8C59-1CDC-8B93-614B-EB9440AD0F21}"/>
              </a:ext>
            </a:extLst>
          </p:cNvPr>
          <p:cNvSpPr txBox="1"/>
          <p:nvPr/>
        </p:nvSpPr>
        <p:spPr>
          <a:xfrm>
            <a:off x="282011" y="1114436"/>
            <a:ext cx="6239704" cy="5509200"/>
          </a:xfrm>
          <a:prstGeom prst="rect">
            <a:avLst/>
          </a:prstGeom>
          <a:noFill/>
        </p:spPr>
        <p:txBody>
          <a:bodyPr wrap="square">
            <a:spAutoFit/>
          </a:bodyPr>
          <a:lstStyle/>
          <a:p>
            <a:r>
              <a:rPr lang="en-US" sz="1600" dirty="0"/>
              <a:t>identifying FGM can sometimes be quite difficult as its not always something professionals see.  Some of the signs of FGM are children becoming quite </a:t>
            </a:r>
            <a:r>
              <a:rPr lang="en-US" sz="1600" dirty="0" err="1"/>
              <a:t>figiity</a:t>
            </a:r>
            <a:r>
              <a:rPr lang="en-US" sz="1600" dirty="0"/>
              <a:t>, uncomfortable and withdrawn from the class. Another sign to look out for is change in behaviour if the child has had some time off and has come back quite anxious and withdrawn whereas they may have been different before. They may become reluctant to visit health professionals or have any physical examinations done. They may also not want to participate in physical activities as well as not wanting to change in front of others. FGM tends to happen to females of culture so if any children of culture are experiencing or showing any of these symptoms it could definitely be a possibility and must be taken further if concerns are made. Safeguarding children at risk is not always simple because you </a:t>
            </a:r>
            <a:r>
              <a:rPr lang="en-US" sz="1600" dirty="0" err="1"/>
              <a:t>dont</a:t>
            </a:r>
            <a:r>
              <a:rPr lang="en-US" sz="1600" dirty="0"/>
              <a:t> know who or when it could occur. A way of safeguarding them is being aware if it has happened to any other family members in the past, if so it is likely to occur again. Another way is monitoring if attendance starts to drop for long periods of time, </a:t>
            </a:r>
            <a:r>
              <a:rPr lang="en-US" sz="1600" dirty="0" err="1"/>
              <a:t>safeguarders</a:t>
            </a:r>
            <a:r>
              <a:rPr lang="en-US" sz="1600" dirty="0"/>
              <a:t> should ensure they know the reasons the child is  off schools. if staff have any concerns of a child being the victim of female genital mutilation it is paramount that the safe guarding officers are made aware as well as the police and social services.</a:t>
            </a:r>
            <a:endParaRPr lang="en-GB" sz="1600" dirty="0"/>
          </a:p>
        </p:txBody>
      </p:sp>
    </p:spTree>
    <p:extLst>
      <p:ext uri="{BB962C8B-B14F-4D97-AF65-F5344CB8AC3E}">
        <p14:creationId xmlns:p14="http://schemas.microsoft.com/office/powerpoint/2010/main" val="2866031541"/>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11340</TotalTime>
  <Words>6939</Words>
  <Application>Microsoft Office PowerPoint</Application>
  <PresentationFormat>Widescreen</PresentationFormat>
  <Paragraphs>426</Paragraphs>
  <Slides>25</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25</vt:i4>
      </vt:variant>
    </vt:vector>
  </HeadingPairs>
  <TitlesOfParts>
    <vt:vector size="33" baseType="lpstr">
      <vt:lpstr>Arial</vt:lpstr>
      <vt:lpstr>Calibri</vt:lpstr>
      <vt:lpstr>Gotham Rounded Book</vt:lpstr>
      <vt:lpstr>Symbol</vt:lpstr>
      <vt:lpstr>Times New Roman</vt:lpstr>
      <vt:lpstr>Office Theme</vt:lpstr>
      <vt:lpstr>1_Office Theme</vt:lpstr>
      <vt:lpstr>2_Office Theme</vt:lpstr>
      <vt:lpstr>PowerPoint Presentation</vt:lpstr>
      <vt:lpstr>PowerPoint Presentation</vt:lpstr>
      <vt:lpstr>Question 2 and mark scheme </vt:lpstr>
      <vt:lpstr>Question 2 Candidate’s answer with Examiner’s comments</vt:lpstr>
      <vt:lpstr>Question 2 Candidate’s answer with Examiner’s comments</vt:lpstr>
      <vt:lpstr>Question 2 Candidate’s answer with Examiner’s comments</vt:lpstr>
      <vt:lpstr>Question 3 and mark scheme </vt:lpstr>
      <vt:lpstr>Question 3 Candidate’s answer with Examiner’s comments</vt:lpstr>
      <vt:lpstr>Question 3 Candidate’s answer with Examiner’s comments</vt:lpstr>
      <vt:lpstr>Question 6(a) and mark scheme </vt:lpstr>
      <vt:lpstr>Question 6(a) Candidate’s answer with Examiner’s comments</vt:lpstr>
      <vt:lpstr>Question 6(a) Candidate’s answer with Examiner’s comments</vt:lpstr>
      <vt:lpstr>Question 6(a) Candidate’s answer with Examiner’s comments</vt:lpstr>
      <vt:lpstr>Question 7 and mark scheme </vt:lpstr>
      <vt:lpstr>Question 7 Candidate’s answer with Examiner’s comments</vt:lpstr>
      <vt:lpstr>Question 7 Candidate’s answer with Examiner’s comments</vt:lpstr>
      <vt:lpstr>Question 8(a) and mark scheme </vt:lpstr>
      <vt:lpstr>Question 8(a) Candidate’s answer with Examiner’s comments</vt:lpstr>
      <vt:lpstr>Question 8(a) Candidate’s answer with Examiner’s comments</vt:lpstr>
      <vt:lpstr>Question 8(b) and mark scheme </vt:lpstr>
      <vt:lpstr>Question 8(b) Candidate’s answer with Examiner’s comments</vt:lpstr>
      <vt:lpstr>Question 8(b) Candidate’s answer with Examiner’s comments</vt:lpstr>
      <vt:lpstr>Question 11 and mark scheme </vt:lpstr>
      <vt:lpstr>Question 11 Candidate’s answer with Examiner’s comments</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1099</cp:revision>
  <dcterms:created xsi:type="dcterms:W3CDTF">2020-09-10T07:54:11Z</dcterms:created>
  <dcterms:modified xsi:type="dcterms:W3CDTF">2022-09-14T15:43:43Z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