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Thomas" initials="AT" lastIdx="1" clrIdx="0">
    <p:extLst>
      <p:ext uri="{19B8F6BF-5375-455C-9EA6-DF929625EA0E}">
        <p15:presenceInfo xmlns:p15="http://schemas.microsoft.com/office/powerpoint/2012/main" userId="S::thomam@wjec.co.uk::f2bb0d6d-8628-413b-a545-3dddc64ed75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35402-51AE-49B7-9511-14ED36DB7DDD}" v="3" dt="2020-04-16T13:15:46.4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30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D0DFA-6385-4972-A218-451BCBA3E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D81E6-BF29-4748-A0CF-41917E7D1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44E9A-EE5E-4ADC-8467-E7926F9A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DE6A9-C8E3-42CE-B49E-E35714A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5DFD0-AEAD-48A7-A771-519A7FF48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00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7F34-A8A4-492D-98A2-76B847EA8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09C57-732F-4EBD-BCCE-FCCF461BE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22D4E-0B00-4F44-A62B-570014EDB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07288-24B3-4475-B922-1E3B9BF12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9C9A8-D41C-4AFE-B68D-098F0C6EB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8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195AED-FA31-4FB3-99FF-2E406EBA9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DA788-5721-48B1-91A5-B815176E0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0E65A-43C0-4601-9687-6E024AB99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67508-715A-4831-B81A-7DB129311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D47D0-F260-42D5-A493-DE60FB8E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05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FF774-6358-4923-836F-2E22F2998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959C9-2C21-4A3B-9429-A81803716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92540-8B15-4EA2-8520-337785C70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3E3C0-9651-4796-83EF-BF353E6F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2F2FB-9BC3-4978-9BD7-33C362B48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47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37A7-72D1-40C4-A017-03C3DB33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EA92CF-6584-410C-8584-BD1A1FEBD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BB511-DD7D-4E51-9BC7-CFBB22A9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77594-31C3-4452-9C03-FD4CA98B2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B6165-8AE1-4448-8C5C-A76C1312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66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609E3-27E8-498F-9CB9-CDB5537E2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CF70F-47A5-432C-8950-68D847F98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9F240-C0A1-460F-B32D-84C8FE19D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1E77C-C180-4829-B3CA-01715033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41528-D4CA-47BF-9FAA-6AFC94B4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19119-58BB-43E8-9502-D6092300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25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782F-324E-4D03-B2C2-843DFE69C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5F4DD-F86E-41E6-B7F7-7901BC189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E8A06-474F-407F-A391-46D07396B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BAA5C6-626B-4B54-8FE4-C53685717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1B0AC1-C318-407B-9773-5723D6D7B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D51D1E-34AA-4B39-AFCB-19F6ECF7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E1F670-3861-47E5-9D5C-CBD775C1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5B054-C7E8-4A04-B575-FB7A137D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22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87EAD-A766-4893-9BA3-836B60EA7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23EA66-FF4E-406E-B57C-7863865B6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72872-B82D-43F6-9506-3D63F6307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E05138-97C6-49BB-969D-396820E9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72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BFF95-714C-4367-B269-7A89DA76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1D23CE-A427-444C-840D-5819B4E7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FB1E9-3812-41D2-943B-B32FFD8A1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91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B8FC3-6403-46BD-88DA-63E44A7B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22193-A654-43B9-BA14-C46271929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05CDB-721B-4139-BFEC-B8895B670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51585-E4AA-49AE-BA6D-34C56193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FBC1E-C9F1-458A-B636-A2C192F5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95B16-BD54-45E0-A44D-84485107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56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797AE-6351-4466-A0F4-E961FBBEB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4AB4C5-2A31-4109-98E6-3AB8AA147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BE302D-DC17-4E51-A29B-80E62E861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2B5E6-FCCB-40F5-939A-729FCDE56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A455F-BC12-4728-8A3E-87CE7A1A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55010-0249-4B51-8498-85427C489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63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CF905-F543-42B7-B0BD-1C2E80AF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257B8-C4E8-4649-A513-35DF26202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77282-0483-492D-8741-AA862BFC99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14A37-3F70-4200-A67F-9A1CF5AD7D77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AF9DE-C890-40D4-8C60-6F800BDD8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4D7F3-E99B-48E5-8782-8137F0491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DF90A-B5B4-45AF-8BB9-D74B56880D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9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andcarelearning.wales/media/1582/l2-ccpld-practice-handbook-english_v11.pdf" TargetMode="External"/><Relationship Id="rId2" Type="http://schemas.openxmlformats.org/officeDocument/2006/relationships/hyperlink" Target="https://www.healthandcarelearning.wales/media/1298/spec.pd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healthandcarelearning.wales/media/1580/l3-ccpld-practice-handbook_english-version11.pdf" TargetMode="External"/><Relationship Id="rId5" Type="http://schemas.openxmlformats.org/officeDocument/2006/relationships/hyperlink" Target="https://www.healthandcarelearning.wales/media/1683/spec.pdf" TargetMode="External"/><Relationship Id="rId4" Type="http://schemas.openxmlformats.org/officeDocument/2006/relationships/hyperlink" Target="https://www.healthandcarelearning.wales/media/1269/cppld-practice-and-theory-spec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andcarelearning.wales/media/1692/04_l2_hsc_practice-handbook_v12-eng.pdf" TargetMode="External"/><Relationship Id="rId2" Type="http://schemas.openxmlformats.org/officeDocument/2006/relationships/hyperlink" Target="https://www.healthandcarelearning.wales/media/1572/02_hsc-core_specification_english_final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ealthandcarelearning.wales/media/1578/05_l3_hsc_cyp_qualification_handbook-eng-v20.pdf" TargetMode="External"/><Relationship Id="rId4" Type="http://schemas.openxmlformats.org/officeDocument/2006/relationships/hyperlink" Target="https://www.healthandcarelearning.wales/media/1695/l3_hsc_adult-practice-handbook-eng-v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38441-4EC9-4E44-A1DE-6447A652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812" y="99782"/>
            <a:ext cx="7026306" cy="600075"/>
          </a:xfrm>
        </p:spPr>
        <p:txBody>
          <a:bodyPr>
            <a:normAutofit fontScale="90000"/>
          </a:bodyPr>
          <a:lstStyle/>
          <a:p>
            <a:r>
              <a:rPr lang="en-GB" sz="2000" b="1" u="sng" dirty="0"/>
              <a:t>Staffing requirements – Children’s Care, Play, Learning and Development 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C2D60C0-0615-4261-A9BA-7E828BDFDD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305528"/>
              </p:ext>
            </p:extLst>
          </p:nvPr>
        </p:nvGraphicFramePr>
        <p:xfrm>
          <a:off x="910542" y="824031"/>
          <a:ext cx="10945836" cy="5134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523">
                  <a:extLst>
                    <a:ext uri="{9D8B030D-6E8A-4147-A177-3AD203B41FA5}">
                      <a16:colId xmlns:a16="http://schemas.microsoft.com/office/drawing/2014/main" val="3025143710"/>
                    </a:ext>
                  </a:extLst>
                </a:gridCol>
                <a:gridCol w="7469313">
                  <a:extLst>
                    <a:ext uri="{9D8B030D-6E8A-4147-A177-3AD203B41FA5}">
                      <a16:colId xmlns:a16="http://schemas.microsoft.com/office/drawing/2014/main" val="2472421441"/>
                    </a:ext>
                  </a:extLst>
                </a:gridCol>
              </a:tblGrid>
              <a:tr h="3434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Qualification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Link to specification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94931"/>
                  </a:ext>
                </a:extLst>
              </a:tr>
              <a:tr h="1240233">
                <a:tc>
                  <a:txBody>
                    <a:bodyPr/>
                    <a:lstStyle/>
                    <a:p>
                      <a:r>
                        <a:rPr lang="en-GB" sz="1400" b="1" dirty="0"/>
                        <a:t>Level 2 Children’s Care, Play, Learning and Development:</a:t>
                      </a:r>
                    </a:p>
                    <a:p>
                      <a:r>
                        <a:rPr lang="en-GB" sz="1400" b="1" dirty="0"/>
                        <a:t>Core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hlinkClick r:id="rId2"/>
                        </a:rPr>
                        <a:t>https://www.healthandcarelearning.wales/media/1298/spec.pdf</a:t>
                      </a:r>
                      <a:r>
                        <a:rPr lang="en-GB" sz="1400" dirty="0"/>
                        <a:t> </a:t>
                      </a:r>
                    </a:p>
                    <a:p>
                      <a:pPr algn="ctr"/>
                      <a:r>
                        <a:rPr lang="en-GB" sz="1400" dirty="0"/>
                        <a:t>Page 45 </a:t>
                      </a:r>
                      <a:endParaRPr lang="en-GB" sz="1400" b="1" dirty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509206"/>
                  </a:ext>
                </a:extLst>
              </a:tr>
              <a:tr h="720995">
                <a:tc>
                  <a:txBody>
                    <a:bodyPr/>
                    <a:lstStyle/>
                    <a:p>
                      <a:r>
                        <a:rPr lang="en-GB" sz="1400" b="1" dirty="0"/>
                        <a:t>Level 2 Children’s Care, Play, Learning and Development: Practice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3"/>
                        </a:rPr>
                        <a:t>https://www.healthandcarelearning.wales/media/1582/l2-ccpld-practice-handbook-english_v11.pdf</a:t>
                      </a:r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Page 14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20679"/>
                  </a:ext>
                </a:extLst>
              </a:tr>
              <a:tr h="931286">
                <a:tc>
                  <a:txBody>
                    <a:bodyPr/>
                    <a:lstStyle/>
                    <a:p>
                      <a:r>
                        <a:rPr lang="en-GB" sz="1400" b="1" dirty="0"/>
                        <a:t>Level 2 Children’s Care, Play, Learning and Development: </a:t>
                      </a:r>
                    </a:p>
                    <a:p>
                      <a:r>
                        <a:rPr lang="en-GB" sz="1400" b="1" dirty="0"/>
                        <a:t>Practice and Theory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hlinkClick r:id="rId4"/>
                        </a:rPr>
                        <a:t>https://www.healthandcarelearning.wales/media/1269/cppld-practice-and-theory-spec.pdf</a:t>
                      </a:r>
                      <a:r>
                        <a:rPr lang="en-GB" sz="1400" dirty="0"/>
                        <a:t> </a:t>
                      </a:r>
                    </a:p>
                    <a:p>
                      <a:pPr algn="ctr"/>
                      <a:r>
                        <a:rPr lang="en-GB" sz="1400" b="0" dirty="0"/>
                        <a:t>Page 14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33379"/>
                  </a:ext>
                </a:extLst>
              </a:tr>
              <a:tr h="1141576">
                <a:tc>
                  <a:txBody>
                    <a:bodyPr/>
                    <a:lstStyle/>
                    <a:p>
                      <a:r>
                        <a:rPr lang="en-GB" sz="1400" b="1" dirty="0"/>
                        <a:t>Level 3 Children’s Care, Play, Learning and Development: </a:t>
                      </a:r>
                    </a:p>
                    <a:p>
                      <a:r>
                        <a:rPr lang="en-GB" sz="1400" b="1" dirty="0"/>
                        <a:t>Practice and Theory</a:t>
                      </a:r>
                    </a:p>
                    <a:p>
                      <a:r>
                        <a:rPr lang="en-GB" sz="1400" b="1" dirty="0"/>
                        <a:t> </a:t>
                      </a:r>
                      <a:endParaRPr lang="en-GB" sz="1400" b="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hlinkClick r:id="rId5"/>
                        </a:rPr>
                        <a:t>https://www.healthandcarelearning.wales/media/1683/spec.pdf</a:t>
                      </a:r>
                      <a:endParaRPr lang="en-GB" sz="1400" dirty="0"/>
                    </a:p>
                    <a:p>
                      <a:pPr algn="ctr"/>
                      <a:r>
                        <a:rPr lang="en-GB" sz="1400" dirty="0"/>
                        <a:t>Page 18 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8218"/>
                  </a:ext>
                </a:extLst>
              </a:tr>
              <a:tr h="757458">
                <a:tc>
                  <a:txBody>
                    <a:bodyPr/>
                    <a:lstStyle/>
                    <a:p>
                      <a:r>
                        <a:rPr lang="en-GB" sz="1400" b="1" dirty="0"/>
                        <a:t>Level 3 Children’s Care, Play, Learning and Development: Practice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6"/>
                        </a:rPr>
                        <a:t>https://www.healthandcarelearning.wales/media/1580/l3-ccpld-practice-handbook_english-version11.pdf</a:t>
                      </a:r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Page 17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27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82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395E5-50D6-46FA-9FA4-147B70ABD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457" y="334302"/>
            <a:ext cx="9981343" cy="1325563"/>
          </a:xfrm>
        </p:spPr>
        <p:txBody>
          <a:bodyPr>
            <a:normAutofit/>
          </a:bodyPr>
          <a:lstStyle/>
          <a:p>
            <a:r>
              <a:rPr lang="en-GB" sz="1800" b="1" u="sng" dirty="0"/>
              <a:t>Staffing requirements – Health and Social Care</a:t>
            </a:r>
            <a:endParaRPr lang="en-GB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5248D06-A5FD-4E45-9ADD-24DB4D6845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886078"/>
              </p:ext>
            </p:extLst>
          </p:nvPr>
        </p:nvGraphicFramePr>
        <p:xfrm>
          <a:off x="838200" y="1825625"/>
          <a:ext cx="10515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265">
                  <a:extLst>
                    <a:ext uri="{9D8B030D-6E8A-4147-A177-3AD203B41FA5}">
                      <a16:colId xmlns:a16="http://schemas.microsoft.com/office/drawing/2014/main" val="3114260"/>
                    </a:ext>
                  </a:extLst>
                </a:gridCol>
                <a:gridCol w="6052335">
                  <a:extLst>
                    <a:ext uri="{9D8B030D-6E8A-4147-A177-3AD203B41FA5}">
                      <a16:colId xmlns:a16="http://schemas.microsoft.com/office/drawing/2014/main" val="5175314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Qualification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Link to specification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778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Level 2 Health and Social Care: Core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hlinkClick r:id="rId2"/>
                        </a:rPr>
                        <a:t>https://www.healthandcarelearning.wales/media/1572/02_hsc-core_specification_english_final.pdf</a:t>
                      </a:r>
                      <a:r>
                        <a:rPr lang="en-GB" sz="1400" b="0" dirty="0"/>
                        <a:t> </a:t>
                      </a:r>
                    </a:p>
                    <a:p>
                      <a:pPr algn="ctr"/>
                      <a:r>
                        <a:rPr lang="en-GB" sz="1400" b="0" dirty="0"/>
                        <a:t>Page 66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0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Level 2 Health and Social Care: Practice</a:t>
                      </a:r>
                    </a:p>
                    <a:p>
                      <a:endParaRPr lang="en-GB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3"/>
                        </a:rPr>
                        <a:t>https://www.healthandcarelearning.wales/media/1692/04_l2_hsc_practice-handbook_v12-eng.pdf</a:t>
                      </a:r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Page 16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32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Level 3 Health and Social Care: Practice (Adults)</a:t>
                      </a:r>
                    </a:p>
                    <a:p>
                      <a:endParaRPr lang="en-GB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hlinkClick r:id="rId4"/>
                        </a:rPr>
                        <a:t>https://www.healthandcarelearning.wales/media/1695/l3_hsc_adult-practice-handbook-eng-v12.pdf</a:t>
                      </a:r>
                      <a:endParaRPr lang="en-GB" sz="1400" b="0" dirty="0"/>
                    </a:p>
                    <a:p>
                      <a:pPr algn="ctr"/>
                      <a:r>
                        <a:rPr lang="en-GB" sz="1400" b="0" dirty="0"/>
                        <a:t>Page 18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690856"/>
                  </a:ext>
                </a:extLst>
              </a:tr>
              <a:tr h="190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Level 3 Health and Social Care: Practice (Children and Young People)</a:t>
                      </a:r>
                    </a:p>
                    <a:p>
                      <a:endParaRPr lang="en-GB" sz="1400" b="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hlinkClick r:id="rId5"/>
                        </a:rPr>
                        <a:t>https://www.healthandcarelearning.wales/media/1578/05_l3_hsc_cyp_qualification_handbook-eng-v20.pdf</a:t>
                      </a:r>
                      <a:endParaRPr lang="en-GB" sz="1400" dirty="0"/>
                    </a:p>
                    <a:p>
                      <a:pPr algn="ctr"/>
                      <a:r>
                        <a:rPr lang="en-GB" sz="1400" dirty="0"/>
                        <a:t>Page 17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239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353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8E6E6823C98D49A03B1F2E2EE8F285" ma:contentTypeVersion="7" ma:contentTypeDescription="Create a new document." ma:contentTypeScope="" ma:versionID="11d4f3501d4c419de8694cbddf4d8958">
  <xsd:schema xmlns:xsd="http://www.w3.org/2001/XMLSchema" xmlns:xs="http://www.w3.org/2001/XMLSchema" xmlns:p="http://schemas.microsoft.com/office/2006/metadata/properties" xmlns:ns3="5d90cda4-a662-4088-8f7e-03437dd8166a" xmlns:ns4="19f07c61-d696-4026-9bfc-45d39fee99d6" targetNamespace="http://schemas.microsoft.com/office/2006/metadata/properties" ma:root="true" ma:fieldsID="069ef7e87c92a1158a8eaf0507ebf776" ns3:_="" ns4:_="">
    <xsd:import namespace="5d90cda4-a662-4088-8f7e-03437dd8166a"/>
    <xsd:import namespace="19f07c61-d696-4026-9bfc-45d39fee99d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0cda4-a662-4088-8f7e-03437dd816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f07c61-d696-4026-9bfc-45d39fee99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80FEF7-EC90-4C30-AC2D-4E8C6480E9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B7B5FF-F408-42BA-BBEB-66D10EBFE8C3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5d90cda4-a662-4088-8f7e-03437dd8166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19f07c61-d696-4026-9bfc-45d39fee99d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2D16DF0-A5E4-42D9-957A-B4A1018C87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90cda4-a662-4088-8f7e-03437dd8166a"/>
    <ds:schemaRef ds:uri="19f07c61-d696-4026-9bfc-45d39fee99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313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Staffing requirements – Children’s Care, Play, Learning and Development </vt:lpstr>
      <vt:lpstr>Staffing requirements – Health and Social Care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Thomas</dc:creator>
  <cp:lastModifiedBy>Roderick, Nicole</cp:lastModifiedBy>
  <cp:revision>4</cp:revision>
  <dcterms:created xsi:type="dcterms:W3CDTF">2020-03-30T11:23:07Z</dcterms:created>
  <dcterms:modified xsi:type="dcterms:W3CDTF">2020-06-18T13:06:40Z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0x010100F98E6E6823C98D49A03B1F2E2EE8F285</vt:lpwstr>
  </property>
</Properties>
</file>