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24"/>
  </p:notesMasterIdLst>
  <p:handoutMasterIdLst>
    <p:handoutMasterId r:id="rId25"/>
  </p:handoutMasterIdLst>
  <p:sldIdLst>
    <p:sldId id="776" r:id="rId6"/>
    <p:sldId id="715" r:id="rId7"/>
    <p:sldId id="886" r:id="rId8"/>
    <p:sldId id="887" r:id="rId9"/>
    <p:sldId id="888" r:id="rId10"/>
    <p:sldId id="889" r:id="rId11"/>
    <p:sldId id="890" r:id="rId12"/>
    <p:sldId id="891" r:id="rId13"/>
    <p:sldId id="892" r:id="rId14"/>
    <p:sldId id="893" r:id="rId15"/>
    <p:sldId id="894" r:id="rId16"/>
    <p:sldId id="895" r:id="rId17"/>
    <p:sldId id="896" r:id="rId18"/>
    <p:sldId id="897" r:id="rId19"/>
    <p:sldId id="898" r:id="rId20"/>
    <p:sldId id="899" r:id="rId21"/>
    <p:sldId id="900" r:id="rId22"/>
    <p:sldId id="901" r:id="rId23"/>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38" d="100"/>
          <a:sy n="38" d="100"/>
        </p:scale>
        <p:origin x="40" y="54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580E4DFD-C69A-4134-883E-041625F146D8}"/>
    <pc:docChg chg="undo custSel modSld">
      <pc:chgData name="Lucas, Tania" userId="232b37cb-a817-446c-b5f8-6c2be3ba9e7b" providerId="ADAL" clId="{580E4DFD-C69A-4134-883E-041625F146D8}" dt="2023-03-07T09:27:51.863" v="86" actId="14100"/>
      <pc:docMkLst>
        <pc:docMk/>
      </pc:docMkLst>
      <pc:sldChg chg="modSp mod">
        <pc:chgData name="Lucas, Tania" userId="232b37cb-a817-446c-b5f8-6c2be3ba9e7b" providerId="ADAL" clId="{580E4DFD-C69A-4134-883E-041625F146D8}" dt="2023-03-07T09:17:53.261" v="7" actId="113"/>
        <pc:sldMkLst>
          <pc:docMk/>
          <pc:sldMk cId="4189812219" sldId="887"/>
        </pc:sldMkLst>
        <pc:spChg chg="mod">
          <ac:chgData name="Lucas, Tania" userId="232b37cb-a817-446c-b5f8-6c2be3ba9e7b" providerId="ADAL" clId="{580E4DFD-C69A-4134-883E-041625F146D8}" dt="2023-03-07T09:17:53.261" v="7" actId="113"/>
          <ac:spMkLst>
            <pc:docMk/>
            <pc:sldMk cId="4189812219" sldId="887"/>
            <ac:spMk id="4" creationId="{C18BCF2F-D76F-442B-AE71-15AEDBAE1B5D}"/>
          </ac:spMkLst>
        </pc:spChg>
      </pc:sldChg>
      <pc:sldChg chg="modSp mod">
        <pc:chgData name="Lucas, Tania" userId="232b37cb-a817-446c-b5f8-6c2be3ba9e7b" providerId="ADAL" clId="{580E4DFD-C69A-4134-883E-041625F146D8}" dt="2023-03-07T09:18:43.672" v="14" actId="1076"/>
        <pc:sldMkLst>
          <pc:docMk/>
          <pc:sldMk cId="3819826954" sldId="889"/>
        </pc:sldMkLst>
        <pc:spChg chg="mod">
          <ac:chgData name="Lucas, Tania" userId="232b37cb-a817-446c-b5f8-6c2be3ba9e7b" providerId="ADAL" clId="{580E4DFD-C69A-4134-883E-041625F146D8}" dt="2023-03-07T09:18:43.672" v="14" actId="1076"/>
          <ac:spMkLst>
            <pc:docMk/>
            <pc:sldMk cId="3819826954" sldId="889"/>
            <ac:spMk id="4" creationId="{C18BCF2F-D76F-442B-AE71-15AEDBAE1B5D}"/>
          </ac:spMkLst>
        </pc:spChg>
        <pc:spChg chg="mod">
          <ac:chgData name="Lucas, Tania" userId="232b37cb-a817-446c-b5f8-6c2be3ba9e7b" providerId="ADAL" clId="{580E4DFD-C69A-4134-883E-041625F146D8}" dt="2023-03-07T09:18:06.479" v="8" actId="14100"/>
          <ac:spMkLst>
            <pc:docMk/>
            <pc:sldMk cId="3819826954" sldId="889"/>
            <ac:spMk id="12" creationId="{EBAF1CAC-3423-4CF1-B63B-6DDA4ABA5CAE}"/>
          </ac:spMkLst>
        </pc:spChg>
      </pc:sldChg>
      <pc:sldChg chg="modSp mod">
        <pc:chgData name="Lucas, Tania" userId="232b37cb-a817-446c-b5f8-6c2be3ba9e7b" providerId="ADAL" clId="{580E4DFD-C69A-4134-883E-041625F146D8}" dt="2023-03-07T09:21:16.979" v="27" actId="1035"/>
        <pc:sldMkLst>
          <pc:docMk/>
          <pc:sldMk cId="2735806121" sldId="891"/>
        </pc:sldMkLst>
        <pc:spChg chg="mod">
          <ac:chgData name="Lucas, Tania" userId="232b37cb-a817-446c-b5f8-6c2be3ba9e7b" providerId="ADAL" clId="{580E4DFD-C69A-4134-883E-041625F146D8}" dt="2023-03-07T09:21:16.979" v="27" actId="1035"/>
          <ac:spMkLst>
            <pc:docMk/>
            <pc:sldMk cId="2735806121" sldId="891"/>
            <ac:spMk id="4" creationId="{C18BCF2F-D76F-442B-AE71-15AEDBAE1B5D}"/>
          </ac:spMkLst>
        </pc:spChg>
      </pc:sldChg>
      <pc:sldChg chg="modSp mod">
        <pc:chgData name="Lucas, Tania" userId="232b37cb-a817-446c-b5f8-6c2be3ba9e7b" providerId="ADAL" clId="{580E4DFD-C69A-4134-883E-041625F146D8}" dt="2023-03-07T09:22:04.080" v="31" actId="114"/>
        <pc:sldMkLst>
          <pc:docMk/>
          <pc:sldMk cId="1691348438" sldId="893"/>
        </pc:sldMkLst>
        <pc:spChg chg="mod">
          <ac:chgData name="Lucas, Tania" userId="232b37cb-a817-446c-b5f8-6c2be3ba9e7b" providerId="ADAL" clId="{580E4DFD-C69A-4134-883E-041625F146D8}" dt="2023-03-07T09:22:04.080" v="31" actId="114"/>
          <ac:spMkLst>
            <pc:docMk/>
            <pc:sldMk cId="1691348438" sldId="893"/>
            <ac:spMk id="4" creationId="{C18BCF2F-D76F-442B-AE71-15AEDBAE1B5D}"/>
          </ac:spMkLst>
        </pc:spChg>
      </pc:sldChg>
      <pc:sldChg chg="modSp mod">
        <pc:chgData name="Lucas, Tania" userId="232b37cb-a817-446c-b5f8-6c2be3ba9e7b" providerId="ADAL" clId="{580E4DFD-C69A-4134-883E-041625F146D8}" dt="2023-03-07T09:23:34.108" v="47" actId="20577"/>
        <pc:sldMkLst>
          <pc:docMk/>
          <pc:sldMk cId="190287414" sldId="895"/>
        </pc:sldMkLst>
        <pc:spChg chg="mod">
          <ac:chgData name="Lucas, Tania" userId="232b37cb-a817-446c-b5f8-6c2be3ba9e7b" providerId="ADAL" clId="{580E4DFD-C69A-4134-883E-041625F146D8}" dt="2023-03-07T09:23:34.108" v="47" actId="20577"/>
          <ac:spMkLst>
            <pc:docMk/>
            <pc:sldMk cId="190287414" sldId="895"/>
            <ac:spMk id="4" creationId="{C18BCF2F-D76F-442B-AE71-15AEDBAE1B5D}"/>
          </ac:spMkLst>
        </pc:spChg>
        <pc:spChg chg="mod">
          <ac:chgData name="Lucas, Tania" userId="232b37cb-a817-446c-b5f8-6c2be3ba9e7b" providerId="ADAL" clId="{580E4DFD-C69A-4134-883E-041625F146D8}" dt="2023-03-07T09:22:50.394" v="39" actId="14100"/>
          <ac:spMkLst>
            <pc:docMk/>
            <pc:sldMk cId="190287414" sldId="895"/>
            <ac:spMk id="12" creationId="{EBAF1CAC-3423-4CF1-B63B-6DDA4ABA5CAE}"/>
          </ac:spMkLst>
        </pc:spChg>
      </pc:sldChg>
      <pc:sldChg chg="modSp mod">
        <pc:chgData name="Lucas, Tania" userId="232b37cb-a817-446c-b5f8-6c2be3ba9e7b" providerId="ADAL" clId="{580E4DFD-C69A-4134-883E-041625F146D8}" dt="2023-03-07T09:24:24.294" v="57" actId="1036"/>
        <pc:sldMkLst>
          <pc:docMk/>
          <pc:sldMk cId="3743488508" sldId="897"/>
        </pc:sldMkLst>
        <pc:spChg chg="mod">
          <ac:chgData name="Lucas, Tania" userId="232b37cb-a817-446c-b5f8-6c2be3ba9e7b" providerId="ADAL" clId="{580E4DFD-C69A-4134-883E-041625F146D8}" dt="2023-03-07T09:24:24.294" v="57" actId="1036"/>
          <ac:spMkLst>
            <pc:docMk/>
            <pc:sldMk cId="3743488508" sldId="897"/>
            <ac:spMk id="4" creationId="{C18BCF2F-D76F-442B-AE71-15AEDBAE1B5D}"/>
          </ac:spMkLst>
        </pc:spChg>
        <pc:spChg chg="mod">
          <ac:chgData name="Lucas, Tania" userId="232b37cb-a817-446c-b5f8-6c2be3ba9e7b" providerId="ADAL" clId="{580E4DFD-C69A-4134-883E-041625F146D8}" dt="2023-03-07T09:24:08.226" v="52" actId="14100"/>
          <ac:spMkLst>
            <pc:docMk/>
            <pc:sldMk cId="3743488508" sldId="897"/>
            <ac:spMk id="12" creationId="{EBAF1CAC-3423-4CF1-B63B-6DDA4ABA5CAE}"/>
          </ac:spMkLst>
        </pc:spChg>
      </pc:sldChg>
      <pc:sldChg chg="modSp mod">
        <pc:chgData name="Lucas, Tania" userId="232b37cb-a817-446c-b5f8-6c2be3ba9e7b" providerId="ADAL" clId="{580E4DFD-C69A-4134-883E-041625F146D8}" dt="2023-03-07T09:26:48.849" v="79" actId="114"/>
        <pc:sldMkLst>
          <pc:docMk/>
          <pc:sldMk cId="2126113729" sldId="899"/>
        </pc:sldMkLst>
        <pc:spChg chg="mod">
          <ac:chgData name="Lucas, Tania" userId="232b37cb-a817-446c-b5f8-6c2be3ba9e7b" providerId="ADAL" clId="{580E4DFD-C69A-4134-883E-041625F146D8}" dt="2023-03-07T09:26:48.849" v="79" actId="114"/>
          <ac:spMkLst>
            <pc:docMk/>
            <pc:sldMk cId="2126113729" sldId="899"/>
            <ac:spMk id="4" creationId="{C18BCF2F-D76F-442B-AE71-15AEDBAE1B5D}"/>
          </ac:spMkLst>
        </pc:spChg>
        <pc:spChg chg="mod">
          <ac:chgData name="Lucas, Tania" userId="232b37cb-a817-446c-b5f8-6c2be3ba9e7b" providerId="ADAL" clId="{580E4DFD-C69A-4134-883E-041625F146D8}" dt="2023-03-07T09:26:31.172" v="76" actId="14100"/>
          <ac:spMkLst>
            <pc:docMk/>
            <pc:sldMk cId="2126113729" sldId="899"/>
            <ac:spMk id="12" creationId="{EBAF1CAC-3423-4CF1-B63B-6DDA4ABA5CAE}"/>
          </ac:spMkLst>
        </pc:spChg>
      </pc:sldChg>
      <pc:sldChg chg="modSp mod">
        <pc:chgData name="Lucas, Tania" userId="232b37cb-a817-446c-b5f8-6c2be3ba9e7b" providerId="ADAL" clId="{580E4DFD-C69A-4134-883E-041625F146D8}" dt="2023-03-07T09:27:51.863" v="86" actId="14100"/>
        <pc:sldMkLst>
          <pc:docMk/>
          <pc:sldMk cId="2951364702" sldId="901"/>
        </pc:sldMkLst>
        <pc:spChg chg="mod">
          <ac:chgData name="Lucas, Tania" userId="232b37cb-a817-446c-b5f8-6c2be3ba9e7b" providerId="ADAL" clId="{580E4DFD-C69A-4134-883E-041625F146D8}" dt="2023-03-07T09:27:51.863" v="86" actId="14100"/>
          <ac:spMkLst>
            <pc:docMk/>
            <pc:sldMk cId="2951364702" sldId="901"/>
            <ac:spMk id="4" creationId="{C18BCF2F-D76F-442B-AE71-15AEDBAE1B5D}"/>
          </ac:spMkLst>
        </pc:spChg>
        <pc:spChg chg="mod">
          <ac:chgData name="Lucas, Tania" userId="232b37cb-a817-446c-b5f8-6c2be3ba9e7b" providerId="ADAL" clId="{580E4DFD-C69A-4134-883E-041625F146D8}" dt="2023-03-07T09:27:38.530" v="84" actId="14100"/>
          <ac:spMkLst>
            <pc:docMk/>
            <pc:sldMk cId="2951364702" sldId="901"/>
            <ac:spMk id="12" creationId="{EBAF1CAC-3423-4CF1-B63B-6DDA4ABA5CA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3/7/2023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3/7/2023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January 2023</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4" name="Picture 3" descr="A group of children writing on paper&#10;&#10;Description automatically generated with low confidence">
            <a:extLst>
              <a:ext uri="{FF2B5EF4-FFF2-40B4-BE49-F238E27FC236}">
                <a16:creationId xmlns:a16="http://schemas.microsoft.com/office/drawing/2014/main" id="{CB9F9A2B-19CA-9A6E-8D65-A6EB875393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532" y="2197100"/>
            <a:ext cx="6348936" cy="4229100"/>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82910" y="1786556"/>
            <a:ext cx="3657601" cy="4216539"/>
          </a:xfrm>
          <a:prstGeom prst="rect">
            <a:avLst/>
          </a:prstGeom>
          <a:noFill/>
          <a:ln>
            <a:noFill/>
          </a:ln>
        </p:spPr>
        <p:txBody>
          <a:bodyPr wrap="square" rtlCol="0">
            <a:spAutoFit/>
          </a:bodyPr>
          <a:lstStyle/>
          <a:p>
            <a:r>
              <a:rPr lang="en-GB" b="1" i="1" dirty="0">
                <a:solidFill>
                  <a:srgbClr val="0070C0"/>
                </a:solidFill>
              </a:rPr>
              <a:t>Principal Examiner feedback </a:t>
            </a:r>
          </a:p>
          <a:p>
            <a:endParaRPr lang="en-GB" sz="1600" dirty="0"/>
          </a:p>
          <a:p>
            <a:r>
              <a:rPr lang="en-GB" i="1" dirty="0">
                <a:solidFill>
                  <a:srgbClr val="0070C0"/>
                </a:solidFill>
              </a:rPr>
              <a:t>This question proved problematic for some learners but as you can see this learner gained full marks.</a:t>
            </a:r>
          </a:p>
          <a:p>
            <a:r>
              <a:rPr lang="en-GB" i="1" dirty="0">
                <a:solidFill>
                  <a:srgbClr val="0070C0"/>
                </a:solidFill>
              </a:rPr>
              <a:t>Learners were asked for a definition of continuous provision and this leaner has supported the response with examples. Giving examples from practice often enables higher marks to be awarded as it supports understanding. </a:t>
            </a:r>
          </a:p>
          <a:p>
            <a:endParaRPr lang="en-GB" b="1" dirty="0"/>
          </a:p>
          <a:p>
            <a:r>
              <a:rPr lang="en-GB" b="1" dirty="0">
                <a:solidFill>
                  <a:srgbClr val="0070C0"/>
                </a:solidFill>
              </a:rPr>
              <a:t>Marks awarded 2/2</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2(b) Candidate’s answer with Principal Examiner’s comments</a:t>
            </a:r>
          </a:p>
        </p:txBody>
      </p:sp>
      <p:sp>
        <p:nvSpPr>
          <p:cNvPr id="3" name="TextBox 2">
            <a:extLst>
              <a:ext uri="{FF2B5EF4-FFF2-40B4-BE49-F238E27FC236}">
                <a16:creationId xmlns:a16="http://schemas.microsoft.com/office/drawing/2014/main" id="{025BEBA3-EA99-EC46-D520-6E1158099249}"/>
              </a:ext>
            </a:extLst>
          </p:cNvPr>
          <p:cNvSpPr txBox="1"/>
          <p:nvPr/>
        </p:nvSpPr>
        <p:spPr>
          <a:xfrm>
            <a:off x="282575" y="1253172"/>
            <a:ext cx="5368925" cy="1754326"/>
          </a:xfrm>
          <a:prstGeom prst="rect">
            <a:avLst/>
          </a:prstGeom>
          <a:noFill/>
        </p:spPr>
        <p:txBody>
          <a:bodyPr wrap="square">
            <a:spAutoFit/>
          </a:bodyPr>
          <a:lstStyle/>
          <a:p>
            <a:r>
              <a:rPr lang="en-US" dirty="0"/>
              <a:t>Continuous provision is something that is already there for the children to access it </a:t>
            </a:r>
            <a:r>
              <a:rPr lang="en-US" dirty="0" err="1"/>
              <a:t>e.g</a:t>
            </a:r>
            <a:r>
              <a:rPr lang="en-US" dirty="0"/>
              <a:t> roleplay area, small world play. They may get changed up often and have a different theme, but often children will choose to go play somewhere they enjoy and revisit it.</a:t>
            </a:r>
            <a:endParaRPr lang="en-GB" dirty="0"/>
          </a:p>
        </p:txBody>
      </p:sp>
    </p:spTree>
    <p:extLst>
      <p:ext uri="{BB962C8B-B14F-4D97-AF65-F5344CB8AC3E}">
        <p14:creationId xmlns:p14="http://schemas.microsoft.com/office/powerpoint/2010/main" val="1691348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477000" y="1752"/>
            <a:ext cx="3918266" cy="923330"/>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Explain</a:t>
            </a:r>
            <a:r>
              <a:rPr lang="en-US" dirty="0">
                <a:solidFill>
                  <a:srgbClr val="0070C0"/>
                </a:solidFill>
              </a:rPr>
              <a:t> </a:t>
            </a:r>
          </a:p>
          <a:p>
            <a:r>
              <a:rPr lang="en-US" dirty="0">
                <a:solidFill>
                  <a:srgbClr val="0070C0"/>
                </a:solidFill>
              </a:rPr>
              <a:t>Provide details and reasons for how and why something is the way it is</a:t>
            </a:r>
            <a:endParaRPr lang="en-GB" dirty="0">
              <a:solidFill>
                <a:srgbClr val="0070C0"/>
              </a:solidFill>
            </a:endParaRPr>
          </a:p>
        </p:txBody>
      </p:sp>
      <p:pic>
        <p:nvPicPr>
          <p:cNvPr id="3" name="Picture 2">
            <a:extLst>
              <a:ext uri="{FF2B5EF4-FFF2-40B4-BE49-F238E27FC236}">
                <a16:creationId xmlns:a16="http://schemas.microsoft.com/office/drawing/2014/main" id="{C49EB763-497D-E5D2-D80C-1FBF1B1A8958}"/>
              </a:ext>
            </a:extLst>
          </p:cNvPr>
          <p:cNvPicPr>
            <a:picLocks noChangeAspect="1"/>
          </p:cNvPicPr>
          <p:nvPr/>
        </p:nvPicPr>
        <p:blipFill>
          <a:blip r:embed="rId2"/>
          <a:stretch>
            <a:fillRect/>
          </a:stretch>
        </p:blipFill>
        <p:spPr>
          <a:xfrm>
            <a:off x="282012" y="1296458"/>
            <a:ext cx="5143500" cy="2114550"/>
          </a:xfrm>
          <a:prstGeom prst="rect">
            <a:avLst/>
          </a:prstGeom>
        </p:spPr>
      </p:pic>
      <p:sp>
        <p:nvSpPr>
          <p:cNvPr id="6" name="TextBox 5">
            <a:extLst>
              <a:ext uri="{FF2B5EF4-FFF2-40B4-BE49-F238E27FC236}">
                <a16:creationId xmlns:a16="http://schemas.microsoft.com/office/drawing/2014/main" id="{B73E5163-7F8A-415B-80DD-13B491A70ACE}"/>
              </a:ext>
            </a:extLst>
          </p:cNvPr>
          <p:cNvSpPr txBox="1"/>
          <p:nvPr/>
        </p:nvSpPr>
        <p:spPr>
          <a:xfrm>
            <a:off x="282012" y="3835520"/>
            <a:ext cx="5331388" cy="2462213"/>
          </a:xfrm>
          <a:prstGeom prst="rect">
            <a:avLst/>
          </a:prstGeom>
          <a:noFill/>
        </p:spPr>
        <p:txBody>
          <a:bodyPr wrap="square">
            <a:spAutoFit/>
          </a:bodyPr>
          <a:lstStyle/>
          <a:p>
            <a:r>
              <a:rPr lang="en-US" sz="1400" dirty="0"/>
              <a:t>Award </a:t>
            </a:r>
            <a:r>
              <a:rPr lang="en-US" sz="1400" b="1" dirty="0"/>
              <a:t>0 marks </a:t>
            </a:r>
            <a:r>
              <a:rPr lang="en-US" sz="1400" dirty="0"/>
              <a:t>where response is not creditworthy.</a:t>
            </a:r>
          </a:p>
          <a:p>
            <a:r>
              <a:rPr lang="en-US" sz="1400" dirty="0"/>
              <a:t>Award </a:t>
            </a:r>
            <a:r>
              <a:rPr lang="en-US" sz="1400" b="1" dirty="0"/>
              <a:t>1-2 marks </a:t>
            </a:r>
            <a:r>
              <a:rPr lang="en-US" sz="1400" dirty="0"/>
              <a:t>for a basic explanation which shows limited knowledge and understanding of the positive benefits on health and well-being of children attending clubs outside of school.</a:t>
            </a:r>
          </a:p>
          <a:p>
            <a:r>
              <a:rPr lang="en-US" sz="1400" dirty="0"/>
              <a:t>Award </a:t>
            </a:r>
            <a:r>
              <a:rPr lang="en-US" sz="1400" b="1" dirty="0"/>
              <a:t>3 marks </a:t>
            </a:r>
            <a:r>
              <a:rPr lang="en-US" sz="1400" dirty="0"/>
              <a:t>for a good explanation which shows some knowledge and understanding of the positive benefits on health and well-being of children attending clubs outside of school.</a:t>
            </a:r>
          </a:p>
          <a:p>
            <a:r>
              <a:rPr lang="en-US" sz="1400" dirty="0"/>
              <a:t>Award </a:t>
            </a:r>
            <a:r>
              <a:rPr lang="en-US" sz="1400" b="1" dirty="0"/>
              <a:t>4 marks </a:t>
            </a:r>
            <a:r>
              <a:rPr lang="en-US" sz="1400" dirty="0"/>
              <a:t>for a very good explanation which shows detailed knowledge and understanding of the positive benefits of attending out of school clubs on health well-being and development.</a:t>
            </a:r>
            <a:endParaRPr lang="en-GB" sz="1400" dirty="0"/>
          </a:p>
        </p:txBody>
      </p:sp>
      <p:sp>
        <p:nvSpPr>
          <p:cNvPr id="8" name="TextBox 7">
            <a:extLst>
              <a:ext uri="{FF2B5EF4-FFF2-40B4-BE49-F238E27FC236}">
                <a16:creationId xmlns:a16="http://schemas.microsoft.com/office/drawing/2014/main" id="{DFB2891D-5A70-8910-8CC4-2E3B17ECBFF0}"/>
              </a:ext>
            </a:extLst>
          </p:cNvPr>
          <p:cNvSpPr txBox="1"/>
          <p:nvPr/>
        </p:nvSpPr>
        <p:spPr>
          <a:xfrm>
            <a:off x="6737350" y="1296458"/>
            <a:ext cx="4813300" cy="4832092"/>
          </a:xfrm>
          <a:prstGeom prst="rect">
            <a:avLst/>
          </a:prstGeom>
          <a:noFill/>
        </p:spPr>
        <p:txBody>
          <a:bodyPr wrap="square">
            <a:spAutoFit/>
          </a:bodyPr>
          <a:lstStyle/>
          <a:p>
            <a:r>
              <a:rPr lang="en-US" sz="1400" dirty="0"/>
              <a:t>Response may refer to:</a:t>
            </a:r>
          </a:p>
          <a:p>
            <a:endParaRPr lang="en-US" sz="1400" dirty="0"/>
          </a:p>
          <a:p>
            <a:pPr marL="177800" indent="-177800"/>
            <a:r>
              <a:rPr lang="en-US" sz="1400" dirty="0"/>
              <a:t>• The development of hobbies</a:t>
            </a:r>
          </a:p>
          <a:p>
            <a:pPr marL="177800" indent="-177800"/>
            <a:r>
              <a:rPr lang="en-US" sz="1400" dirty="0"/>
              <a:t>• Language development and </a:t>
            </a:r>
            <a:r>
              <a:rPr lang="en-US" sz="1400" dirty="0" err="1"/>
              <a:t>socialisation</a:t>
            </a:r>
            <a:r>
              <a:rPr lang="en-US" sz="1400" dirty="0"/>
              <a:t> opportunities</a:t>
            </a:r>
          </a:p>
          <a:p>
            <a:pPr marL="177800" indent="-177800"/>
            <a:r>
              <a:rPr lang="en-US" sz="1400" dirty="0"/>
              <a:t>• Building relationships with staff and children they may not know</a:t>
            </a:r>
          </a:p>
          <a:p>
            <a:pPr marL="177800" indent="-177800"/>
            <a:r>
              <a:rPr lang="en-US" sz="1400" dirty="0"/>
              <a:t>• Understanding the needs for rules – enhances behaviour and acceptable reasoning</a:t>
            </a:r>
          </a:p>
          <a:p>
            <a:pPr marL="177800" indent="-177800"/>
            <a:r>
              <a:rPr lang="en-US" sz="1400" dirty="0"/>
              <a:t>• Having holistic needs met</a:t>
            </a:r>
          </a:p>
          <a:p>
            <a:pPr marL="177800" indent="-177800"/>
            <a:r>
              <a:rPr lang="en-US" sz="1400" dirty="0"/>
              <a:t>• Care needs met</a:t>
            </a:r>
          </a:p>
          <a:p>
            <a:pPr marL="177800" indent="-177800"/>
            <a:r>
              <a:rPr lang="en-US" sz="1400" dirty="0"/>
              <a:t>• Engaging in play opportunities in order to enhance learning even further</a:t>
            </a:r>
          </a:p>
          <a:p>
            <a:pPr marL="177800" indent="-177800"/>
            <a:r>
              <a:rPr lang="en-US" sz="1400" dirty="0"/>
              <a:t>• Building new skills and having new opportunities</a:t>
            </a:r>
          </a:p>
          <a:p>
            <a:pPr marL="177800" indent="-177800"/>
            <a:r>
              <a:rPr lang="en-US" sz="1400" dirty="0"/>
              <a:t>• May promote education aspect</a:t>
            </a:r>
          </a:p>
          <a:p>
            <a:pPr marL="177800" indent="-177800"/>
            <a:r>
              <a:rPr lang="en-US" sz="1400" dirty="0"/>
              <a:t>• Supports attachment relationships</a:t>
            </a:r>
          </a:p>
          <a:p>
            <a:pPr marL="177800" indent="-177800"/>
            <a:r>
              <a:rPr lang="en-US" sz="1400" dirty="0"/>
              <a:t>• Fitness and exercise</a:t>
            </a:r>
          </a:p>
          <a:p>
            <a:pPr marL="177800" indent="-177800"/>
            <a:r>
              <a:rPr lang="en-US" sz="1400" dirty="0"/>
              <a:t>• Opportunity for outside/outdoor activity</a:t>
            </a:r>
          </a:p>
          <a:p>
            <a:pPr marL="177800" indent="-177800"/>
            <a:r>
              <a:rPr lang="en-US" sz="1400" dirty="0"/>
              <a:t>• Part of a team/club</a:t>
            </a:r>
          </a:p>
          <a:p>
            <a:pPr marL="177800" indent="-177800"/>
            <a:r>
              <a:rPr lang="en-US" sz="1400" dirty="0"/>
              <a:t>• Challenge and new experiences</a:t>
            </a:r>
          </a:p>
          <a:p>
            <a:endParaRPr lang="en-US" sz="1400" dirty="0"/>
          </a:p>
          <a:p>
            <a:r>
              <a:rPr lang="en-US" sz="1400" dirty="0"/>
              <a:t>This list is not exhaustive.</a:t>
            </a:r>
          </a:p>
          <a:p>
            <a:r>
              <a:rPr lang="en-US" sz="1400" dirty="0"/>
              <a:t>Credit any other relevant response.</a:t>
            </a:r>
            <a:endParaRPr lang="en-GB" sz="1400" dirty="0"/>
          </a:p>
        </p:txBody>
      </p:sp>
    </p:spTree>
    <p:extLst>
      <p:ext uri="{BB962C8B-B14F-4D97-AF65-F5344CB8AC3E}">
        <p14:creationId xmlns:p14="http://schemas.microsoft.com/office/powerpoint/2010/main" val="1180338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483366" y="1544968"/>
            <a:ext cx="4166767"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A clearly developed explanation well deserving of the full marks awarded.</a:t>
            </a:r>
          </a:p>
          <a:p>
            <a:r>
              <a:rPr lang="en-GB" i="1" dirty="0">
                <a:solidFill>
                  <a:srgbClr val="0070C0"/>
                </a:solidFill>
              </a:rPr>
              <a:t>The learner has developed all aspects of the question making reference to Health, well-being and development as required. This is a mature response where examples are given extend the explanation indicating sound knowledge and understanding. The learner extends the final section linking weight loss benefits to the prevention of certain conditions. This development supports the answer at a high level.</a:t>
            </a:r>
          </a:p>
          <a:p>
            <a:endParaRPr lang="en-GB" b="1" dirty="0"/>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42555" y="1367832"/>
            <a:ext cx="4671074"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3(b) Candidate’s answer with Principal Examiner’s comments</a:t>
            </a:r>
          </a:p>
        </p:txBody>
      </p:sp>
      <p:sp>
        <p:nvSpPr>
          <p:cNvPr id="3" name="TextBox 2">
            <a:extLst>
              <a:ext uri="{FF2B5EF4-FFF2-40B4-BE49-F238E27FC236}">
                <a16:creationId xmlns:a16="http://schemas.microsoft.com/office/drawing/2014/main" id="{0236FCAF-110B-C0E7-1DC2-4EB8463541AA}"/>
              </a:ext>
            </a:extLst>
          </p:cNvPr>
          <p:cNvSpPr txBox="1"/>
          <p:nvPr/>
        </p:nvSpPr>
        <p:spPr>
          <a:xfrm>
            <a:off x="378371" y="1494169"/>
            <a:ext cx="6096000" cy="4524315"/>
          </a:xfrm>
          <a:prstGeom prst="rect">
            <a:avLst/>
          </a:prstGeom>
          <a:noFill/>
        </p:spPr>
        <p:txBody>
          <a:bodyPr wrap="square">
            <a:spAutoFit/>
          </a:bodyPr>
          <a:lstStyle/>
          <a:p>
            <a:r>
              <a:rPr lang="en-US" dirty="0"/>
              <a:t>The positive benefits of children attending clubs with their well-being will be that they may feel happy and joy when doing the things in the clubs like for example,  a child may like to do arts and crafts which they will then attend a arts and crafts club and by doing this the child is developing through doing something they enjoy and they are interested in doing it. The child may feel more calm and happy when doing things that they like which this will benefit their learning. For their health, a child may like to do sports like football and by when a child is doing a physical activity they are able to keep themselves healthy. A child may go to  an after school sports club and by doing this will benefit the child from future problems with their health because they are moving their body and loosing weight which will prevent them from conditions like  diabetes and heart diseases .</a:t>
            </a:r>
            <a:endParaRPr lang="en-GB" dirty="0"/>
          </a:p>
        </p:txBody>
      </p:sp>
    </p:spTree>
    <p:extLst>
      <p:ext uri="{BB962C8B-B14F-4D97-AF65-F5344CB8AC3E}">
        <p14:creationId xmlns:p14="http://schemas.microsoft.com/office/powerpoint/2010/main" val="190287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4(b)(</a:t>
            </a:r>
            <a:r>
              <a:rPr lang="en-GB" sz="1800" dirty="0" err="1"/>
              <a:t>i</a:t>
            </a:r>
            <a:r>
              <a:rPr lang="en-GB" sz="1800" dirty="0"/>
              <a:t>)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424352" y="5522"/>
            <a:ext cx="3856614" cy="923330"/>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Explain</a:t>
            </a:r>
            <a:r>
              <a:rPr lang="en-US" dirty="0">
                <a:solidFill>
                  <a:srgbClr val="0070C0"/>
                </a:solidFill>
              </a:rPr>
              <a:t> </a:t>
            </a:r>
          </a:p>
          <a:p>
            <a:r>
              <a:rPr lang="en-US" dirty="0">
                <a:solidFill>
                  <a:srgbClr val="0070C0"/>
                </a:solidFill>
              </a:rPr>
              <a:t>Provide details and reasons for how and why something is the way it is</a:t>
            </a:r>
            <a:endParaRPr lang="en-GB" dirty="0">
              <a:solidFill>
                <a:srgbClr val="0070C0"/>
              </a:solidFill>
            </a:endParaRPr>
          </a:p>
        </p:txBody>
      </p:sp>
      <p:pic>
        <p:nvPicPr>
          <p:cNvPr id="3" name="Picture 2">
            <a:extLst>
              <a:ext uri="{FF2B5EF4-FFF2-40B4-BE49-F238E27FC236}">
                <a16:creationId xmlns:a16="http://schemas.microsoft.com/office/drawing/2014/main" id="{AF5131BE-179B-4C14-25AE-39876FE1AEBA}"/>
              </a:ext>
            </a:extLst>
          </p:cNvPr>
          <p:cNvPicPr>
            <a:picLocks noChangeAspect="1"/>
          </p:cNvPicPr>
          <p:nvPr/>
        </p:nvPicPr>
        <p:blipFill>
          <a:blip r:embed="rId2"/>
          <a:stretch>
            <a:fillRect/>
          </a:stretch>
        </p:blipFill>
        <p:spPr>
          <a:xfrm>
            <a:off x="325652" y="1344612"/>
            <a:ext cx="5441998" cy="2084388"/>
          </a:xfrm>
          <a:prstGeom prst="rect">
            <a:avLst/>
          </a:prstGeom>
        </p:spPr>
      </p:pic>
      <p:sp>
        <p:nvSpPr>
          <p:cNvPr id="6" name="TextBox 5">
            <a:extLst>
              <a:ext uri="{FF2B5EF4-FFF2-40B4-BE49-F238E27FC236}">
                <a16:creationId xmlns:a16="http://schemas.microsoft.com/office/drawing/2014/main" id="{931A7CF6-2C21-7448-BB84-FBF2F7282168}"/>
              </a:ext>
            </a:extLst>
          </p:cNvPr>
          <p:cNvSpPr txBox="1"/>
          <p:nvPr/>
        </p:nvSpPr>
        <p:spPr>
          <a:xfrm>
            <a:off x="558850" y="4020375"/>
            <a:ext cx="5208800" cy="1815882"/>
          </a:xfrm>
          <a:prstGeom prst="rect">
            <a:avLst/>
          </a:prstGeom>
          <a:noFill/>
        </p:spPr>
        <p:txBody>
          <a:bodyPr wrap="square">
            <a:spAutoFit/>
          </a:bodyPr>
          <a:lstStyle/>
          <a:p>
            <a:r>
              <a:rPr lang="en-US" sz="1400" dirty="0"/>
              <a:t>Award up to </a:t>
            </a:r>
            <a:r>
              <a:rPr lang="en-US" sz="1400" b="1" dirty="0"/>
              <a:t>4</a:t>
            </a:r>
            <a:r>
              <a:rPr lang="en-US" sz="1400" dirty="0"/>
              <a:t> marks.</a:t>
            </a:r>
          </a:p>
          <a:p>
            <a:r>
              <a:rPr lang="en-US" sz="1400" dirty="0"/>
              <a:t>Award </a:t>
            </a:r>
            <a:r>
              <a:rPr lang="en-US" sz="1400" b="1" dirty="0"/>
              <a:t>0 marks </a:t>
            </a:r>
            <a:r>
              <a:rPr lang="en-US" sz="1400" dirty="0"/>
              <a:t>where response is not creditworthy.</a:t>
            </a:r>
          </a:p>
          <a:p>
            <a:r>
              <a:rPr lang="en-US" sz="1400" dirty="0"/>
              <a:t>Award </a:t>
            </a:r>
            <a:r>
              <a:rPr lang="en-US" sz="1400" b="1" dirty="0"/>
              <a:t>1-2 marks </a:t>
            </a:r>
            <a:r>
              <a:rPr lang="en-US" sz="1400" dirty="0"/>
              <a:t>for a basic explanation which shows limited knowledge and understanding of how the UN Convention on the Rights of the Child impact on everyday practice.</a:t>
            </a:r>
          </a:p>
          <a:p>
            <a:r>
              <a:rPr lang="en-US" sz="1400" dirty="0"/>
              <a:t>Award </a:t>
            </a:r>
            <a:r>
              <a:rPr lang="en-US" sz="1400" b="1" dirty="0"/>
              <a:t>3-4 marks </a:t>
            </a:r>
            <a:r>
              <a:rPr lang="en-US" sz="1400" dirty="0"/>
              <a:t>for a good explanation which shows some knowledge and understanding of how the UN Convention on the Rights of the Child impact on everyday practice.</a:t>
            </a:r>
            <a:endParaRPr lang="en-GB" sz="1400" dirty="0"/>
          </a:p>
        </p:txBody>
      </p:sp>
      <p:sp>
        <p:nvSpPr>
          <p:cNvPr id="8" name="TextBox 7">
            <a:extLst>
              <a:ext uri="{FF2B5EF4-FFF2-40B4-BE49-F238E27FC236}">
                <a16:creationId xmlns:a16="http://schemas.microsoft.com/office/drawing/2014/main" id="{8BBA74A5-85E3-A54B-D8FA-BB2349CDD04B}"/>
              </a:ext>
            </a:extLst>
          </p:cNvPr>
          <p:cNvSpPr txBox="1"/>
          <p:nvPr/>
        </p:nvSpPr>
        <p:spPr>
          <a:xfrm>
            <a:off x="6437634" y="1547860"/>
            <a:ext cx="5077567" cy="4616648"/>
          </a:xfrm>
          <a:prstGeom prst="rect">
            <a:avLst/>
          </a:prstGeom>
          <a:noFill/>
        </p:spPr>
        <p:txBody>
          <a:bodyPr wrap="square">
            <a:spAutoFit/>
          </a:bodyPr>
          <a:lstStyle/>
          <a:p>
            <a:r>
              <a:rPr lang="en-US" sz="1400" dirty="0"/>
              <a:t>Responses may refer to:</a:t>
            </a:r>
          </a:p>
          <a:p>
            <a:endParaRPr lang="en-US" sz="1400" dirty="0"/>
          </a:p>
          <a:p>
            <a:pPr marL="177800" indent="-177800"/>
            <a:r>
              <a:rPr lang="en-US" sz="1400" dirty="0"/>
              <a:t>• 	Keep children safe – have correct ratios in accordance to the number of children and per square </a:t>
            </a:r>
            <a:r>
              <a:rPr lang="en-US" sz="1400" dirty="0" err="1"/>
              <a:t>metre</a:t>
            </a:r>
            <a:endParaRPr lang="en-US" sz="1400" dirty="0"/>
          </a:p>
          <a:p>
            <a:pPr marL="177800" indent="-177800"/>
            <a:r>
              <a:rPr lang="en-US" sz="1400" dirty="0"/>
              <a:t>• 	Allow all children to participate in play</a:t>
            </a:r>
          </a:p>
          <a:p>
            <a:pPr marL="177800" indent="-177800"/>
            <a:r>
              <a:rPr lang="en-US" sz="1400" dirty="0"/>
              <a:t>• 	Allow for equal opportunities for children to engage within own culture and values</a:t>
            </a:r>
          </a:p>
          <a:p>
            <a:pPr marL="177800" indent="-177800"/>
            <a:r>
              <a:rPr lang="en-US" sz="1400" dirty="0"/>
              <a:t>• 	To respect children in accordance to being an individual</a:t>
            </a:r>
          </a:p>
          <a:p>
            <a:pPr marL="177800" indent="-177800"/>
            <a:r>
              <a:rPr lang="en-US" sz="1400" dirty="0"/>
              <a:t>• 	Allow children to uphold and promote their own rights – engage in school council</a:t>
            </a:r>
          </a:p>
          <a:p>
            <a:pPr marL="177800" indent="-177800"/>
            <a:r>
              <a:rPr lang="en-US" sz="1400" dirty="0"/>
              <a:t>• 	Know and understand the 54 articles in which can affect them</a:t>
            </a:r>
          </a:p>
          <a:p>
            <a:pPr marL="177800" indent="-177800"/>
            <a:r>
              <a:rPr lang="en-US" sz="1400" dirty="0"/>
              <a:t>• 	Ensure children are listened to and to have a voice</a:t>
            </a:r>
          </a:p>
          <a:p>
            <a:pPr marL="177800" indent="-177800"/>
            <a:r>
              <a:rPr lang="en-US" sz="1400" dirty="0"/>
              <a:t>• 	Ensure children can be represented if needed</a:t>
            </a:r>
          </a:p>
          <a:p>
            <a:pPr marL="177800" indent="-177800"/>
            <a:r>
              <a:rPr lang="en-US" sz="1400" dirty="0"/>
              <a:t>• 	Provide opportunities for learning and sharing</a:t>
            </a:r>
          </a:p>
          <a:p>
            <a:pPr marL="177800" indent="-177800"/>
            <a:r>
              <a:rPr lang="en-US" sz="1400" dirty="0"/>
              <a:t>• 	Ensure the child’s dignity is upheld</a:t>
            </a:r>
          </a:p>
          <a:p>
            <a:pPr marL="177800" indent="-177800"/>
            <a:r>
              <a:rPr lang="en-US" sz="1400" dirty="0"/>
              <a:t>• 	Ensure non-discriminatory practice</a:t>
            </a:r>
          </a:p>
          <a:p>
            <a:pPr marL="177800" indent="-177800"/>
            <a:r>
              <a:rPr lang="en-US" sz="1400" dirty="0"/>
              <a:t>• 	Always met best interests of the child</a:t>
            </a:r>
          </a:p>
          <a:p>
            <a:endParaRPr lang="en-US" sz="1400" dirty="0"/>
          </a:p>
          <a:p>
            <a:r>
              <a:rPr lang="en-US" sz="1400" dirty="0"/>
              <a:t>This list is not exhaustive.</a:t>
            </a:r>
          </a:p>
          <a:p>
            <a:r>
              <a:rPr lang="en-US" sz="1400" dirty="0"/>
              <a:t>Credit any other relevant response.</a:t>
            </a:r>
            <a:endParaRPr lang="en-GB" sz="1400" dirty="0"/>
          </a:p>
        </p:txBody>
      </p:sp>
    </p:spTree>
    <p:extLst>
      <p:ext uri="{BB962C8B-B14F-4D97-AF65-F5344CB8AC3E}">
        <p14:creationId xmlns:p14="http://schemas.microsoft.com/office/powerpoint/2010/main" val="2628029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010400" y="1544968"/>
            <a:ext cx="4803229"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Learners were required to explain the impact of the UNCRC on everyday practice. Many learners explained the UNCRC but did not expand as required. This learner, however, has made a good attempt enabling the examiner to award in the higher band. Practice examples indicate good understanding, particularly where the learner mentions the right to access to education and inclusion. Knowledge of the purpose of policies is shown, identification of a particular policy in practice may have enabled that 1 missing mark.</a:t>
            </a:r>
          </a:p>
          <a:p>
            <a:endParaRPr lang="en-GB" b="1" dirty="0"/>
          </a:p>
          <a:p>
            <a:r>
              <a:rPr lang="en-GB" b="1" dirty="0">
                <a:solidFill>
                  <a:srgbClr val="0070C0"/>
                </a:solidFill>
              </a:rPr>
              <a:t>Marks awarded 3/4</a:t>
            </a: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718302" y="1367832"/>
            <a:ext cx="5095327"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4(b)(</a:t>
            </a:r>
            <a:r>
              <a:rPr lang="en-GB" sz="1800" dirty="0" err="1"/>
              <a:t>i</a:t>
            </a:r>
            <a:r>
              <a:rPr lang="en-GB" sz="1800" dirty="0"/>
              <a:t>) Candidate’s answer with Principal Examiner’s comments</a:t>
            </a:r>
          </a:p>
        </p:txBody>
      </p:sp>
      <p:sp>
        <p:nvSpPr>
          <p:cNvPr id="3" name="TextBox 2">
            <a:extLst>
              <a:ext uri="{FF2B5EF4-FFF2-40B4-BE49-F238E27FC236}">
                <a16:creationId xmlns:a16="http://schemas.microsoft.com/office/drawing/2014/main" id="{056AD034-2A43-7ED0-4AF4-301CCF5E8DB2}"/>
              </a:ext>
            </a:extLst>
          </p:cNvPr>
          <p:cNvSpPr txBox="1"/>
          <p:nvPr/>
        </p:nvSpPr>
        <p:spPr>
          <a:xfrm>
            <a:off x="282575" y="1404901"/>
            <a:ext cx="5191125" cy="3416320"/>
          </a:xfrm>
          <a:prstGeom prst="rect">
            <a:avLst/>
          </a:prstGeom>
          <a:noFill/>
        </p:spPr>
        <p:txBody>
          <a:bodyPr wrap="square">
            <a:spAutoFit/>
          </a:bodyPr>
          <a:lstStyle/>
          <a:p>
            <a:r>
              <a:rPr lang="en-US" dirty="0"/>
              <a:t>UNCRC says that children should be protected while in the setting so everything possible should be done to make them feel safe and out of harms way, the child has the right to develop so they should have access to educational stuff like books, interactive toys, paints, </a:t>
            </a:r>
            <a:r>
              <a:rPr lang="en-US" dirty="0" err="1"/>
              <a:t>colours</a:t>
            </a:r>
            <a:r>
              <a:rPr lang="en-US" dirty="0"/>
              <a:t> </a:t>
            </a:r>
            <a:r>
              <a:rPr lang="en-US" dirty="0" err="1"/>
              <a:t>etc</a:t>
            </a:r>
            <a:r>
              <a:rPr lang="en-US" dirty="0"/>
              <a:t>, all children should feel included in the setting activities regardless of their back ground or race. UNCRC makes it a safe, secure, happy environment for children and workers. if the policies are followed and abided by then everything runs smoothly.</a:t>
            </a:r>
            <a:endParaRPr lang="en-GB" dirty="0"/>
          </a:p>
        </p:txBody>
      </p:sp>
    </p:spTree>
    <p:extLst>
      <p:ext uri="{BB962C8B-B14F-4D97-AF65-F5344CB8AC3E}">
        <p14:creationId xmlns:p14="http://schemas.microsoft.com/office/powerpoint/2010/main" val="3743488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5956300" y="0"/>
            <a:ext cx="3462866" cy="923330"/>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Describe</a:t>
            </a:r>
            <a:r>
              <a:rPr lang="en-US" dirty="0">
                <a:solidFill>
                  <a:srgbClr val="0070C0"/>
                </a:solidFill>
              </a:rPr>
              <a:t> Provide characteristics/main features or a brief account</a:t>
            </a:r>
            <a:endParaRPr lang="en-GB" dirty="0">
              <a:solidFill>
                <a:srgbClr val="0070C0"/>
              </a:solidFill>
            </a:endParaRPr>
          </a:p>
        </p:txBody>
      </p:sp>
      <p:pic>
        <p:nvPicPr>
          <p:cNvPr id="8" name="Picture 7">
            <a:extLst>
              <a:ext uri="{FF2B5EF4-FFF2-40B4-BE49-F238E27FC236}">
                <a16:creationId xmlns:a16="http://schemas.microsoft.com/office/drawing/2014/main" id="{D87CA210-B44E-BB32-81AC-AE02AFDA3F86}"/>
              </a:ext>
            </a:extLst>
          </p:cNvPr>
          <p:cNvPicPr>
            <a:picLocks noChangeAspect="1"/>
          </p:cNvPicPr>
          <p:nvPr/>
        </p:nvPicPr>
        <p:blipFill>
          <a:blip r:embed="rId2"/>
          <a:stretch>
            <a:fillRect/>
          </a:stretch>
        </p:blipFill>
        <p:spPr>
          <a:xfrm>
            <a:off x="143213" y="965729"/>
            <a:ext cx="5369488" cy="3075165"/>
          </a:xfrm>
          <a:prstGeom prst="rect">
            <a:avLst/>
          </a:prstGeom>
        </p:spPr>
      </p:pic>
      <p:sp>
        <p:nvSpPr>
          <p:cNvPr id="11" name="TextBox 10">
            <a:extLst>
              <a:ext uri="{FF2B5EF4-FFF2-40B4-BE49-F238E27FC236}">
                <a16:creationId xmlns:a16="http://schemas.microsoft.com/office/drawing/2014/main" id="{A611D0F2-ABEB-CD63-6FC5-CC94427F14F7}"/>
              </a:ext>
            </a:extLst>
          </p:cNvPr>
          <p:cNvSpPr txBox="1"/>
          <p:nvPr/>
        </p:nvSpPr>
        <p:spPr>
          <a:xfrm>
            <a:off x="143213" y="3997799"/>
            <a:ext cx="5369488" cy="2970044"/>
          </a:xfrm>
          <a:prstGeom prst="rect">
            <a:avLst/>
          </a:prstGeom>
          <a:noFill/>
        </p:spPr>
        <p:txBody>
          <a:bodyPr wrap="square">
            <a:spAutoFit/>
          </a:bodyPr>
          <a:lstStyle/>
          <a:p>
            <a:r>
              <a:rPr lang="en-US" sz="1100" dirty="0"/>
              <a:t>Award </a:t>
            </a:r>
            <a:r>
              <a:rPr lang="en-US" sz="1100" b="1" dirty="0"/>
              <a:t>0</a:t>
            </a:r>
            <a:r>
              <a:rPr lang="en-US" sz="1100" dirty="0"/>
              <a:t> marks where response is not creditworthy.</a:t>
            </a:r>
          </a:p>
          <a:p>
            <a:r>
              <a:rPr lang="en-US" sz="1100" dirty="0"/>
              <a:t>Award </a:t>
            </a:r>
            <a:r>
              <a:rPr lang="en-US" sz="1100" b="1" dirty="0"/>
              <a:t>1 mark </a:t>
            </a:r>
            <a:r>
              <a:rPr lang="en-US" sz="1100" dirty="0"/>
              <a:t>a limited description which shows little knowledge and understanding of one of the key principles of The Social Services and Well-being Act 2014.</a:t>
            </a:r>
          </a:p>
          <a:p>
            <a:r>
              <a:rPr lang="en-US" sz="1100" dirty="0"/>
              <a:t>Award </a:t>
            </a:r>
            <a:r>
              <a:rPr lang="en-US" sz="1100" b="1" dirty="0"/>
              <a:t>2-3 marks </a:t>
            </a:r>
            <a:r>
              <a:rPr lang="en-US" sz="1100" dirty="0"/>
              <a:t>for a basic description which shows some knowledge and understanding of one of the key principles of The Social Services and Well-being Act 2014.</a:t>
            </a:r>
          </a:p>
          <a:p>
            <a:r>
              <a:rPr lang="en-US" sz="1100" dirty="0"/>
              <a:t>Award </a:t>
            </a:r>
            <a:r>
              <a:rPr lang="en-US" sz="1100" b="1" dirty="0"/>
              <a:t>4 marks </a:t>
            </a:r>
            <a:r>
              <a:rPr lang="en-US" sz="1100" dirty="0"/>
              <a:t>for a good description which shows knowledge and understanding of one of the key principles of The Social Services and Well-being Act 2014.</a:t>
            </a:r>
          </a:p>
          <a:p>
            <a:r>
              <a:rPr lang="en-US" sz="1100" dirty="0"/>
              <a:t>Award </a:t>
            </a:r>
            <a:r>
              <a:rPr lang="en-US" sz="1100" b="1" dirty="0"/>
              <a:t>5 marks </a:t>
            </a:r>
            <a:r>
              <a:rPr lang="en-US" sz="1100" dirty="0"/>
              <a:t>for an excellent description which shows detailed knowledge and understanding of one of the key principles of The Social Services and Well-being Act 2014.</a:t>
            </a:r>
          </a:p>
          <a:p>
            <a:r>
              <a:rPr lang="en-US" sz="1100" dirty="0"/>
              <a:t>Response may refer to: • Prevention and early intervention • Well-being </a:t>
            </a:r>
          </a:p>
          <a:p>
            <a:r>
              <a:rPr lang="en-US" sz="1100" dirty="0"/>
              <a:t>• Co-production • Multi agency</a:t>
            </a:r>
            <a:br>
              <a:rPr lang="en-US" sz="1100" dirty="0"/>
            </a:br>
            <a:endParaRPr lang="en-US" sz="400" dirty="0"/>
          </a:p>
          <a:p>
            <a:r>
              <a:rPr lang="en-US" sz="1100" b="1" dirty="0"/>
              <a:t>Award one mark for naming a key principle.</a:t>
            </a:r>
          </a:p>
          <a:p>
            <a:r>
              <a:rPr lang="en-US" sz="1100" b="1" dirty="0"/>
              <a:t>Responses depends on which one has been chosen</a:t>
            </a:r>
          </a:p>
          <a:p>
            <a:endParaRPr lang="en-GB" sz="1100" dirty="0"/>
          </a:p>
        </p:txBody>
      </p:sp>
      <p:sp>
        <p:nvSpPr>
          <p:cNvPr id="13" name="TextBox 12">
            <a:extLst>
              <a:ext uri="{FF2B5EF4-FFF2-40B4-BE49-F238E27FC236}">
                <a16:creationId xmlns:a16="http://schemas.microsoft.com/office/drawing/2014/main" id="{D9EE9B8A-036F-A559-EA67-6092B317D7A5}"/>
              </a:ext>
            </a:extLst>
          </p:cNvPr>
          <p:cNvSpPr txBox="1"/>
          <p:nvPr/>
        </p:nvSpPr>
        <p:spPr>
          <a:xfrm>
            <a:off x="5956300" y="989283"/>
            <a:ext cx="6235700" cy="6017032"/>
          </a:xfrm>
          <a:prstGeom prst="rect">
            <a:avLst/>
          </a:prstGeom>
          <a:noFill/>
        </p:spPr>
        <p:txBody>
          <a:bodyPr wrap="square">
            <a:spAutoFit/>
          </a:bodyPr>
          <a:lstStyle/>
          <a:p>
            <a:r>
              <a:rPr lang="en-US" sz="1100" b="1" dirty="0"/>
              <a:t>Principle 2 – Prevention and early intervention</a:t>
            </a:r>
          </a:p>
          <a:p>
            <a:r>
              <a:rPr lang="en-US" sz="1100" dirty="0"/>
              <a:t>• In accordance to listening to the person or child, prevention will determine this.</a:t>
            </a:r>
          </a:p>
          <a:p>
            <a:r>
              <a:rPr lang="en-US" sz="1100" dirty="0"/>
              <a:t>• Preventing the need for care of support through early and timely intervention</a:t>
            </a:r>
          </a:p>
          <a:p>
            <a:r>
              <a:rPr lang="en-US" sz="1100" dirty="0"/>
              <a:t>• Timely advice offered before families and children reach CRISIS point</a:t>
            </a:r>
          </a:p>
          <a:p>
            <a:r>
              <a:rPr lang="en-US" sz="1100" dirty="0"/>
              <a:t>• Adequate support when needed</a:t>
            </a:r>
          </a:p>
          <a:p>
            <a:r>
              <a:rPr lang="en-US" sz="1100" dirty="0"/>
              <a:t>• Provide information and advice in accordance to needs and putting preventative measures in</a:t>
            </a:r>
          </a:p>
          <a:p>
            <a:r>
              <a:rPr lang="en-US" sz="1100" dirty="0"/>
              <a:t>• Help to be independent families/carers retain control over their lives</a:t>
            </a:r>
          </a:p>
          <a:p>
            <a:r>
              <a:rPr lang="en-US" sz="1100" dirty="0"/>
              <a:t>• Reducing the need for formal care and support</a:t>
            </a:r>
          </a:p>
          <a:p>
            <a:r>
              <a:rPr lang="en-US" sz="1100" dirty="0"/>
              <a:t>• Empower families/carers to produce solutions</a:t>
            </a:r>
          </a:p>
          <a:p>
            <a:r>
              <a:rPr lang="en-US" sz="1100" b="1" dirty="0"/>
              <a:t>Principle 3 – Well-being</a:t>
            </a:r>
          </a:p>
          <a:p>
            <a:r>
              <a:rPr lang="en-US" sz="1100" dirty="0"/>
              <a:t>• Improving the quality of life for children, family and carers</a:t>
            </a:r>
          </a:p>
          <a:p>
            <a:r>
              <a:rPr lang="en-US" sz="1100" dirty="0"/>
              <a:t>• Becoming independent – promoting independence through active involvement</a:t>
            </a:r>
          </a:p>
          <a:p>
            <a:r>
              <a:rPr lang="en-US" sz="1100" dirty="0"/>
              <a:t>• Rights to wellbeing and decision making</a:t>
            </a:r>
          </a:p>
          <a:p>
            <a:r>
              <a:rPr lang="en-US" sz="1100" dirty="0"/>
              <a:t>• Social services to work together in accordance to what matters to the family – listening is the key</a:t>
            </a:r>
          </a:p>
          <a:p>
            <a:r>
              <a:rPr lang="en-US" sz="1100" dirty="0"/>
              <a:t>• Families and children have a responsibility for their own well-being – being healthy, happy and safe, making decisions in own community</a:t>
            </a:r>
          </a:p>
          <a:p>
            <a:r>
              <a:rPr lang="en-US" sz="1100" dirty="0"/>
              <a:t>• Feeling good about life and for children to be well looked after – promoting positive outcomes</a:t>
            </a:r>
          </a:p>
          <a:p>
            <a:r>
              <a:rPr lang="en-US" sz="1100" dirty="0"/>
              <a:t>• Assessing and meeting the needs of the child/family/carers</a:t>
            </a:r>
          </a:p>
          <a:p>
            <a:r>
              <a:rPr lang="en-US" sz="1100" b="1" dirty="0"/>
              <a:t>Principle 4 – Co-production</a:t>
            </a:r>
          </a:p>
          <a:p>
            <a:r>
              <a:rPr lang="en-US" sz="1100" dirty="0"/>
              <a:t>• Working together to deliver services in partnerships</a:t>
            </a:r>
          </a:p>
          <a:p>
            <a:r>
              <a:rPr lang="en-US" sz="1100" dirty="0"/>
              <a:t>• Having conversations with people to make decisions</a:t>
            </a:r>
          </a:p>
          <a:p>
            <a:r>
              <a:rPr lang="en-US" sz="1100" dirty="0"/>
              <a:t>• Working with services to design services</a:t>
            </a:r>
          </a:p>
          <a:p>
            <a:r>
              <a:rPr lang="en-US" sz="1100" dirty="0"/>
              <a:t>• Equality of care and support – mutual contribution of needs</a:t>
            </a:r>
          </a:p>
          <a:p>
            <a:r>
              <a:rPr lang="en-US" sz="1100" dirty="0"/>
              <a:t>• How best to keep people safe</a:t>
            </a:r>
          </a:p>
          <a:p>
            <a:r>
              <a:rPr lang="en-US" sz="1100" dirty="0"/>
              <a:t>• Provides empowerment and or responsibilities for care</a:t>
            </a:r>
          </a:p>
          <a:p>
            <a:r>
              <a:rPr lang="en-US" sz="1100" b="1" dirty="0"/>
              <a:t>Principle 5 – Multi agency</a:t>
            </a:r>
          </a:p>
          <a:p>
            <a:r>
              <a:rPr lang="en-US" sz="1100" dirty="0"/>
              <a:t>• Act strengthens multi agency work</a:t>
            </a:r>
          </a:p>
          <a:p>
            <a:r>
              <a:rPr lang="en-US" sz="1100" dirty="0"/>
              <a:t>• All services working together – no duplication</a:t>
            </a:r>
          </a:p>
          <a:p>
            <a:r>
              <a:rPr lang="en-US" sz="1100" dirty="0"/>
              <a:t>• Welsh Hub for community</a:t>
            </a:r>
          </a:p>
          <a:p>
            <a:r>
              <a:rPr lang="en-US" sz="1100" dirty="0"/>
              <a:t>• Right types of support given to people such as housing, leisure and education</a:t>
            </a:r>
          </a:p>
          <a:p>
            <a:r>
              <a:rPr lang="en-US" sz="1100" dirty="0"/>
              <a:t>• Better quality services available</a:t>
            </a:r>
            <a:br>
              <a:rPr lang="en-US" sz="1100" dirty="0"/>
            </a:br>
            <a:endParaRPr lang="en-US" sz="1100" dirty="0"/>
          </a:p>
          <a:p>
            <a:r>
              <a:rPr lang="en-US" sz="1100" dirty="0"/>
              <a:t>This list is not exhaustive.</a:t>
            </a:r>
          </a:p>
          <a:p>
            <a:r>
              <a:rPr lang="en-US" sz="1100" dirty="0"/>
              <a:t>Credit any other relevant response.</a:t>
            </a:r>
            <a:endParaRPr lang="en-GB" sz="1100" dirty="0"/>
          </a:p>
        </p:txBody>
      </p:sp>
    </p:spTree>
    <p:extLst>
      <p:ext uri="{BB962C8B-B14F-4D97-AF65-F5344CB8AC3E}">
        <p14:creationId xmlns:p14="http://schemas.microsoft.com/office/powerpoint/2010/main" val="966841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2849221" y="3894080"/>
            <a:ext cx="8929052" cy="2492990"/>
          </a:xfrm>
          <a:prstGeom prst="rect">
            <a:avLst/>
          </a:prstGeom>
          <a:noFill/>
          <a:ln>
            <a:noFill/>
          </a:ln>
        </p:spPr>
        <p:txBody>
          <a:bodyPr wrap="square" rtlCol="0">
            <a:spAutoFit/>
          </a:bodyPr>
          <a:lstStyle/>
          <a:p>
            <a:r>
              <a:rPr lang="en-GB" b="1" i="1" dirty="0">
                <a:solidFill>
                  <a:srgbClr val="0070C0"/>
                </a:solidFill>
              </a:rPr>
              <a:t>Principal Examiner feedback </a:t>
            </a:r>
          </a:p>
          <a:p>
            <a:endParaRPr lang="en-GB" sz="400" b="1" i="1" dirty="0">
              <a:solidFill>
                <a:srgbClr val="0070C0"/>
              </a:solidFill>
            </a:endParaRPr>
          </a:p>
          <a:p>
            <a:r>
              <a:rPr lang="en-GB" sz="1600" i="1" dirty="0">
                <a:solidFill>
                  <a:srgbClr val="0070C0"/>
                </a:solidFill>
              </a:rPr>
              <a:t>1 mark has been awarded here for the name of a key principle. Although not accurate (prevention and early intervention) positive marking had been discussed at conference with examiners which has allowed for this mark. The 2 additional marks have been given for the description of early intervention according to the Social Services and Well-being Act 2014. The learner offers a basic description, in line with the 2-3 mark band, where the response refers to ensuring issues are dealt with to avoid further danger. Links made to multi-agency working also supports understanding of the principle identified as seen in the mark scheme.</a:t>
            </a:r>
          </a:p>
          <a:p>
            <a:endParaRPr lang="en-GB" sz="400" b="1" dirty="0"/>
          </a:p>
          <a:p>
            <a:r>
              <a:rPr lang="en-GB" b="1" dirty="0">
                <a:solidFill>
                  <a:srgbClr val="0070C0"/>
                </a:solidFill>
              </a:rPr>
              <a:t>Marks awarded 3/5. </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2489200" y="3766305"/>
            <a:ext cx="9403587" cy="288373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pic>
        <p:nvPicPr>
          <p:cNvPr id="3" name="Picture 2">
            <a:extLst>
              <a:ext uri="{FF2B5EF4-FFF2-40B4-BE49-F238E27FC236}">
                <a16:creationId xmlns:a16="http://schemas.microsoft.com/office/drawing/2014/main" id="{43C641BB-BDC4-577F-A000-1394A0347A64}"/>
              </a:ext>
            </a:extLst>
          </p:cNvPr>
          <p:cNvPicPr>
            <a:picLocks noChangeAspect="1"/>
          </p:cNvPicPr>
          <p:nvPr/>
        </p:nvPicPr>
        <p:blipFill>
          <a:blip r:embed="rId2"/>
          <a:stretch>
            <a:fillRect/>
          </a:stretch>
        </p:blipFill>
        <p:spPr>
          <a:xfrm>
            <a:off x="481648" y="1095594"/>
            <a:ext cx="8929052" cy="2670711"/>
          </a:xfrm>
          <a:prstGeom prst="rect">
            <a:avLst/>
          </a:prstGeom>
        </p:spPr>
      </p:pic>
    </p:spTree>
    <p:extLst>
      <p:ext uri="{BB962C8B-B14F-4D97-AF65-F5344CB8AC3E}">
        <p14:creationId xmlns:p14="http://schemas.microsoft.com/office/powerpoint/2010/main" val="2126113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8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197600" y="-7178"/>
            <a:ext cx="4184966" cy="923330"/>
          </a:xfrm>
          <a:prstGeom prst="rect">
            <a:avLst/>
          </a:prstGeom>
          <a:noFill/>
        </p:spPr>
        <p:txBody>
          <a:bodyPr wrap="square">
            <a:spAutoFit/>
          </a:bodyPr>
          <a:lstStyle/>
          <a:p>
            <a:r>
              <a:rPr lang="en-US" dirty="0">
                <a:solidFill>
                  <a:schemeClr val="accent1"/>
                </a:solidFill>
              </a:rPr>
              <a:t>Command Verb: </a:t>
            </a:r>
            <a:r>
              <a:rPr lang="en-US" b="1" i="1" dirty="0" err="1">
                <a:solidFill>
                  <a:srgbClr val="0070C0"/>
                </a:solidFill>
              </a:rPr>
              <a:t>Analyse</a:t>
            </a:r>
            <a:r>
              <a:rPr lang="en-US" dirty="0">
                <a:solidFill>
                  <a:srgbClr val="0070C0"/>
                </a:solidFill>
              </a:rPr>
              <a:t> </a:t>
            </a:r>
          </a:p>
          <a:p>
            <a:r>
              <a:rPr lang="en-US" dirty="0">
                <a:solidFill>
                  <a:srgbClr val="0070C0"/>
                </a:solidFill>
              </a:rPr>
              <a:t>Examine an issue in detail/how parts relate to whole, to explain and interpret</a:t>
            </a:r>
            <a:endParaRPr lang="en-GB" dirty="0">
              <a:solidFill>
                <a:srgbClr val="0070C0"/>
              </a:solidFill>
            </a:endParaRPr>
          </a:p>
        </p:txBody>
      </p:sp>
      <p:pic>
        <p:nvPicPr>
          <p:cNvPr id="3" name="Picture 2">
            <a:extLst>
              <a:ext uri="{FF2B5EF4-FFF2-40B4-BE49-F238E27FC236}">
                <a16:creationId xmlns:a16="http://schemas.microsoft.com/office/drawing/2014/main" id="{221AA273-749E-A733-65CF-682CE3CFACBF}"/>
              </a:ext>
            </a:extLst>
          </p:cNvPr>
          <p:cNvPicPr>
            <a:picLocks noChangeAspect="1"/>
          </p:cNvPicPr>
          <p:nvPr/>
        </p:nvPicPr>
        <p:blipFill>
          <a:blip r:embed="rId2"/>
          <a:stretch>
            <a:fillRect/>
          </a:stretch>
        </p:blipFill>
        <p:spPr>
          <a:xfrm>
            <a:off x="282012" y="1045104"/>
            <a:ext cx="5295900" cy="2752725"/>
          </a:xfrm>
          <a:prstGeom prst="rect">
            <a:avLst/>
          </a:prstGeom>
        </p:spPr>
      </p:pic>
      <p:sp>
        <p:nvSpPr>
          <p:cNvPr id="6" name="TextBox 5">
            <a:extLst>
              <a:ext uri="{FF2B5EF4-FFF2-40B4-BE49-F238E27FC236}">
                <a16:creationId xmlns:a16="http://schemas.microsoft.com/office/drawing/2014/main" id="{32BD5AAE-A553-3E45-CB67-DC3A494A3EE2}"/>
              </a:ext>
            </a:extLst>
          </p:cNvPr>
          <p:cNvSpPr txBox="1"/>
          <p:nvPr/>
        </p:nvSpPr>
        <p:spPr>
          <a:xfrm>
            <a:off x="282012" y="3970422"/>
            <a:ext cx="5295900" cy="2677656"/>
          </a:xfrm>
          <a:prstGeom prst="rect">
            <a:avLst/>
          </a:prstGeom>
          <a:noFill/>
        </p:spPr>
        <p:txBody>
          <a:bodyPr wrap="square">
            <a:spAutoFit/>
          </a:bodyPr>
          <a:lstStyle/>
          <a:p>
            <a:r>
              <a:rPr lang="en-US" sz="1200" dirty="0"/>
              <a:t>Award up to </a:t>
            </a:r>
            <a:r>
              <a:rPr lang="en-US" sz="1200" b="1" dirty="0"/>
              <a:t>8 marks.</a:t>
            </a:r>
          </a:p>
          <a:p>
            <a:r>
              <a:rPr lang="en-US" sz="1200" dirty="0"/>
              <a:t>Award </a:t>
            </a:r>
            <a:r>
              <a:rPr lang="en-US" sz="1200" b="1" dirty="0"/>
              <a:t>0 marks </a:t>
            </a:r>
            <a:r>
              <a:rPr lang="en-US" sz="1200" dirty="0"/>
              <a:t>where response is not creditworthy.</a:t>
            </a:r>
          </a:p>
          <a:p>
            <a:r>
              <a:rPr lang="en-US" sz="1200" dirty="0"/>
              <a:t>Award </a:t>
            </a:r>
            <a:r>
              <a:rPr lang="en-US" sz="1200" b="1" dirty="0"/>
              <a:t>1-2 marks </a:t>
            </a:r>
            <a:r>
              <a:rPr lang="en-US" sz="1200" dirty="0"/>
              <a:t>for a limited analysis which shows limited knowledge and understanding of how key stakeholders involved in the multi-disciplinary team can work with Amy to ensure all additional needs are met.</a:t>
            </a:r>
          </a:p>
          <a:p>
            <a:r>
              <a:rPr lang="en-US" sz="1200" dirty="0"/>
              <a:t>Award </a:t>
            </a:r>
            <a:r>
              <a:rPr lang="en-US" sz="1200" b="1" dirty="0"/>
              <a:t>3-4 marks </a:t>
            </a:r>
            <a:r>
              <a:rPr lang="en-US" sz="1200" dirty="0"/>
              <a:t>for a basic analysis which shows some knowledge and understanding of how key stakeholders involved in the multi-disciplinary team can work with Amy to ensure all additional needs are met.</a:t>
            </a:r>
          </a:p>
          <a:p>
            <a:r>
              <a:rPr lang="en-US" sz="1200" dirty="0"/>
              <a:t>Award </a:t>
            </a:r>
            <a:r>
              <a:rPr lang="en-US" sz="1200" b="1" dirty="0"/>
              <a:t>5-6 marks </a:t>
            </a:r>
            <a:r>
              <a:rPr lang="en-US" sz="1200" dirty="0"/>
              <a:t>for a good analysis which shows good knowledge and understanding of how key stakeholders involved in the multi-disciplinary team can work with Amy to ensure all additional needs are met</a:t>
            </a:r>
          </a:p>
          <a:p>
            <a:r>
              <a:rPr lang="en-US" sz="1200" dirty="0"/>
              <a:t>Award </a:t>
            </a:r>
            <a:r>
              <a:rPr lang="en-US" sz="1200" b="1" dirty="0"/>
              <a:t>7-8 marks </a:t>
            </a:r>
            <a:r>
              <a:rPr lang="en-US" sz="1200" dirty="0"/>
              <a:t>for a very good analysis which shows detailed knowledge and understanding of how key stakeholders involved in the multi-disciplinary team can work with Amy to ensure all additional needs are met.</a:t>
            </a:r>
            <a:endParaRPr lang="en-GB" sz="1200" dirty="0"/>
          </a:p>
        </p:txBody>
      </p:sp>
      <p:sp>
        <p:nvSpPr>
          <p:cNvPr id="8" name="TextBox 7">
            <a:extLst>
              <a:ext uri="{FF2B5EF4-FFF2-40B4-BE49-F238E27FC236}">
                <a16:creationId xmlns:a16="http://schemas.microsoft.com/office/drawing/2014/main" id="{A5E08D04-3677-F4EC-C940-431692B8B54E}"/>
              </a:ext>
            </a:extLst>
          </p:cNvPr>
          <p:cNvSpPr txBox="1"/>
          <p:nvPr/>
        </p:nvSpPr>
        <p:spPr>
          <a:xfrm>
            <a:off x="6362700" y="1049909"/>
            <a:ext cx="5547288" cy="5447645"/>
          </a:xfrm>
          <a:prstGeom prst="rect">
            <a:avLst/>
          </a:prstGeom>
          <a:noFill/>
        </p:spPr>
        <p:txBody>
          <a:bodyPr wrap="square">
            <a:spAutoFit/>
          </a:bodyPr>
          <a:lstStyle/>
          <a:p>
            <a:r>
              <a:rPr lang="en-US" sz="1200" dirty="0"/>
              <a:t>Response may refer to:</a:t>
            </a:r>
            <a:br>
              <a:rPr lang="en-US" sz="1200" dirty="0"/>
            </a:br>
            <a:endParaRPr lang="en-US" sz="1200" dirty="0"/>
          </a:p>
          <a:p>
            <a:pPr marL="177800" indent="-177800"/>
            <a:r>
              <a:rPr lang="en-US" sz="1200" dirty="0"/>
              <a:t>• 	on-going observation and assessment of the children to plan and meet any additional needs</a:t>
            </a:r>
          </a:p>
          <a:p>
            <a:pPr marL="177800" indent="-177800"/>
            <a:r>
              <a:rPr lang="en-US" sz="1200" dirty="0"/>
              <a:t>• 	allocating appropriate one-to-one support for the children</a:t>
            </a:r>
          </a:p>
          <a:p>
            <a:pPr marL="177800" indent="-177800"/>
            <a:r>
              <a:rPr lang="en-US" sz="1200" dirty="0"/>
              <a:t>• 	ensuring consistent ways of working with the children</a:t>
            </a:r>
          </a:p>
          <a:p>
            <a:pPr marL="177800" indent="-177800"/>
            <a:r>
              <a:rPr lang="en-US" sz="1200" dirty="0"/>
              <a:t>• 	working with parents to ensure children’s’ needs are catered for</a:t>
            </a:r>
          </a:p>
          <a:p>
            <a:pPr marL="177800" indent="-177800"/>
            <a:r>
              <a:rPr lang="en-US" sz="1200" dirty="0"/>
              <a:t>• 	</a:t>
            </a:r>
            <a:r>
              <a:rPr lang="en-US" sz="1200" dirty="0" err="1"/>
              <a:t>utilise</a:t>
            </a:r>
            <a:r>
              <a:rPr lang="en-US" sz="1200" dirty="0"/>
              <a:t> a child-centered approach, find out child’s interests, likes and dislikes</a:t>
            </a:r>
          </a:p>
          <a:p>
            <a:pPr marL="177800" indent="-177800"/>
            <a:r>
              <a:rPr lang="en-US" sz="1200" dirty="0"/>
              <a:t>• 	following policies and legislation e.g. Inclusion policy, Equality Act</a:t>
            </a:r>
          </a:p>
          <a:p>
            <a:pPr marL="177800" indent="-177800"/>
            <a:r>
              <a:rPr lang="en-US" sz="1200" dirty="0"/>
              <a:t>• 	providing specialist equipment and resources for the children in the settings – may involve working with Occupational Therapists</a:t>
            </a:r>
          </a:p>
          <a:p>
            <a:pPr marL="177800" indent="-177800"/>
            <a:r>
              <a:rPr lang="en-US" sz="1200" dirty="0"/>
              <a:t>• 	sharing information with all relevant parties to make sure all are well informed — can allow for efficient and quality multi-agency working to take place</a:t>
            </a:r>
          </a:p>
          <a:p>
            <a:pPr marL="177800" indent="-177800"/>
            <a:r>
              <a:rPr lang="en-US" sz="1200" dirty="0"/>
              <a:t>• 	working together to ensure early identification and intervention</a:t>
            </a:r>
          </a:p>
          <a:p>
            <a:pPr marL="177800" indent="-177800"/>
            <a:r>
              <a:rPr lang="en-US" sz="1200" dirty="0"/>
              <a:t>• 	regular meetings (to draw on pooled expertise) from a range of agencies such as health, education, early years and anyone who’s job or voluntary position puts them in contact with the child, young person or their families set specific targets for each individual child</a:t>
            </a:r>
          </a:p>
          <a:p>
            <a:pPr marL="177800" indent="-177800"/>
            <a:r>
              <a:rPr lang="en-US" sz="1200" dirty="0"/>
              <a:t>• 	create IDP Individual Development Plans</a:t>
            </a:r>
          </a:p>
          <a:p>
            <a:pPr marL="177800" indent="-177800"/>
            <a:r>
              <a:rPr lang="en-US" sz="1200" dirty="0"/>
              <a:t>• 	work alongside parents to develop good home/school links</a:t>
            </a:r>
          </a:p>
          <a:p>
            <a:pPr marL="177800" indent="-177800"/>
            <a:r>
              <a:rPr lang="en-US" sz="1200" dirty="0"/>
              <a:t>• 	sharing good practice between all agencies involved and updating on progress – preventative strategy to ensure real improvement in life outcomes</a:t>
            </a:r>
          </a:p>
          <a:p>
            <a:pPr marL="177800" indent="-177800"/>
            <a:r>
              <a:rPr lang="en-US" sz="1200" dirty="0"/>
              <a:t>• 	set up multi-agency links e.g. work with speech and language colleagues – using specific speech and language tools, PECs picture exchange communication, Makaton, singalong.</a:t>
            </a:r>
          </a:p>
          <a:p>
            <a:endParaRPr lang="en-US" sz="1200" dirty="0"/>
          </a:p>
          <a:p>
            <a:r>
              <a:rPr lang="en-US" sz="1200" dirty="0"/>
              <a:t>This list is not exhaustive.</a:t>
            </a:r>
          </a:p>
          <a:p>
            <a:r>
              <a:rPr lang="en-US" sz="1200" dirty="0"/>
              <a:t>Credit any other relevant response.</a:t>
            </a:r>
            <a:endParaRPr lang="en-GB" sz="1200" dirty="0"/>
          </a:p>
        </p:txBody>
      </p:sp>
    </p:spTree>
    <p:extLst>
      <p:ext uri="{BB962C8B-B14F-4D97-AF65-F5344CB8AC3E}">
        <p14:creationId xmlns:p14="http://schemas.microsoft.com/office/powerpoint/2010/main" val="643661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20000" y="1494169"/>
            <a:ext cx="4030133" cy="4862870"/>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sz="1600" i="1" dirty="0">
                <a:solidFill>
                  <a:srgbClr val="0070C0"/>
                </a:solidFill>
              </a:rPr>
              <a:t>This response shows sound knowledge and understanding of key stake holders working together and the learner has utilised the knowledge to develop a very good response.</a:t>
            </a:r>
          </a:p>
          <a:p>
            <a:r>
              <a:rPr lang="en-GB" sz="1600" i="1" dirty="0">
                <a:solidFill>
                  <a:srgbClr val="0070C0"/>
                </a:solidFill>
              </a:rPr>
              <a:t>High band marks are awarded for the development of the content as the learner clearly identifies members of the multi disciplinary team (GP, Head teacher, Parents) and how, together, they might support Amys work. The learner could have included actual examples to extend their ideas e.g. finding out what children like/following the inclusion policy/setting targets.</a:t>
            </a:r>
            <a:br>
              <a:rPr lang="en-GB" sz="1600" i="1" dirty="0">
                <a:solidFill>
                  <a:srgbClr val="0070C0"/>
                </a:solidFill>
              </a:rPr>
            </a:br>
            <a:endParaRPr lang="en-GB" sz="1600" i="1" dirty="0">
              <a:solidFill>
                <a:srgbClr val="0070C0"/>
              </a:solidFill>
            </a:endParaRPr>
          </a:p>
          <a:p>
            <a:r>
              <a:rPr lang="en-GB" b="1" dirty="0">
                <a:solidFill>
                  <a:srgbClr val="0070C0"/>
                </a:solidFill>
              </a:rPr>
              <a:t>Marks awarded 7/8</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64400" y="1367832"/>
            <a:ext cx="4549229"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3C00ACB9-B928-103C-4884-0163E6A084E4}"/>
              </a:ext>
            </a:extLst>
          </p:cNvPr>
          <p:cNvSpPr txBox="1"/>
          <p:nvPr/>
        </p:nvSpPr>
        <p:spPr>
          <a:xfrm>
            <a:off x="378371" y="1278060"/>
            <a:ext cx="5717629" cy="4801314"/>
          </a:xfrm>
          <a:prstGeom prst="rect">
            <a:avLst/>
          </a:prstGeom>
          <a:noFill/>
        </p:spPr>
        <p:txBody>
          <a:bodyPr wrap="square">
            <a:spAutoFit/>
          </a:bodyPr>
          <a:lstStyle/>
          <a:p>
            <a:r>
              <a:rPr lang="en-US" dirty="0"/>
              <a:t>Many different key stakeholders provide different support. If Amy had reached the decision of making a referral to a different key </a:t>
            </a:r>
            <a:r>
              <a:rPr lang="en-US" dirty="0" err="1"/>
              <a:t>stakholder</a:t>
            </a:r>
            <a:r>
              <a:rPr lang="en-US" dirty="0"/>
              <a:t> then Amy and that stakeholder (for example a GP) will work closely together to observe what developmental stage the child has reached and what could they do, as a joint team, to help support that child during the school term/hours. If the child is a concern to both Amy and the other key stakeholder then they can both advise parents steps to take supporting their child's developmental stage.  With the support from the multi-disciplinary team, they could then hold meetings with the headteacher of that primary school what they've come to a conclusion on and what they both have agreed on. This may then provide further help from different teams and may get the child the help they require to progress educationally.</a:t>
            </a:r>
            <a:endParaRPr lang="en-GB" dirty="0"/>
          </a:p>
        </p:txBody>
      </p:sp>
    </p:spTree>
    <p:extLst>
      <p:ext uri="{BB962C8B-B14F-4D97-AF65-F5344CB8AC3E}">
        <p14:creationId xmlns:p14="http://schemas.microsoft.com/office/powerpoint/2010/main" val="2951364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4" name="Picture 3">
            <a:extLst>
              <a:ext uri="{FF2B5EF4-FFF2-40B4-BE49-F238E27FC236}">
                <a16:creationId xmlns:a16="http://schemas.microsoft.com/office/drawing/2014/main" id="{E0D1AF2D-550E-88F1-D281-3BC8B1051514}"/>
              </a:ext>
            </a:extLst>
          </p:cNvPr>
          <p:cNvPicPr>
            <a:picLocks noChangeAspect="1"/>
          </p:cNvPicPr>
          <p:nvPr/>
        </p:nvPicPr>
        <p:blipFill>
          <a:blip r:embed="rId4"/>
          <a:stretch>
            <a:fillRect/>
          </a:stretch>
        </p:blipFill>
        <p:spPr>
          <a:xfrm>
            <a:off x="933396" y="1066800"/>
            <a:ext cx="3965897" cy="5624512"/>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1(b)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184900" y="64030"/>
            <a:ext cx="4807267" cy="830997"/>
          </a:xfrm>
          <a:prstGeom prst="rect">
            <a:avLst/>
          </a:prstGeom>
          <a:noFill/>
        </p:spPr>
        <p:txBody>
          <a:bodyPr wrap="square">
            <a:spAutoFit/>
          </a:bodyPr>
          <a:lstStyle/>
          <a:p>
            <a:r>
              <a:rPr lang="en-US" sz="1600" dirty="0">
                <a:solidFill>
                  <a:schemeClr val="accent1"/>
                </a:solidFill>
              </a:rPr>
              <a:t>Command Verb: </a:t>
            </a:r>
            <a:r>
              <a:rPr lang="en-US" sz="1600" b="1" i="1" dirty="0">
                <a:solidFill>
                  <a:srgbClr val="0070C0"/>
                </a:solidFill>
              </a:rPr>
              <a:t>Explain</a:t>
            </a:r>
            <a:r>
              <a:rPr lang="en-US" sz="1600" dirty="0">
                <a:solidFill>
                  <a:srgbClr val="0070C0"/>
                </a:solidFill>
              </a:rPr>
              <a:t> </a:t>
            </a:r>
          </a:p>
          <a:p>
            <a:r>
              <a:rPr lang="en-US" sz="1600" dirty="0">
                <a:solidFill>
                  <a:srgbClr val="0070C0"/>
                </a:solidFill>
              </a:rPr>
              <a:t>Provide details and reasons for how </a:t>
            </a:r>
          </a:p>
          <a:p>
            <a:r>
              <a:rPr lang="en-US" sz="1600" dirty="0">
                <a:solidFill>
                  <a:srgbClr val="0070C0"/>
                </a:solidFill>
              </a:rPr>
              <a:t>and why something is the way it is </a:t>
            </a:r>
            <a:endParaRPr lang="en-GB" sz="1600" dirty="0">
              <a:solidFill>
                <a:srgbClr val="0070C0"/>
              </a:solidFill>
            </a:endParaRPr>
          </a:p>
        </p:txBody>
      </p:sp>
      <p:pic>
        <p:nvPicPr>
          <p:cNvPr id="2" name="Picture 1">
            <a:extLst>
              <a:ext uri="{FF2B5EF4-FFF2-40B4-BE49-F238E27FC236}">
                <a16:creationId xmlns:a16="http://schemas.microsoft.com/office/drawing/2014/main" id="{C49A472E-DDF9-F14C-EB02-EA350CBE83D9}"/>
              </a:ext>
            </a:extLst>
          </p:cNvPr>
          <p:cNvPicPr>
            <a:picLocks noChangeAspect="1"/>
          </p:cNvPicPr>
          <p:nvPr/>
        </p:nvPicPr>
        <p:blipFill>
          <a:blip r:embed="rId2"/>
          <a:stretch>
            <a:fillRect/>
          </a:stretch>
        </p:blipFill>
        <p:spPr>
          <a:xfrm>
            <a:off x="484187" y="1107545"/>
            <a:ext cx="4506913" cy="3514379"/>
          </a:xfrm>
          <a:prstGeom prst="rect">
            <a:avLst/>
          </a:prstGeom>
        </p:spPr>
      </p:pic>
      <p:sp>
        <p:nvSpPr>
          <p:cNvPr id="11" name="TextBox 10">
            <a:extLst>
              <a:ext uri="{FF2B5EF4-FFF2-40B4-BE49-F238E27FC236}">
                <a16:creationId xmlns:a16="http://schemas.microsoft.com/office/drawing/2014/main" id="{90379855-1EB3-E38E-4741-C57526857039}"/>
              </a:ext>
            </a:extLst>
          </p:cNvPr>
          <p:cNvSpPr txBox="1"/>
          <p:nvPr/>
        </p:nvSpPr>
        <p:spPr>
          <a:xfrm>
            <a:off x="471487" y="4813995"/>
            <a:ext cx="4774281" cy="1938992"/>
          </a:xfrm>
          <a:prstGeom prst="rect">
            <a:avLst/>
          </a:prstGeom>
          <a:noFill/>
        </p:spPr>
        <p:txBody>
          <a:bodyPr wrap="square">
            <a:spAutoFit/>
          </a:bodyPr>
          <a:lstStyle/>
          <a:p>
            <a:r>
              <a:rPr lang="en-US" sz="1200" dirty="0"/>
              <a:t>Award </a:t>
            </a:r>
            <a:r>
              <a:rPr lang="en-US" sz="1200" b="1" dirty="0"/>
              <a:t>0 marks </a:t>
            </a:r>
            <a:r>
              <a:rPr lang="en-US" sz="1200" dirty="0"/>
              <a:t>where response is not creditworthy. </a:t>
            </a:r>
          </a:p>
          <a:p>
            <a:r>
              <a:rPr lang="en-US" sz="1200" dirty="0"/>
              <a:t>Award </a:t>
            </a:r>
            <a:r>
              <a:rPr lang="en-US" sz="1200" b="1" dirty="0"/>
              <a:t>1-2 marks </a:t>
            </a:r>
            <a:r>
              <a:rPr lang="en-US" sz="1200" dirty="0"/>
              <a:t>for a basic explanation which shows little </a:t>
            </a:r>
          </a:p>
          <a:p>
            <a:r>
              <a:rPr lang="en-US" sz="1200" dirty="0"/>
              <a:t>knowledge and understanding of the milestones of social and emotional development expected for a 1-month-old.</a:t>
            </a:r>
          </a:p>
          <a:p>
            <a:r>
              <a:rPr lang="en-US" sz="1200" dirty="0"/>
              <a:t>Award </a:t>
            </a:r>
            <a:r>
              <a:rPr lang="en-US" sz="1200" b="1" dirty="0"/>
              <a:t>3-4 marks </a:t>
            </a:r>
            <a:r>
              <a:rPr lang="en-US" sz="1200" dirty="0"/>
              <a:t>for a good explanation which shows some knowledge and understanding of the milestones of social and emotional development expected for a 1-month-old.</a:t>
            </a:r>
          </a:p>
          <a:p>
            <a:r>
              <a:rPr lang="en-US" sz="1200" dirty="0"/>
              <a:t>Award </a:t>
            </a:r>
            <a:r>
              <a:rPr lang="en-US" sz="1200" b="1" dirty="0"/>
              <a:t>5-6 marks </a:t>
            </a:r>
            <a:r>
              <a:rPr lang="en-US" sz="1200" dirty="0"/>
              <a:t>for a very good explanation which shows </a:t>
            </a:r>
          </a:p>
          <a:p>
            <a:r>
              <a:rPr lang="en-US" sz="1200" dirty="0"/>
              <a:t>detailed knowledge and understanding of the milestones of social and emotional development expected for a 1-month-old.</a:t>
            </a:r>
            <a:endParaRPr lang="en-GB" sz="1200" dirty="0"/>
          </a:p>
        </p:txBody>
      </p:sp>
      <p:sp>
        <p:nvSpPr>
          <p:cNvPr id="15" name="TextBox 14">
            <a:extLst>
              <a:ext uri="{FF2B5EF4-FFF2-40B4-BE49-F238E27FC236}">
                <a16:creationId xmlns:a16="http://schemas.microsoft.com/office/drawing/2014/main" id="{5A09CE9C-47F5-14B9-90B0-455767D6A933}"/>
              </a:ext>
            </a:extLst>
          </p:cNvPr>
          <p:cNvSpPr txBox="1"/>
          <p:nvPr/>
        </p:nvSpPr>
        <p:spPr>
          <a:xfrm>
            <a:off x="6256421" y="1443841"/>
            <a:ext cx="4896854" cy="4339650"/>
          </a:xfrm>
          <a:prstGeom prst="rect">
            <a:avLst/>
          </a:prstGeom>
          <a:noFill/>
        </p:spPr>
        <p:txBody>
          <a:bodyPr wrap="square">
            <a:spAutoFit/>
          </a:bodyPr>
          <a:lstStyle/>
          <a:p>
            <a:r>
              <a:rPr lang="en-US" sz="1200" dirty="0"/>
              <a:t>Response may refer to: </a:t>
            </a:r>
          </a:p>
          <a:p>
            <a:endParaRPr lang="en-US" sz="1200" dirty="0"/>
          </a:p>
          <a:p>
            <a:r>
              <a:rPr lang="en-US" sz="1200" b="1" dirty="0"/>
              <a:t>1-month-old baby</a:t>
            </a:r>
          </a:p>
          <a:p>
            <a:endParaRPr lang="en-US" sz="1200" b="1" dirty="0"/>
          </a:p>
          <a:p>
            <a:pPr marL="177800" indent="-177800"/>
            <a:r>
              <a:rPr lang="en-US" sz="1200" dirty="0"/>
              <a:t>• 	Some reflexes may be visible – e.g. startle reflex in response to a load noise – may scare baby’</a:t>
            </a:r>
          </a:p>
          <a:p>
            <a:pPr marL="177800" indent="-177800"/>
            <a:r>
              <a:rPr lang="en-US" sz="1200" dirty="0"/>
              <a:t>• 	Will turn head towards breast or bottle – </a:t>
            </a:r>
            <a:r>
              <a:rPr lang="en-US" sz="1200" dirty="0" err="1"/>
              <a:t>moro</a:t>
            </a:r>
            <a:r>
              <a:rPr lang="en-US" sz="1200" dirty="0"/>
              <a:t> reflex </a:t>
            </a:r>
          </a:p>
          <a:p>
            <a:pPr marL="177800" indent="-177800"/>
            <a:r>
              <a:rPr lang="en-US" sz="1200" dirty="0"/>
              <a:t>• 	Bonding process is evident – child will turn head to identify source of a human voice especially mother</a:t>
            </a:r>
          </a:p>
          <a:p>
            <a:pPr marL="177800" indent="-177800"/>
            <a:r>
              <a:rPr lang="en-US" sz="1200" dirty="0"/>
              <a:t>• 	Child is soothed by mothers voice – may stop crying </a:t>
            </a:r>
          </a:p>
          <a:p>
            <a:pPr marL="177800" indent="-177800"/>
            <a:r>
              <a:rPr lang="en-US" sz="1200" dirty="0"/>
              <a:t>• 	Starts to settle into a routine</a:t>
            </a:r>
          </a:p>
          <a:p>
            <a:pPr marL="177800" indent="-177800"/>
            <a:r>
              <a:rPr lang="en-US" sz="1200" dirty="0"/>
              <a:t>• 	Focuses on faces of familiar adults </a:t>
            </a:r>
          </a:p>
          <a:p>
            <a:pPr marL="177800" indent="-177800"/>
            <a:r>
              <a:rPr lang="en-US" sz="1200" dirty="0"/>
              <a:t>• 	May enjoy tummy time</a:t>
            </a:r>
          </a:p>
          <a:p>
            <a:pPr marL="177800" indent="-177800"/>
            <a:r>
              <a:rPr lang="en-US" sz="1200" dirty="0"/>
              <a:t>• 	May be soothed by dummy </a:t>
            </a:r>
          </a:p>
          <a:p>
            <a:pPr marL="177800" indent="-177800"/>
            <a:r>
              <a:rPr lang="en-US" sz="1200" dirty="0"/>
              <a:t>• 	Fleeting smiles when asleep </a:t>
            </a:r>
          </a:p>
          <a:p>
            <a:pPr marL="177800" indent="-177800"/>
            <a:r>
              <a:rPr lang="en-US" sz="1200" dirty="0"/>
              <a:t>• 	Smiles and enjoys bath time</a:t>
            </a:r>
          </a:p>
          <a:p>
            <a:pPr marL="177800" indent="-177800"/>
            <a:r>
              <a:rPr lang="en-US" sz="1200" dirty="0"/>
              <a:t>• 	Enjoys close contact with main carers </a:t>
            </a:r>
          </a:p>
          <a:p>
            <a:pPr marL="177800" indent="-177800"/>
            <a:r>
              <a:rPr lang="en-US" sz="1200" dirty="0"/>
              <a:t>• 	Starts to cry in response to needs and is awake for longer period of times – building relationships with other members of the family</a:t>
            </a:r>
          </a:p>
          <a:p>
            <a:pPr marL="177800" indent="-177800"/>
            <a:r>
              <a:rPr lang="en-US" sz="1200" dirty="0"/>
              <a:t>• 	Coos to communicate and when content </a:t>
            </a:r>
          </a:p>
          <a:p>
            <a:endParaRPr lang="en-US" sz="1200" dirty="0"/>
          </a:p>
          <a:p>
            <a:r>
              <a:rPr lang="en-US" sz="1200" dirty="0"/>
              <a:t>This list is not exhaustive.</a:t>
            </a:r>
          </a:p>
          <a:p>
            <a:r>
              <a:rPr lang="en-US" sz="1200" dirty="0"/>
              <a:t>Credit any other relevant response.</a:t>
            </a:r>
            <a:endParaRPr lang="en-GB" sz="1200" dirty="0"/>
          </a:p>
        </p:txBody>
      </p:sp>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The examiner has acknowledged the understanding shown by this learner in relation to the question.. Several points are explained here enabling 5 marks out of the available 6. There is a focus on crying in the explanation, to gain that further mark the learner could have considered reflexes present and/or positive development such as smiles/settling routines/bath times as opposed to the crying response.</a:t>
            </a:r>
          </a:p>
          <a:p>
            <a:endParaRPr lang="en-GB" b="1" i="1" dirty="0">
              <a:solidFill>
                <a:srgbClr val="0070C0"/>
              </a:solidFill>
            </a:endParaRPr>
          </a:p>
          <a:p>
            <a:r>
              <a:rPr lang="en-GB" b="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
        <p:nvSpPr>
          <p:cNvPr id="3" name="TextBox 2">
            <a:extLst>
              <a:ext uri="{FF2B5EF4-FFF2-40B4-BE49-F238E27FC236}">
                <a16:creationId xmlns:a16="http://schemas.microsoft.com/office/drawing/2014/main" id="{14409F57-6C10-B789-0734-9251FA806218}"/>
              </a:ext>
            </a:extLst>
          </p:cNvPr>
          <p:cNvSpPr txBox="1"/>
          <p:nvPr/>
        </p:nvSpPr>
        <p:spPr>
          <a:xfrm>
            <a:off x="282575" y="1540336"/>
            <a:ext cx="5470525" cy="3139321"/>
          </a:xfrm>
          <a:prstGeom prst="rect">
            <a:avLst/>
          </a:prstGeom>
          <a:noFill/>
        </p:spPr>
        <p:txBody>
          <a:bodyPr wrap="square">
            <a:spAutoFit/>
          </a:bodyPr>
          <a:lstStyle/>
          <a:p>
            <a:r>
              <a:rPr lang="en-US" dirty="0"/>
              <a:t>A one month old baby is expected to cry for when they need attention or need feeding. They are expected to coo and start to hear people speaking around them/to them and also </a:t>
            </a:r>
            <a:r>
              <a:rPr lang="en-US" dirty="0" err="1"/>
              <a:t>recognise</a:t>
            </a:r>
            <a:r>
              <a:rPr lang="en-US" dirty="0"/>
              <a:t> familiar faces they will also </a:t>
            </a:r>
            <a:r>
              <a:rPr lang="en-US" dirty="0" err="1"/>
              <a:t>recognise</a:t>
            </a:r>
            <a:r>
              <a:rPr lang="en-US" dirty="0"/>
              <a:t> certain peoples voices. When a baby is one month, they will learn to use their emotions by different facial expressions and by crying certain ways. A baby at one month may also be attached to the parent and get more clingy, due to this they may also fake cry to get the attention they want.</a:t>
            </a:r>
            <a:endParaRPr lang="en-GB"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1(c)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5816600" y="0"/>
            <a:ext cx="4455898" cy="923330"/>
          </a:xfrm>
          <a:prstGeom prst="rect">
            <a:avLst/>
          </a:prstGeom>
          <a:noFill/>
        </p:spPr>
        <p:txBody>
          <a:bodyPr wrap="square">
            <a:spAutoFit/>
          </a:bodyPr>
          <a:lstStyle/>
          <a:p>
            <a:r>
              <a:rPr lang="en-US" dirty="0">
                <a:solidFill>
                  <a:schemeClr val="accent1"/>
                </a:solidFill>
              </a:rPr>
              <a:t>Command Verb: </a:t>
            </a:r>
            <a:r>
              <a:rPr lang="en-US" b="1" i="1" dirty="0" err="1">
                <a:solidFill>
                  <a:srgbClr val="0070C0"/>
                </a:solidFill>
              </a:rPr>
              <a:t>Analyse</a:t>
            </a:r>
            <a:r>
              <a:rPr lang="en-US" dirty="0">
                <a:solidFill>
                  <a:srgbClr val="0070C0"/>
                </a:solidFill>
              </a:rPr>
              <a:t> </a:t>
            </a:r>
          </a:p>
          <a:p>
            <a:r>
              <a:rPr lang="en-US" dirty="0">
                <a:solidFill>
                  <a:srgbClr val="0070C0"/>
                </a:solidFill>
              </a:rPr>
              <a:t>Examine an issue in detail/how parts relate to whole, to explain and interpret</a:t>
            </a:r>
            <a:endParaRPr lang="en-GB" dirty="0">
              <a:solidFill>
                <a:srgbClr val="0070C0"/>
              </a:solidFill>
            </a:endParaRPr>
          </a:p>
        </p:txBody>
      </p:sp>
      <p:pic>
        <p:nvPicPr>
          <p:cNvPr id="8" name="Picture 7">
            <a:extLst>
              <a:ext uri="{FF2B5EF4-FFF2-40B4-BE49-F238E27FC236}">
                <a16:creationId xmlns:a16="http://schemas.microsoft.com/office/drawing/2014/main" id="{40D4A03F-00BE-4147-12BA-AFA23C3692C7}"/>
              </a:ext>
            </a:extLst>
          </p:cNvPr>
          <p:cNvPicPr>
            <a:picLocks noChangeAspect="1"/>
          </p:cNvPicPr>
          <p:nvPr/>
        </p:nvPicPr>
        <p:blipFill>
          <a:blip r:embed="rId2"/>
          <a:stretch>
            <a:fillRect/>
          </a:stretch>
        </p:blipFill>
        <p:spPr>
          <a:xfrm>
            <a:off x="325652" y="1236133"/>
            <a:ext cx="5048250" cy="2628900"/>
          </a:xfrm>
          <a:prstGeom prst="rect">
            <a:avLst/>
          </a:prstGeom>
        </p:spPr>
      </p:pic>
      <p:sp>
        <p:nvSpPr>
          <p:cNvPr id="11" name="TextBox 10">
            <a:extLst>
              <a:ext uri="{FF2B5EF4-FFF2-40B4-BE49-F238E27FC236}">
                <a16:creationId xmlns:a16="http://schemas.microsoft.com/office/drawing/2014/main" id="{BF022675-E4F1-F59F-958F-4D3F89966050}"/>
              </a:ext>
            </a:extLst>
          </p:cNvPr>
          <p:cNvSpPr txBox="1"/>
          <p:nvPr/>
        </p:nvSpPr>
        <p:spPr>
          <a:xfrm>
            <a:off x="282012" y="3937288"/>
            <a:ext cx="5300448" cy="2677656"/>
          </a:xfrm>
          <a:prstGeom prst="rect">
            <a:avLst/>
          </a:prstGeom>
          <a:noFill/>
        </p:spPr>
        <p:txBody>
          <a:bodyPr wrap="square">
            <a:spAutoFit/>
          </a:bodyPr>
          <a:lstStyle/>
          <a:p>
            <a:r>
              <a:rPr lang="en-US" sz="1200" dirty="0"/>
              <a:t>Award up to </a:t>
            </a:r>
            <a:r>
              <a:rPr lang="en-US" sz="1200" b="1" dirty="0"/>
              <a:t>8 marks</a:t>
            </a:r>
            <a:r>
              <a:rPr lang="en-US" sz="1200" dirty="0"/>
              <a:t>. </a:t>
            </a:r>
          </a:p>
          <a:p>
            <a:r>
              <a:rPr lang="en-US" sz="1200" dirty="0"/>
              <a:t>Award </a:t>
            </a:r>
            <a:r>
              <a:rPr lang="en-US" sz="1200" b="1" dirty="0"/>
              <a:t>0 marks </a:t>
            </a:r>
            <a:r>
              <a:rPr lang="en-US" sz="1200" dirty="0"/>
              <a:t>where response is not creditworthy. </a:t>
            </a:r>
          </a:p>
          <a:p>
            <a:r>
              <a:rPr lang="en-US" sz="1200" dirty="0"/>
              <a:t>Award </a:t>
            </a:r>
            <a:r>
              <a:rPr lang="en-US" sz="1200" b="1" dirty="0"/>
              <a:t>1-2 marks </a:t>
            </a:r>
            <a:r>
              <a:rPr lang="en-US" sz="1200" dirty="0"/>
              <a:t>for a limited analysis which shows little knowledge and understanding of how all areas of development can interlink through engagement in creative activities </a:t>
            </a:r>
          </a:p>
          <a:p>
            <a:r>
              <a:rPr lang="en-US" sz="1200" dirty="0"/>
              <a:t>Award </a:t>
            </a:r>
            <a:r>
              <a:rPr lang="en-US" sz="1200" b="1" dirty="0"/>
              <a:t>3-4 marks </a:t>
            </a:r>
            <a:r>
              <a:rPr lang="en-US" sz="1200" dirty="0"/>
              <a:t>for a basic analysis which shows some knowledge and understanding of how all areas of development can interlink through engagement in creative activities </a:t>
            </a:r>
          </a:p>
          <a:p>
            <a:r>
              <a:rPr lang="en-US" sz="1200" dirty="0"/>
              <a:t>Award </a:t>
            </a:r>
            <a:r>
              <a:rPr lang="en-US" sz="1200" b="1" dirty="0"/>
              <a:t>5-6 marks </a:t>
            </a:r>
            <a:r>
              <a:rPr lang="en-US" sz="1200" dirty="0"/>
              <a:t>for a good analysis which shows good knowledge and understanding of how all areas of development can interlink through engagement in creative activities </a:t>
            </a:r>
          </a:p>
          <a:p>
            <a:r>
              <a:rPr lang="en-US" sz="1200" dirty="0"/>
              <a:t>Award </a:t>
            </a:r>
            <a:r>
              <a:rPr lang="en-US" sz="1200" b="1" dirty="0"/>
              <a:t>7-8 marks </a:t>
            </a:r>
            <a:r>
              <a:rPr lang="en-US" sz="1200" dirty="0"/>
              <a:t>for a very good analysis which shows detailed knowledge and understanding of how all areas of development can interlink through engagement in creative activities </a:t>
            </a:r>
            <a:endParaRPr lang="en-GB" sz="1200" dirty="0"/>
          </a:p>
        </p:txBody>
      </p:sp>
      <p:sp>
        <p:nvSpPr>
          <p:cNvPr id="13" name="TextBox 12">
            <a:extLst>
              <a:ext uri="{FF2B5EF4-FFF2-40B4-BE49-F238E27FC236}">
                <a16:creationId xmlns:a16="http://schemas.microsoft.com/office/drawing/2014/main" id="{F18A221B-3264-1AF1-5D15-9A73C568B011}"/>
              </a:ext>
            </a:extLst>
          </p:cNvPr>
          <p:cNvSpPr txBox="1"/>
          <p:nvPr/>
        </p:nvSpPr>
        <p:spPr>
          <a:xfrm>
            <a:off x="5816600" y="1050766"/>
            <a:ext cx="6049748" cy="6001643"/>
          </a:xfrm>
          <a:prstGeom prst="rect">
            <a:avLst/>
          </a:prstGeom>
          <a:noFill/>
        </p:spPr>
        <p:txBody>
          <a:bodyPr wrap="square">
            <a:spAutoFit/>
          </a:bodyPr>
          <a:lstStyle/>
          <a:p>
            <a:r>
              <a:rPr lang="en-US" sz="1200" dirty="0"/>
              <a:t>Response may refer to:</a:t>
            </a:r>
          </a:p>
          <a:p>
            <a:r>
              <a:rPr lang="en-US" sz="1200" dirty="0"/>
              <a:t>• How development does not occur in isolation – all areas may interlink whilst engaged in creative activities – for example, if a child was painting then language and social </a:t>
            </a:r>
          </a:p>
          <a:p>
            <a:r>
              <a:rPr lang="en-US" sz="1200" dirty="0"/>
              <a:t>connect closely as they talk and use various language and social skills, they develop a bond or friendship, they may share ideas linking to intellectual cognitive development and problem solving. Mixing </a:t>
            </a:r>
            <a:r>
              <a:rPr lang="en-US" sz="1200" dirty="0" err="1"/>
              <a:t>colours</a:t>
            </a:r>
            <a:r>
              <a:rPr lang="en-US" sz="1200" dirty="0"/>
              <a:t> primary to secondary can be considered as cognitive skills – numeracy can be developed as a result of creating a collage or constructing items or building blocks or bricks </a:t>
            </a:r>
          </a:p>
          <a:p>
            <a:r>
              <a:rPr lang="en-US" sz="1200" dirty="0"/>
              <a:t>• Being engaged in any form of creative activity develops hand eye coordination – pincer and palmer grasp – more precise actions – fine manipulative skills are used – this has a knock on effect with writing skills</a:t>
            </a:r>
          </a:p>
          <a:p>
            <a:r>
              <a:rPr lang="en-US" sz="1200" dirty="0"/>
              <a:t>• For many skills that children need to develop they use more than one area – for example drawing a picture of oneself – uses physical skills– holding a pencil – hand eye </a:t>
            </a:r>
          </a:p>
          <a:p>
            <a:r>
              <a:rPr lang="en-US" sz="1200" dirty="0"/>
              <a:t>coordination, holding develops strength </a:t>
            </a:r>
          </a:p>
          <a:p>
            <a:r>
              <a:rPr lang="en-US" sz="1200" dirty="0"/>
              <a:t>• Having an awareness of mark making – making different strokes, cognitive skill - involves short- and long-term memory, concentration, attention to detail, </a:t>
            </a:r>
            <a:r>
              <a:rPr lang="en-US" sz="1200" dirty="0" err="1"/>
              <a:t>spacial</a:t>
            </a:r>
            <a:r>
              <a:rPr lang="en-US" sz="1200" dirty="0"/>
              <a:t> </a:t>
            </a:r>
          </a:p>
          <a:p>
            <a:r>
              <a:rPr lang="en-US" sz="1200" dirty="0"/>
              <a:t>awareness </a:t>
            </a:r>
          </a:p>
          <a:p>
            <a:r>
              <a:rPr lang="en-US" sz="1200" dirty="0"/>
              <a:t>• Language – a child may talk out loud and provide a commentary of what they are drawing, engage in new vocabulary/key words, interaction with others, questioning, </a:t>
            </a:r>
          </a:p>
          <a:p>
            <a:r>
              <a:rPr lang="en-US" sz="1200" dirty="0"/>
              <a:t>discussing in small and large groups</a:t>
            </a:r>
          </a:p>
          <a:p>
            <a:r>
              <a:rPr lang="en-US" sz="1200" dirty="0"/>
              <a:t>• In schools they engage in various creative exercises within the Foundation Phase, taking turns, understanding the rules of social behaviour and problem solving and working out connections are all seen within creative activities. As they work in groups on a creative exercise they may need to solve conflicts with friends and learn how to communicate their needs. Being involved in will include discussions and reaching conclusions. Creative exercises will also form a basis for hobbies, likes and dislikes, it may also create harmony and develop a sense of well-being.</a:t>
            </a:r>
          </a:p>
          <a:p>
            <a:endParaRPr lang="en-US" sz="1200" dirty="0"/>
          </a:p>
          <a:p>
            <a:r>
              <a:rPr lang="en-US" sz="1200" dirty="0"/>
              <a:t>This list is not exhaustive.</a:t>
            </a:r>
          </a:p>
          <a:p>
            <a:r>
              <a:rPr lang="en-US" sz="1200" dirty="0"/>
              <a:t>Credit any other relevant response.</a:t>
            </a:r>
            <a:endParaRPr lang="en-GB" sz="1200" dirty="0"/>
          </a:p>
        </p:txBody>
      </p:sp>
    </p:spTree>
    <p:extLst>
      <p:ext uri="{BB962C8B-B14F-4D97-AF65-F5344CB8AC3E}">
        <p14:creationId xmlns:p14="http://schemas.microsoft.com/office/powerpoint/2010/main" val="1786808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25710" y="1586502"/>
            <a:ext cx="4487919" cy="461664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sz="1600" i="1" dirty="0">
                <a:solidFill>
                  <a:srgbClr val="0070C0"/>
                </a:solidFill>
              </a:rPr>
              <a:t>This is a very good response in line with the top band as seen in the mark scheme. There is clear understanding of holistic development as the learner moves from one area to another indicating understanding of each aspect in turn. We can see very good use of the command verb where the learner analyses using practical examples to support ideas and use expressions such as “not only, because, and for example.”</a:t>
            </a:r>
          </a:p>
          <a:p>
            <a:r>
              <a:rPr lang="en-GB" sz="1600" i="1" dirty="0">
                <a:solidFill>
                  <a:srgbClr val="0070C0"/>
                </a:solidFill>
              </a:rPr>
              <a:t>Although well developed 1 mark was lost due to the lack of clarity surrounding language development in the final section, examples of vocabulary learned may have enhanced the response.</a:t>
            </a:r>
          </a:p>
          <a:p>
            <a:endParaRPr lang="en-GB" sz="1600" dirty="0"/>
          </a:p>
          <a:p>
            <a:r>
              <a:rPr lang="en-GB" b="1" dirty="0">
                <a:solidFill>
                  <a:srgbClr val="0070C0"/>
                </a:solidFill>
              </a:rPr>
              <a:t>Marks awarded 7/8</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54580" y="1367832"/>
            <a:ext cx="4659049"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1(c) Candidate’s answer with Principal Examiner’s comments</a:t>
            </a:r>
          </a:p>
        </p:txBody>
      </p:sp>
      <p:sp>
        <p:nvSpPr>
          <p:cNvPr id="3" name="TextBox 2">
            <a:extLst>
              <a:ext uri="{FF2B5EF4-FFF2-40B4-BE49-F238E27FC236}">
                <a16:creationId xmlns:a16="http://schemas.microsoft.com/office/drawing/2014/main" id="{BC8601B4-4ADE-0CB9-E55F-CCD185183D6C}"/>
              </a:ext>
            </a:extLst>
          </p:cNvPr>
          <p:cNvSpPr txBox="1"/>
          <p:nvPr/>
        </p:nvSpPr>
        <p:spPr>
          <a:xfrm>
            <a:off x="328786" y="1240860"/>
            <a:ext cx="5767214" cy="4832092"/>
          </a:xfrm>
          <a:prstGeom prst="rect">
            <a:avLst/>
          </a:prstGeom>
          <a:noFill/>
        </p:spPr>
        <p:txBody>
          <a:bodyPr wrap="square">
            <a:spAutoFit/>
          </a:bodyPr>
          <a:lstStyle/>
          <a:p>
            <a:r>
              <a:rPr lang="en-US" sz="1400" dirty="0"/>
              <a:t>In different activities there are many ways to be able to improve and work on the </a:t>
            </a:r>
            <a:r>
              <a:rPr lang="en-US" sz="1400" dirty="0" err="1"/>
              <a:t>firve</a:t>
            </a:r>
            <a:r>
              <a:rPr lang="en-US" sz="1400" dirty="0"/>
              <a:t> areas of development which are physical, intellectual, language, emotional and social. Firstly, when children participate in creative activities which may include arts and crafts like painting, drawing and creating things children are development their fine motor skills in physical development because they are using their fingers and hands to use resources like scissors, </a:t>
            </a:r>
            <a:r>
              <a:rPr lang="en-US" sz="1400" dirty="0" err="1"/>
              <a:t>glueing</a:t>
            </a:r>
            <a:r>
              <a:rPr lang="en-US" sz="1400" dirty="0"/>
              <a:t>, sticking things onto the paper and </a:t>
            </a:r>
            <a:r>
              <a:rPr lang="en-US" sz="1400" dirty="0" err="1"/>
              <a:t>colouring</a:t>
            </a:r>
            <a:r>
              <a:rPr lang="en-US" sz="1400" dirty="0"/>
              <a:t>. Yet, not only will it help with the fine motor skills it will also support their imagination and creative skills which links with intellectual development because they are thinking about their creation like for example what </a:t>
            </a:r>
            <a:r>
              <a:rPr lang="en-US" sz="1400" dirty="0" err="1"/>
              <a:t>colour</a:t>
            </a:r>
            <a:r>
              <a:rPr lang="en-US" sz="1400" dirty="0"/>
              <a:t> they are going </a:t>
            </a:r>
            <a:r>
              <a:rPr lang="en-US" sz="1400" dirty="0" err="1"/>
              <a:t>ot</a:t>
            </a:r>
            <a:r>
              <a:rPr lang="en-US" sz="1400" dirty="0"/>
              <a:t> use next. Creative activities can be combined with  a group of children, childcare workers can create activities for children where they have to work with others to be able to complete the activity which will support their social development because they are working with other children and have to listen to them, which the activity could include older children to work with younger children which they both have different ideas because of their age. Also, with working with other children in doing creative activities children could learn new words whilst doing the </a:t>
            </a:r>
            <a:r>
              <a:rPr lang="en-US" sz="1400" dirty="0" err="1"/>
              <a:t>activitiy</a:t>
            </a:r>
            <a:r>
              <a:rPr lang="en-US" sz="1400" dirty="0"/>
              <a:t> like for example when doing a painting activity the childcare workers may ask them if they want to do 'hand painting' which then the child will get to understand what that is and learn new words.</a:t>
            </a:r>
            <a:endParaRPr lang="en-GB" sz="1400" dirty="0"/>
          </a:p>
        </p:txBody>
      </p:sp>
    </p:spTree>
    <p:extLst>
      <p:ext uri="{BB962C8B-B14F-4D97-AF65-F5344CB8AC3E}">
        <p14:creationId xmlns:p14="http://schemas.microsoft.com/office/powerpoint/2010/main" val="3819826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2(a)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5968437" y="9126"/>
            <a:ext cx="4312529" cy="923330"/>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State</a:t>
            </a:r>
            <a:r>
              <a:rPr lang="en-US" dirty="0">
                <a:solidFill>
                  <a:srgbClr val="0070C0"/>
                </a:solidFill>
              </a:rPr>
              <a:t>   Provide/name/ select/</a:t>
            </a:r>
            <a:r>
              <a:rPr lang="en-US" dirty="0" err="1">
                <a:solidFill>
                  <a:srgbClr val="0070C0"/>
                </a:solidFill>
              </a:rPr>
              <a:t>recognise</a:t>
            </a:r>
            <a:r>
              <a:rPr lang="en-US" dirty="0">
                <a:solidFill>
                  <a:srgbClr val="0070C0"/>
                </a:solidFill>
              </a:rPr>
              <a:t> brief facts or examples (from a given source or from recall) </a:t>
            </a:r>
            <a:endParaRPr lang="en-GB" dirty="0">
              <a:solidFill>
                <a:srgbClr val="0070C0"/>
              </a:solidFill>
            </a:endParaRPr>
          </a:p>
        </p:txBody>
      </p:sp>
      <p:pic>
        <p:nvPicPr>
          <p:cNvPr id="3" name="Picture 2">
            <a:extLst>
              <a:ext uri="{FF2B5EF4-FFF2-40B4-BE49-F238E27FC236}">
                <a16:creationId xmlns:a16="http://schemas.microsoft.com/office/drawing/2014/main" id="{79528B7A-D7E7-5F9D-4A2A-CAFA992071FC}"/>
              </a:ext>
            </a:extLst>
          </p:cNvPr>
          <p:cNvPicPr>
            <a:picLocks noChangeAspect="1"/>
          </p:cNvPicPr>
          <p:nvPr/>
        </p:nvPicPr>
        <p:blipFill>
          <a:blip r:embed="rId2"/>
          <a:stretch>
            <a:fillRect/>
          </a:stretch>
        </p:blipFill>
        <p:spPr>
          <a:xfrm>
            <a:off x="282012" y="1196446"/>
            <a:ext cx="5276850" cy="2466975"/>
          </a:xfrm>
          <a:prstGeom prst="rect">
            <a:avLst/>
          </a:prstGeom>
        </p:spPr>
      </p:pic>
      <p:sp>
        <p:nvSpPr>
          <p:cNvPr id="6" name="TextBox 5">
            <a:extLst>
              <a:ext uri="{FF2B5EF4-FFF2-40B4-BE49-F238E27FC236}">
                <a16:creationId xmlns:a16="http://schemas.microsoft.com/office/drawing/2014/main" id="{6A535F8B-D165-38D1-F94C-AC16054EBCF3}"/>
              </a:ext>
            </a:extLst>
          </p:cNvPr>
          <p:cNvSpPr txBox="1"/>
          <p:nvPr/>
        </p:nvSpPr>
        <p:spPr>
          <a:xfrm>
            <a:off x="5968437" y="1196446"/>
            <a:ext cx="6096000" cy="492443"/>
          </a:xfrm>
          <a:prstGeom prst="rect">
            <a:avLst/>
          </a:prstGeom>
          <a:noFill/>
        </p:spPr>
        <p:txBody>
          <a:bodyPr wrap="square">
            <a:spAutoFit/>
          </a:bodyPr>
          <a:lstStyle/>
          <a:p>
            <a:r>
              <a:rPr lang="en-US" sz="1300" dirty="0"/>
              <a:t>(</a:t>
            </a:r>
            <a:r>
              <a:rPr lang="en-US" sz="1300" dirty="0" err="1"/>
              <a:t>i</a:t>
            </a:r>
            <a:r>
              <a:rPr lang="en-US" sz="1300" dirty="0"/>
              <a:t>) Name one indoor activity Jack may take part in during the school day within the current curriculum.</a:t>
            </a:r>
            <a:endParaRPr lang="en-GB" sz="1300" dirty="0"/>
          </a:p>
        </p:txBody>
      </p:sp>
      <p:pic>
        <p:nvPicPr>
          <p:cNvPr id="8" name="Picture 7">
            <a:extLst>
              <a:ext uri="{FF2B5EF4-FFF2-40B4-BE49-F238E27FC236}">
                <a16:creationId xmlns:a16="http://schemas.microsoft.com/office/drawing/2014/main" id="{26A5C507-494A-C364-ADDD-86F48A88B47F}"/>
              </a:ext>
            </a:extLst>
          </p:cNvPr>
          <p:cNvPicPr>
            <a:picLocks noChangeAspect="1"/>
          </p:cNvPicPr>
          <p:nvPr/>
        </p:nvPicPr>
        <p:blipFill>
          <a:blip r:embed="rId3"/>
          <a:stretch>
            <a:fillRect/>
          </a:stretch>
        </p:blipFill>
        <p:spPr>
          <a:xfrm>
            <a:off x="6413500" y="2343892"/>
            <a:ext cx="4533900" cy="4129715"/>
          </a:xfrm>
          <a:prstGeom prst="rect">
            <a:avLst/>
          </a:prstGeom>
        </p:spPr>
      </p:pic>
      <p:sp>
        <p:nvSpPr>
          <p:cNvPr id="11" name="TextBox 10">
            <a:extLst>
              <a:ext uri="{FF2B5EF4-FFF2-40B4-BE49-F238E27FC236}">
                <a16:creationId xmlns:a16="http://schemas.microsoft.com/office/drawing/2014/main" id="{BE5D8C26-2AD6-C717-9B14-169CD197CB30}"/>
              </a:ext>
            </a:extLst>
          </p:cNvPr>
          <p:cNvSpPr txBox="1"/>
          <p:nvPr/>
        </p:nvSpPr>
        <p:spPr>
          <a:xfrm>
            <a:off x="5968437" y="2276044"/>
            <a:ext cx="6096000" cy="307777"/>
          </a:xfrm>
          <a:prstGeom prst="rect">
            <a:avLst/>
          </a:prstGeom>
          <a:noFill/>
        </p:spPr>
        <p:txBody>
          <a:bodyPr wrap="square">
            <a:spAutoFit/>
          </a:bodyPr>
          <a:lstStyle/>
          <a:p>
            <a:r>
              <a:rPr lang="en-GB" sz="1400" dirty="0"/>
              <a:t>(ii) </a:t>
            </a:r>
          </a:p>
        </p:txBody>
      </p:sp>
    </p:spTree>
    <p:extLst>
      <p:ext uri="{BB962C8B-B14F-4D97-AF65-F5344CB8AC3E}">
        <p14:creationId xmlns:p14="http://schemas.microsoft.com/office/powerpoint/2010/main" val="3735726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3857296" y="3583540"/>
            <a:ext cx="7691237" cy="286232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type of question offers opportunity for learners to gain valuable marks. With 2 marks available for a Name and State response most learners were able to complete as required. A wide range of responses were offered for this question and positive marking was applied, alongside additions to the mark scheme to accommodate the range of answers received.</a:t>
            </a:r>
          </a:p>
          <a:p>
            <a:endParaRPr lang="en-GB" b="1" i="1" dirty="0">
              <a:solidFill>
                <a:srgbClr val="0070C0"/>
              </a:solidFill>
            </a:endParaRPr>
          </a:p>
          <a:p>
            <a:r>
              <a:rPr lang="en-GB" b="1" dirty="0">
                <a:solidFill>
                  <a:srgbClr val="0070C0"/>
                </a:solidFill>
              </a:rPr>
              <a:t>Marks awarded  2/2</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3611081" y="3429000"/>
            <a:ext cx="8202548" cy="299282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2(a) Candidate’s answer with Principal Examiner’s comments</a:t>
            </a:r>
          </a:p>
        </p:txBody>
      </p:sp>
      <p:pic>
        <p:nvPicPr>
          <p:cNvPr id="3" name="Picture 2">
            <a:extLst>
              <a:ext uri="{FF2B5EF4-FFF2-40B4-BE49-F238E27FC236}">
                <a16:creationId xmlns:a16="http://schemas.microsoft.com/office/drawing/2014/main" id="{3BB94921-A176-82B8-5544-95D3EBA1E8D3}"/>
              </a:ext>
            </a:extLst>
          </p:cNvPr>
          <p:cNvPicPr>
            <a:picLocks noChangeAspect="1"/>
          </p:cNvPicPr>
          <p:nvPr/>
        </p:nvPicPr>
        <p:blipFill>
          <a:blip r:embed="rId2"/>
          <a:stretch>
            <a:fillRect/>
          </a:stretch>
        </p:blipFill>
        <p:spPr>
          <a:xfrm>
            <a:off x="157162" y="1195906"/>
            <a:ext cx="11877675" cy="2105025"/>
          </a:xfrm>
          <a:prstGeom prst="rect">
            <a:avLst/>
          </a:prstGeom>
        </p:spPr>
      </p:pic>
    </p:spTree>
    <p:extLst>
      <p:ext uri="{BB962C8B-B14F-4D97-AF65-F5344CB8AC3E}">
        <p14:creationId xmlns:p14="http://schemas.microsoft.com/office/powerpoint/2010/main" val="2735806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2(b)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487900" y="226944"/>
            <a:ext cx="3462866" cy="646331"/>
          </a:xfrm>
          <a:prstGeom prst="rect">
            <a:avLst/>
          </a:prstGeom>
          <a:noFill/>
        </p:spPr>
        <p:txBody>
          <a:bodyPr wrap="square">
            <a:spAutoFit/>
          </a:bodyPr>
          <a:lstStyle/>
          <a:p>
            <a:r>
              <a:rPr lang="en-US" dirty="0">
                <a:solidFill>
                  <a:schemeClr val="accent1"/>
                </a:solidFill>
              </a:rPr>
              <a:t>Command Verb: </a:t>
            </a:r>
            <a:r>
              <a:rPr lang="en-US" b="1" i="1" dirty="0">
                <a:solidFill>
                  <a:srgbClr val="0070C0"/>
                </a:solidFill>
              </a:rPr>
              <a:t>Define</a:t>
            </a:r>
            <a:r>
              <a:rPr lang="en-US" dirty="0">
                <a:solidFill>
                  <a:srgbClr val="0070C0"/>
                </a:solidFill>
              </a:rPr>
              <a:t> </a:t>
            </a:r>
          </a:p>
          <a:p>
            <a:r>
              <a:rPr lang="en-US" dirty="0">
                <a:solidFill>
                  <a:srgbClr val="0070C0"/>
                </a:solidFill>
              </a:rPr>
              <a:t>Give the exact meaning of</a:t>
            </a:r>
            <a:endParaRPr lang="en-GB" dirty="0">
              <a:solidFill>
                <a:srgbClr val="0070C0"/>
              </a:solidFill>
            </a:endParaRPr>
          </a:p>
        </p:txBody>
      </p:sp>
      <p:pic>
        <p:nvPicPr>
          <p:cNvPr id="3" name="Picture 2">
            <a:extLst>
              <a:ext uri="{FF2B5EF4-FFF2-40B4-BE49-F238E27FC236}">
                <a16:creationId xmlns:a16="http://schemas.microsoft.com/office/drawing/2014/main" id="{EBC42FFA-A145-AB93-1383-7582A9129F4E}"/>
              </a:ext>
            </a:extLst>
          </p:cNvPr>
          <p:cNvPicPr>
            <a:picLocks noChangeAspect="1"/>
          </p:cNvPicPr>
          <p:nvPr/>
        </p:nvPicPr>
        <p:blipFill>
          <a:blip r:embed="rId2"/>
          <a:stretch>
            <a:fillRect/>
          </a:stretch>
        </p:blipFill>
        <p:spPr>
          <a:xfrm>
            <a:off x="418042" y="1307041"/>
            <a:ext cx="5598302" cy="1550459"/>
          </a:xfrm>
          <a:prstGeom prst="rect">
            <a:avLst/>
          </a:prstGeom>
        </p:spPr>
      </p:pic>
      <p:sp>
        <p:nvSpPr>
          <p:cNvPr id="6" name="TextBox 5">
            <a:extLst>
              <a:ext uri="{FF2B5EF4-FFF2-40B4-BE49-F238E27FC236}">
                <a16:creationId xmlns:a16="http://schemas.microsoft.com/office/drawing/2014/main" id="{0A403659-E397-5891-D62A-4A106117C597}"/>
              </a:ext>
            </a:extLst>
          </p:cNvPr>
          <p:cNvSpPr txBox="1"/>
          <p:nvPr/>
        </p:nvSpPr>
        <p:spPr>
          <a:xfrm>
            <a:off x="6487900" y="1307041"/>
            <a:ext cx="5094500" cy="5262979"/>
          </a:xfrm>
          <a:prstGeom prst="rect">
            <a:avLst/>
          </a:prstGeom>
          <a:noFill/>
        </p:spPr>
        <p:txBody>
          <a:bodyPr wrap="square">
            <a:spAutoFit/>
          </a:bodyPr>
          <a:lstStyle/>
          <a:p>
            <a:r>
              <a:rPr lang="en-US" sz="1400" dirty="0"/>
              <a:t>Award </a:t>
            </a:r>
            <a:r>
              <a:rPr lang="en-US" sz="1400" b="1" dirty="0"/>
              <a:t>0 marks </a:t>
            </a:r>
            <a:r>
              <a:rPr lang="en-US" sz="1400" dirty="0"/>
              <a:t>where response is not creditworthy. </a:t>
            </a:r>
          </a:p>
          <a:p>
            <a:r>
              <a:rPr lang="en-US" sz="1400" dirty="0"/>
              <a:t>Award </a:t>
            </a:r>
            <a:r>
              <a:rPr lang="en-US" sz="1400" b="1" dirty="0"/>
              <a:t>1 mark </a:t>
            </a:r>
            <a:r>
              <a:rPr lang="en-US" sz="1400" dirty="0"/>
              <a:t>for a basic definition which shows some </a:t>
            </a:r>
          </a:p>
          <a:p>
            <a:r>
              <a:rPr lang="en-US" sz="1400" dirty="0"/>
              <a:t>knowledge and understanding of what is meant by continuous </a:t>
            </a:r>
          </a:p>
          <a:p>
            <a:r>
              <a:rPr lang="en-US" sz="1400" dirty="0"/>
              <a:t>provision </a:t>
            </a:r>
          </a:p>
          <a:p>
            <a:r>
              <a:rPr lang="en-US" sz="1400" dirty="0"/>
              <a:t>Award </a:t>
            </a:r>
            <a:r>
              <a:rPr lang="en-US" sz="1400" b="1" dirty="0"/>
              <a:t>2 marks </a:t>
            </a:r>
            <a:r>
              <a:rPr lang="en-US" sz="1400" dirty="0"/>
              <a:t>for a good definition which shows clear </a:t>
            </a:r>
          </a:p>
          <a:p>
            <a:r>
              <a:rPr lang="en-US" sz="1400" dirty="0"/>
              <a:t>knowledge and understanding of what is meant by continuous </a:t>
            </a:r>
          </a:p>
          <a:p>
            <a:r>
              <a:rPr lang="en-US" sz="1400" dirty="0"/>
              <a:t>Provision</a:t>
            </a:r>
          </a:p>
          <a:p>
            <a:endParaRPr lang="en-US" sz="1400" dirty="0"/>
          </a:p>
          <a:p>
            <a:r>
              <a:rPr lang="en-US" sz="1400" dirty="0"/>
              <a:t>Responses may refer to:</a:t>
            </a:r>
          </a:p>
          <a:p>
            <a:endParaRPr lang="en-US" sz="1400" dirty="0"/>
          </a:p>
          <a:p>
            <a:pPr marL="266700" indent="-266700"/>
            <a:r>
              <a:rPr lang="en-US" sz="1400" dirty="0"/>
              <a:t>• 	Opportunities to investigate within the environment – learning continues at all times even when the child is playing</a:t>
            </a:r>
          </a:p>
          <a:p>
            <a:pPr marL="266700" indent="-266700"/>
            <a:r>
              <a:rPr lang="en-US" sz="1400" dirty="0"/>
              <a:t>• 	Exploring new resources and consolidating their learning</a:t>
            </a:r>
          </a:p>
          <a:p>
            <a:pPr marL="266700" indent="-266700"/>
            <a:r>
              <a:rPr lang="en-US" sz="1400" dirty="0"/>
              <a:t>• 	Stretch and challenging ideas and resources</a:t>
            </a:r>
          </a:p>
          <a:p>
            <a:pPr marL="266700" indent="-266700"/>
            <a:r>
              <a:rPr lang="en-US" sz="1400" dirty="0"/>
              <a:t>• 	Offering high quality resources to enable learner to discover new skills</a:t>
            </a:r>
          </a:p>
          <a:p>
            <a:pPr marL="266700" indent="-266700"/>
            <a:r>
              <a:rPr lang="en-US" sz="1400" dirty="0"/>
              <a:t>• 	Use of open-ended questioning to further ideas</a:t>
            </a:r>
          </a:p>
          <a:p>
            <a:pPr marL="266700" indent="-266700"/>
            <a:r>
              <a:rPr lang="en-US" sz="1400" dirty="0"/>
              <a:t>• 	Giving children time to tell us what they have done and to revisit</a:t>
            </a:r>
          </a:p>
          <a:p>
            <a:pPr marL="266700" indent="-266700"/>
            <a:r>
              <a:rPr lang="en-US" sz="1400" dirty="0"/>
              <a:t>• 	Allowing for continuous learning – non-stop opportunities within indoor outdoor classrooms and can be without the teacher</a:t>
            </a:r>
          </a:p>
          <a:p>
            <a:pPr marL="266700" indent="-266700"/>
            <a:r>
              <a:rPr lang="en-US" sz="1400" dirty="0"/>
              <a:t>• 	Active learners and core range of resources</a:t>
            </a:r>
            <a:endParaRPr lang="en-GB" sz="1400" dirty="0"/>
          </a:p>
        </p:txBody>
      </p:sp>
    </p:spTree>
    <p:extLst>
      <p:ext uri="{BB962C8B-B14F-4D97-AF65-F5344CB8AC3E}">
        <p14:creationId xmlns:p14="http://schemas.microsoft.com/office/powerpoint/2010/main" val="52717269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2.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14080</TotalTime>
  <Words>4145</Words>
  <Application>Microsoft Office PowerPoint</Application>
  <PresentationFormat>Widescreen</PresentationFormat>
  <Paragraphs>262</Paragraphs>
  <Slides>18</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Calibri</vt:lpstr>
      <vt:lpstr>Lato</vt:lpstr>
      <vt:lpstr>Office Theme</vt:lpstr>
      <vt:lpstr>1_Office Theme</vt:lpstr>
      <vt:lpstr>PowerPoint Presentation</vt:lpstr>
      <vt:lpstr>PowerPoint Presentation</vt:lpstr>
      <vt:lpstr>Question 1(b) and mark scheme </vt:lpstr>
      <vt:lpstr>Question 1(b) Candidate’s answer with Principal Examiner’s comments</vt:lpstr>
      <vt:lpstr>Question 1(c) and mark scheme </vt:lpstr>
      <vt:lpstr>Question 1(c) Candidate’s answer with Principal Examiner’s comments</vt:lpstr>
      <vt:lpstr>Question 2(a) and mark scheme </vt:lpstr>
      <vt:lpstr>Question 2(a) Candidate’s answer with Principal Examiner’s comments</vt:lpstr>
      <vt:lpstr>Question 2(b) and mark scheme </vt:lpstr>
      <vt:lpstr>Question 2(b) Candidate’s answer with Principal Examiner’s comments</vt:lpstr>
      <vt:lpstr>Question 3(b) and mark scheme </vt:lpstr>
      <vt:lpstr>Question 3(b) Candidate’s answer with Principal Examiner’s comments</vt:lpstr>
      <vt:lpstr>Question 4(b)(i) and mark scheme </vt:lpstr>
      <vt:lpstr>Question 4(b)(i) Candidate’s answer with Principal Examiner’s comments</vt:lpstr>
      <vt:lpstr>Question 5 and mark scheme </vt:lpstr>
      <vt:lpstr>Question 5 Candidate’s answer with Principal Examiner’s comments</vt:lpstr>
      <vt:lpstr>Question 8 and mark scheme </vt:lpstr>
      <vt:lpstr>Question 8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33</cp:revision>
  <dcterms:created xsi:type="dcterms:W3CDTF">2020-09-10T07:54:11Z</dcterms:created>
  <dcterms:modified xsi:type="dcterms:W3CDTF">2023-03-07T09:28:00Z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