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 id="2147483749" r:id="rId5"/>
    <p:sldMasterId id="2147483763" r:id="rId6"/>
  </p:sldMasterIdLst>
  <p:notesMasterIdLst>
    <p:notesMasterId r:id="rId49"/>
  </p:notesMasterIdLst>
  <p:handoutMasterIdLst>
    <p:handoutMasterId r:id="rId50"/>
  </p:handoutMasterIdLst>
  <p:sldIdLst>
    <p:sldId id="736" r:id="rId7"/>
    <p:sldId id="737" r:id="rId8"/>
    <p:sldId id="739" r:id="rId9"/>
    <p:sldId id="684" r:id="rId10"/>
    <p:sldId id="681" r:id="rId11"/>
    <p:sldId id="682" r:id="rId12"/>
    <p:sldId id="733" r:id="rId13"/>
    <p:sldId id="746" r:id="rId14"/>
    <p:sldId id="747" r:id="rId15"/>
    <p:sldId id="740" r:id="rId16"/>
    <p:sldId id="685" r:id="rId17"/>
    <p:sldId id="710" r:id="rId18"/>
    <p:sldId id="709" r:id="rId19"/>
    <p:sldId id="702" r:id="rId20"/>
    <p:sldId id="686" r:id="rId21"/>
    <p:sldId id="704" r:id="rId22"/>
    <p:sldId id="703" r:id="rId23"/>
    <p:sldId id="717" r:id="rId24"/>
    <p:sldId id="711" r:id="rId25"/>
    <p:sldId id="712" r:id="rId26"/>
    <p:sldId id="713" r:id="rId27"/>
    <p:sldId id="715" r:id="rId28"/>
    <p:sldId id="718" r:id="rId29"/>
    <p:sldId id="688" r:id="rId30"/>
    <p:sldId id="706" r:id="rId31"/>
    <p:sldId id="707" r:id="rId32"/>
    <p:sldId id="708" r:id="rId33"/>
    <p:sldId id="728" r:id="rId34"/>
    <p:sldId id="725" r:id="rId35"/>
    <p:sldId id="731" r:id="rId36"/>
    <p:sldId id="530" r:id="rId37"/>
    <p:sldId id="735" r:id="rId38"/>
    <p:sldId id="691" r:id="rId39"/>
    <p:sldId id="693" r:id="rId40"/>
    <p:sldId id="741" r:id="rId41"/>
    <p:sldId id="694" r:id="rId42"/>
    <p:sldId id="695" r:id="rId43"/>
    <p:sldId id="742" r:id="rId44"/>
    <p:sldId id="743" r:id="rId45"/>
    <p:sldId id="744" r:id="rId46"/>
    <p:sldId id="701" r:id="rId47"/>
    <p:sldId id="745" r:id="rId48"/>
  </p:sldIdLst>
  <p:sldSz cx="12192000" cy="6858000"/>
  <p:notesSz cx="6794500"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Morris-Goodman, Karen" initials="MK" lastIdx="0" clrIdx="3">
    <p:extLst>
      <p:ext uri="{19B8F6BF-5375-455C-9EA6-DF929625EA0E}">
        <p15:presenceInfo xmlns:p15="http://schemas.microsoft.com/office/powerpoint/2012/main" userId="S-1-5-21-1573406126-441743599-619646970-120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B9"/>
    <a:srgbClr val="E7ECF3"/>
    <a:srgbClr val="CBD7E6"/>
    <a:srgbClr val="CB076E"/>
    <a:srgbClr val="E7ECF5"/>
    <a:srgbClr val="0070C0"/>
    <a:srgbClr val="0077C8"/>
    <a:srgbClr val="CBD6EB"/>
    <a:srgbClr val="00B0F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83" autoAdjust="0"/>
    <p:restoredTop sz="86427" autoAdjust="0"/>
  </p:normalViewPr>
  <p:slideViewPr>
    <p:cSldViewPr snapToGrid="0" snapToObjects="1">
      <p:cViewPr varScale="1">
        <p:scale>
          <a:sx n="86" d="100"/>
          <a:sy n="86" d="100"/>
        </p:scale>
        <p:origin x="102" y="540"/>
      </p:cViewPr>
      <p:guideLst>
        <p:guide orient="horz" pos="1457"/>
        <p:guide pos="3840"/>
      </p:guideLst>
    </p:cSldViewPr>
  </p:slideViewPr>
  <p:outlineViewPr>
    <p:cViewPr>
      <p:scale>
        <a:sx n="33" d="100"/>
        <a:sy n="33" d="100"/>
      </p:scale>
      <p:origin x="0" y="-12384"/>
    </p:cViewPr>
  </p:outlineViewPr>
  <p:notesTextViewPr>
    <p:cViewPr>
      <p:scale>
        <a:sx n="114" d="100"/>
        <a:sy n="114" d="100"/>
      </p:scale>
      <p:origin x="0" y="0"/>
    </p:cViewPr>
  </p:notesText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es, Nia" userId="c8e4cf6e-6852-4dab-8bdb-a66f4fdc7c7a" providerId="ADAL" clId="{5E9F5353-EC54-4F2E-89D9-31310FDDBEF9}"/>
    <pc:docChg chg="modSld">
      <pc:chgData name="Jones, Nia" userId="c8e4cf6e-6852-4dab-8bdb-a66f4fdc7c7a" providerId="ADAL" clId="{5E9F5353-EC54-4F2E-89D9-31310FDDBEF9}" dt="2019-10-22T15:28:08.728" v="41" actId="20577"/>
      <pc:docMkLst>
        <pc:docMk/>
      </pc:docMkLst>
      <pc:sldChg chg="modSp">
        <pc:chgData name="Jones, Nia" userId="c8e4cf6e-6852-4dab-8bdb-a66f4fdc7c7a" providerId="ADAL" clId="{5E9F5353-EC54-4F2E-89D9-31310FDDBEF9}" dt="2019-10-22T15:28:08.728" v="41" actId="20577"/>
        <pc:sldMkLst>
          <pc:docMk/>
          <pc:sldMk cId="2973725867" sldId="736"/>
        </pc:sldMkLst>
        <pc:spChg chg="mod">
          <ac:chgData name="Jones, Nia" userId="c8e4cf6e-6852-4dab-8bdb-a66f4fdc7c7a" providerId="ADAL" clId="{5E9F5353-EC54-4F2E-89D9-31310FDDBEF9}" dt="2019-10-22T15:28:08.728" v="41" actId="20577"/>
          <ac:spMkLst>
            <pc:docMk/>
            <pc:sldMk cId="2973725867" sldId="736"/>
            <ac:spMk id="9" creationId="{00000000-0000-0000-0000-000000000000}"/>
          </ac:spMkLst>
        </pc:spChg>
      </pc:sldChg>
    </pc:docChg>
  </pc:docChgLst>
</pc:chgInfo>
</file>

<file path=ppt/diagrams/_rels/data2.xml.rels><?xml version="1.0" encoding="UTF-8" standalone="yes"?>
<Relationships xmlns="http://schemas.openxmlformats.org/package/2006/relationships"><Relationship Id="rId1" Type="http://schemas.openxmlformats.org/officeDocument/2006/relationships/hyperlink" Target="https://www.healthandcarelearning.wales/" TargetMode="External"/></Relationships>
</file>

<file path=ppt/diagrams/_rels/drawing2.xml.rels><?xml version="1.0" encoding="UTF-8" standalone="yes"?>
<Relationships xmlns="http://schemas.openxmlformats.org/package/2006/relationships"><Relationship Id="rId1" Type="http://schemas.openxmlformats.org/officeDocument/2006/relationships/hyperlink" Target="https://www.healthandcarelearning.wales/"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GB"/>
        </a:p>
      </dgm:t>
    </dgm:pt>
    <dgm:pt modelId="{BCE191D5-A236-3F43-AD28-D25B4EAC3A94}">
      <dgm:prSet phldrT="[Text]" custT="1"/>
      <dgm:spPr/>
      <dgm:t>
        <a:bodyPr/>
        <a:lstStyle/>
        <a:p>
          <a:pPr algn="r"/>
          <a:r>
            <a:rPr lang="en-US" sz="1400" b="1" dirty="0"/>
            <a:t>Who is the qualification for?</a:t>
          </a:r>
          <a:endParaRPr lang="en-GB" sz="1400" b="1" dirty="0"/>
        </a:p>
      </dgm:t>
    </dgm:pt>
    <dgm:pt modelId="{E56AAAC6-F411-6F46-86BE-B1B7B6809502}" type="parTrans" cxnId="{1ED645F9-84DA-8D41-915E-2422CEEEC942}">
      <dgm:prSet/>
      <dgm:spPr/>
      <dgm:t>
        <a:bodyPr/>
        <a:lstStyle/>
        <a:p>
          <a:endParaRPr lang="en-US"/>
        </a:p>
      </dgm:t>
    </dgm:pt>
    <dgm:pt modelId="{BF8BA50D-767A-B14F-B07E-CE3CA485BD6C}" type="sibTrans" cxnId="{1ED645F9-84DA-8D41-915E-2422CEEEC942}">
      <dgm:prSet/>
      <dgm:spPr/>
      <dgm:t>
        <a:bodyPr/>
        <a:lstStyle/>
        <a:p>
          <a:endParaRPr lang="en-US"/>
        </a:p>
      </dgm:t>
    </dgm:pt>
    <dgm:pt modelId="{C43603E7-AFF4-C64D-BA87-2CAFF95C29AD}">
      <dgm:prSet custT="1"/>
      <dgm:spPr/>
      <dgm: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Who has been involved in its development? </a:t>
          </a:r>
        </a:p>
      </dgm:t>
    </dgm:pt>
    <dgm:pt modelId="{A7D6181E-F1BA-484B-89F2-80E253EDB62C}" type="parTrans" cxnId="{5CE58171-F8FA-E943-B9E2-65C0E4DFD755}">
      <dgm:prSet/>
      <dgm:spPr/>
      <dgm:t>
        <a:bodyPr/>
        <a:lstStyle/>
        <a:p>
          <a:endParaRPr lang="en-US"/>
        </a:p>
      </dgm:t>
    </dgm:pt>
    <dgm:pt modelId="{977FD8FC-CF4D-424E-94B5-00D682F7D57B}" type="sibTrans" cxnId="{5CE58171-F8FA-E943-B9E2-65C0E4DFD755}">
      <dgm:prSet/>
      <dgm:spPr/>
      <dgm:t>
        <a:bodyPr/>
        <a:lstStyle/>
        <a:p>
          <a:endParaRPr lang="en-US"/>
        </a:p>
      </dgm:t>
    </dgm:pt>
    <dgm:pt modelId="{0CB96E14-FE94-AC42-8E43-D002813B3B0B}">
      <dgm:prSet phldrT="[Text]" custT="1"/>
      <dgm:spPr/>
      <dgm:t>
        <a:bodyPr anchor="ctr"/>
        <a:lstStyle/>
        <a:p>
          <a:pPr marL="363538" indent="-138113">
            <a:tabLst/>
          </a:pPr>
          <a:r>
            <a:rPr lang="en-GB" sz="1400" dirty="0">
              <a:latin typeface="+mj-lt"/>
            </a:rPr>
            <a:t>This qualification has been developed by the Consortium in conjunction with stakeholders from the health and social care sectors. These included Social Care Wales, NHS Health Education and Improvement Wales, tutors, teachers and work place assessors. </a:t>
          </a:r>
        </a:p>
      </dgm:t>
    </dgm:pt>
    <dgm:pt modelId="{06F1024B-E0A6-7441-8767-E3D0E28D85B9}" type="parTrans" cxnId="{146B7E8B-B3A3-D141-AB49-6DF2D7ABA6A0}">
      <dgm:prSet/>
      <dgm:spPr/>
      <dgm:t>
        <a:bodyPr/>
        <a:lstStyle/>
        <a:p>
          <a:endParaRPr lang="en-US"/>
        </a:p>
      </dgm:t>
    </dgm:pt>
    <dgm:pt modelId="{AAA1F7FF-DE82-A14A-AB3B-FF574C2747F6}" type="sibTrans" cxnId="{146B7E8B-B3A3-D141-AB49-6DF2D7ABA6A0}">
      <dgm:prSet/>
      <dgm:spPr/>
      <dgm:t>
        <a:bodyPr/>
        <a:lstStyle/>
        <a:p>
          <a:endParaRPr lang="en-US"/>
        </a:p>
      </dgm:t>
    </dgm:pt>
    <dgm:pt modelId="{A60C5133-47B1-854F-9DD5-5F4F52B94E5A}">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Who can deliver this qualification?</a:t>
          </a:r>
        </a:p>
      </dgm:t>
    </dgm:pt>
    <dgm:pt modelId="{49A5B738-5D02-274F-A2A2-4DBB98386C56}" type="parTrans" cxnId="{05635CD2-F6F3-2541-97A7-5CDF6B7A75C3}">
      <dgm:prSet/>
      <dgm:spPr/>
      <dgm:t>
        <a:bodyPr/>
        <a:lstStyle/>
        <a:p>
          <a:endParaRPr lang="en-US"/>
        </a:p>
      </dgm:t>
    </dgm:pt>
    <dgm:pt modelId="{9908F7C3-0070-5541-94C9-618ABFB7C3DC}" type="sibTrans" cxnId="{05635CD2-F6F3-2541-97A7-5CDF6B7A75C3}">
      <dgm:prSet/>
      <dgm:spPr/>
      <dgm:t>
        <a:bodyPr/>
        <a:lstStyle/>
        <a:p>
          <a:endParaRPr lang="en-US"/>
        </a:p>
      </dgm:t>
    </dgm:pt>
    <dgm:pt modelId="{4846F08A-7D01-444A-8705-6ABF150C6B7A}">
      <dgm:prSet phldrT="[Text]" custT="1"/>
      <dgm:spPr/>
      <dgm:t>
        <a:bodyPr anchor="ctr"/>
        <a:lstStyle/>
        <a:p>
          <a:pPr marL="403225" indent="-217488">
            <a:tabLst/>
          </a:pPr>
          <a:r>
            <a:rPr lang="en-US" sz="1400" dirty="0">
              <a:latin typeface="+mj-lt"/>
            </a:rPr>
            <a:t>This qualification is theory-based and assesses learners’ knowledge and practice. It is designed for learners in School Sixth forms or FE Colleges </a:t>
          </a:r>
          <a:endParaRPr lang="en-GB" sz="1400" dirty="0">
            <a:latin typeface="+mj-lt"/>
          </a:endParaRPr>
        </a:p>
      </dgm:t>
    </dgm:pt>
    <dgm:pt modelId="{CD0947AC-3B17-4343-97AD-5D6319EDD8CF}" type="parTrans" cxnId="{A5611897-C43E-EE43-A3F0-D5E2BCBDE329}">
      <dgm:prSet/>
      <dgm:spPr/>
      <dgm:t>
        <a:bodyPr/>
        <a:lstStyle/>
        <a:p>
          <a:endParaRPr lang="en-US"/>
        </a:p>
      </dgm:t>
    </dgm:pt>
    <dgm:pt modelId="{31154A81-4605-B54F-B381-998DD9F3155B}" type="sibTrans" cxnId="{A5611897-C43E-EE43-A3F0-D5E2BCBDE329}">
      <dgm:prSet/>
      <dgm:spPr/>
      <dgm:t>
        <a:bodyPr/>
        <a:lstStyle/>
        <a:p>
          <a:endParaRPr lang="en-US"/>
        </a:p>
      </dgm:t>
    </dgm:pt>
    <dgm:pt modelId="{35F6BF0F-48C8-C441-83D3-3A3C41387186}">
      <dgm:prSet phldrT="[Text]" custT="1"/>
      <dgm:spPr/>
      <dgm: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What does the qualification cover? </a:t>
          </a:r>
          <a:endParaRPr lang="en-GB" sz="1400" b="1" kern="1200" dirty="0">
            <a:solidFill>
              <a:srgbClr val="FFFFFF"/>
            </a:solidFill>
            <a:latin typeface="Arial" panose="020B0604020202020204"/>
            <a:ea typeface="+mn-ea"/>
            <a:cs typeface="+mn-cs"/>
          </a:endParaRPr>
        </a:p>
      </dgm:t>
    </dgm:pt>
    <dgm:pt modelId="{D9FE4F7D-25AB-0D40-A178-EFFE63442147}" type="parTrans" cxnId="{481692EA-AF87-944E-85E6-EC5B29F7711F}">
      <dgm:prSet/>
      <dgm:spPr/>
      <dgm:t>
        <a:bodyPr/>
        <a:lstStyle/>
        <a:p>
          <a:endParaRPr lang="en-US"/>
        </a:p>
      </dgm:t>
    </dgm:pt>
    <dgm:pt modelId="{0577154A-5392-404B-824B-CAE6317597E2}" type="sibTrans" cxnId="{481692EA-AF87-944E-85E6-EC5B29F7711F}">
      <dgm:prSet/>
      <dgm:spPr/>
      <dgm:t>
        <a:bodyPr/>
        <a:lstStyle/>
        <a:p>
          <a:endParaRPr lang="en-US"/>
        </a:p>
      </dgm:t>
    </dgm:pt>
    <dgm:pt modelId="{B779A580-ADD2-C241-A1E0-759AD34E2D1C}">
      <dgm:prSet custT="1"/>
      <dgm:spPr/>
      <dgm:t>
        <a:bodyPr/>
        <a:lstStyle/>
        <a:p>
          <a:pPr marL="57150" indent="0"/>
          <a:r>
            <a:rPr lang="en-US" sz="1400" dirty="0"/>
            <a:t>The qualification enables learners to develop and demonstrate their knowledge, skills and understanding within the context of health and social care services.</a:t>
          </a:r>
        </a:p>
      </dgm:t>
    </dgm:pt>
    <dgm:pt modelId="{65487E24-1766-4E4D-B263-BCDFF3FCAA25}" type="parTrans" cxnId="{69FA3C6E-53FF-EB48-8A0D-FCA89B19D9BA}">
      <dgm:prSet/>
      <dgm:spPr/>
      <dgm:t>
        <a:bodyPr/>
        <a:lstStyle/>
        <a:p>
          <a:endParaRPr lang="en-US"/>
        </a:p>
      </dgm:t>
    </dgm:pt>
    <dgm:pt modelId="{A24BA5EF-2683-9642-B91E-DA984F44CB76}" type="sibTrans" cxnId="{69FA3C6E-53FF-EB48-8A0D-FCA89B19D9BA}">
      <dgm:prSet/>
      <dgm:spPr/>
      <dgm:t>
        <a:bodyPr/>
        <a:lstStyle/>
        <a:p>
          <a:endParaRPr lang="en-US"/>
        </a:p>
      </dgm:t>
    </dgm:pt>
    <dgm:pt modelId="{3FA4BCF7-4C36-254A-BC28-2D75C4FFE899}">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Are there any entry requirements or interdependencies? </a:t>
          </a:r>
        </a:p>
      </dgm:t>
    </dgm:pt>
    <dgm:pt modelId="{939165CC-4DE8-B241-8483-9ED654CCE87C}" type="parTrans" cxnId="{E1C596E4-8583-0941-A378-A3FF8D2625CF}">
      <dgm:prSet/>
      <dgm:spPr/>
      <dgm:t>
        <a:bodyPr/>
        <a:lstStyle/>
        <a:p>
          <a:endParaRPr lang="en-US"/>
        </a:p>
      </dgm:t>
    </dgm:pt>
    <dgm:pt modelId="{EC7A4463-9C14-5B43-B59D-14DDB3BE4AF3}" type="sibTrans" cxnId="{E1C596E4-8583-0941-A378-A3FF8D2625CF}">
      <dgm:prSet/>
      <dgm:spPr/>
      <dgm:t>
        <a:bodyPr/>
        <a:lstStyle/>
        <a:p>
          <a:endParaRPr lang="en-US"/>
        </a:p>
      </dgm:t>
    </dgm:pt>
    <dgm:pt modelId="{27E3648D-2F8F-274F-9DFB-43229DCB1987}">
      <dgm:prSet phldrT="[Text]" custT="1"/>
      <dgm:spPr/>
      <dgm:t>
        <a:bodyPr anchor="ctr"/>
        <a:lstStyle/>
        <a:p>
          <a:pPr marL="363538" indent="-138113">
            <a:tabLst/>
          </a:pPr>
          <a:r>
            <a:rPr lang="en-GB" sz="1400" dirty="0">
              <a:latin typeface="+mj-lt"/>
            </a:rPr>
            <a:t>Completion of this qualification requires learners to undertake  a minimum of ten days of sector engagement of which at least five days (30 hours) must be spent undertaking a work placement</a:t>
          </a:r>
        </a:p>
      </dgm:t>
    </dgm:pt>
    <dgm:pt modelId="{E5C1D64C-D0F3-BF44-AC45-FD4F0F622E2E}" type="parTrans" cxnId="{126BC7BC-07B1-0644-A979-254BA79B53FC}">
      <dgm:prSet/>
      <dgm:spPr/>
      <dgm:t>
        <a:bodyPr/>
        <a:lstStyle/>
        <a:p>
          <a:endParaRPr lang="en-US"/>
        </a:p>
      </dgm:t>
    </dgm:pt>
    <dgm:pt modelId="{BCBDE881-8690-8143-B236-59AAEA7EE184}" type="sibTrans" cxnId="{126BC7BC-07B1-0644-A979-254BA79B53FC}">
      <dgm:prSet/>
      <dgm:spPr/>
      <dgm:t>
        <a:bodyPr/>
        <a:lstStyle/>
        <a:p>
          <a:endParaRPr lang="en-US"/>
        </a:p>
      </dgm:t>
    </dgm:pt>
    <dgm:pt modelId="{CC04379F-4330-6045-AA6C-96AA5111988E}">
      <dgm:prSet custT="1"/>
      <dgm:spPr/>
      <dgm:t>
        <a:bodyPr/>
        <a:lstStyle/>
        <a:p>
          <a:pPr marL="225425" indent="0">
            <a:buNone/>
            <a:tabLst/>
          </a:pPr>
          <a:endParaRPr lang="en-US" sz="1100" dirty="0"/>
        </a:p>
      </dgm:t>
    </dgm:pt>
    <dgm:pt modelId="{80E67849-2B0D-F846-A3F8-8811B699EB19}" type="parTrans" cxnId="{A2372E53-B19B-8A4D-9364-488727311E0E}">
      <dgm:prSet/>
      <dgm:spPr/>
      <dgm:t>
        <a:bodyPr/>
        <a:lstStyle/>
        <a:p>
          <a:endParaRPr lang="en-US"/>
        </a:p>
      </dgm:t>
    </dgm:pt>
    <dgm:pt modelId="{4734E980-8C2D-684E-8A65-94535970D2B7}" type="sibTrans" cxnId="{A2372E53-B19B-8A4D-9364-488727311E0E}">
      <dgm:prSet/>
      <dgm:spPr/>
      <dgm:t>
        <a:bodyPr/>
        <a:lstStyle/>
        <a:p>
          <a:endParaRPr lang="en-US"/>
        </a:p>
      </dgm:t>
    </dgm:pt>
    <dgm:pt modelId="{0BB838D2-1722-4199-BF16-156139529A12}">
      <dgm:prSet custT="1"/>
      <dgm:spPr/>
      <dgm:t>
        <a:bodyPr/>
        <a:lstStyle/>
        <a:p>
          <a:pPr marL="225425" indent="0">
            <a:buNone/>
            <a:tabLst/>
          </a:pPr>
          <a:r>
            <a:rPr lang="en-US" sz="1100" dirty="0">
              <a:latin typeface="+mj-lt"/>
            </a:rPr>
            <a:t>. </a:t>
          </a:r>
          <a:endParaRPr lang="en-US" sz="1100" dirty="0"/>
        </a:p>
      </dgm:t>
    </dgm:pt>
    <dgm:pt modelId="{ACA8D981-0F9B-4525-A588-10723C8132DF}" type="parTrans" cxnId="{DA0FABA4-B062-476A-82D7-8CF0BB18906A}">
      <dgm:prSet/>
      <dgm:spPr/>
      <dgm:t>
        <a:bodyPr/>
        <a:lstStyle/>
        <a:p>
          <a:endParaRPr lang="en-GB"/>
        </a:p>
      </dgm:t>
    </dgm:pt>
    <dgm:pt modelId="{A2F63D9C-9C62-4747-B149-DB909C0D07C4}" type="sibTrans" cxnId="{DA0FABA4-B062-476A-82D7-8CF0BB18906A}">
      <dgm:prSet/>
      <dgm:spPr/>
      <dgm:t>
        <a:bodyPr/>
        <a:lstStyle/>
        <a:p>
          <a:endParaRPr lang="en-GB"/>
        </a:p>
      </dgm:t>
    </dgm:pt>
    <dgm:pt modelId="{C5340311-CD05-42A5-99D5-6C3C06F58DA4}">
      <dgm:prSet custT="1"/>
      <dgm:spPr/>
      <dgm:t>
        <a:bodyPr/>
        <a:lstStyle/>
        <a:p>
          <a:pPr marL="225425" indent="0">
            <a:buFont typeface="Arial" panose="020B0604020202020204" pitchFamily="34" charset="0"/>
            <a:buChar char="•"/>
            <a:tabLst/>
          </a:pPr>
          <a:r>
            <a:rPr lang="en-US" sz="1400" dirty="0"/>
            <a:t>This qualification is designed for post-16 learners who are interested in learning more about the health and social care sectors</a:t>
          </a:r>
        </a:p>
      </dgm:t>
    </dgm:pt>
    <dgm:pt modelId="{15D7C735-9174-4C42-A53D-37EEF5CC79CB}" type="parTrans" cxnId="{E25E5BC3-59DF-404E-B101-5B09AA004DB7}">
      <dgm:prSet/>
      <dgm:spPr/>
      <dgm:t>
        <a:bodyPr/>
        <a:lstStyle/>
        <a:p>
          <a:endParaRPr lang="en-GB"/>
        </a:p>
      </dgm:t>
    </dgm:pt>
    <dgm:pt modelId="{799D94C0-53BA-4D9E-B9FC-91F7D35A06EA}" type="sibTrans" cxnId="{E25E5BC3-59DF-404E-B101-5B09AA004DB7}">
      <dgm:prSet/>
      <dgm:spPr/>
      <dgm:t>
        <a:bodyPr/>
        <a:lstStyle/>
        <a:p>
          <a:endParaRPr lang="en-GB"/>
        </a:p>
      </dgm:t>
    </dgm:pt>
    <dgm:pt modelId="{79C3464F-2F09-4CB9-8553-37D77BF65A9D}">
      <dgm:prSet phldrT="[Text]" custT="1"/>
      <dgm:spPr/>
      <dgm:t>
        <a:bodyPr/>
        <a:lstStyle/>
        <a:p>
          <a:pPr marL="363538" indent="-138113"/>
          <a:r>
            <a:rPr lang="en-GB" sz="1400" dirty="0"/>
            <a:t>There are no entry requirements for this qualification. However, centres must ensure that learners have the potential and opportunity to gain the qualification successfully.</a:t>
          </a:r>
          <a:endParaRPr lang="en-GB" sz="1400" dirty="0">
            <a:latin typeface="+mj-lt"/>
          </a:endParaRPr>
        </a:p>
      </dgm:t>
    </dgm:pt>
    <dgm:pt modelId="{90234411-A629-43CE-8A25-19AFB3FB47E6}" type="parTrans" cxnId="{4432544E-FC4B-4952-A806-F1071139E583}">
      <dgm:prSet/>
      <dgm:spPr/>
      <dgm:t>
        <a:bodyPr/>
        <a:lstStyle/>
        <a:p>
          <a:endParaRPr lang="en-GB"/>
        </a:p>
      </dgm:t>
    </dgm:pt>
    <dgm:pt modelId="{E0A025E3-0E83-4D9B-BBD9-02A48447573C}" type="sibTrans" cxnId="{4432544E-FC4B-4952-A806-F1071139E583}">
      <dgm:prSet/>
      <dgm:spPr/>
      <dgm:t>
        <a:bodyPr/>
        <a:lstStyle/>
        <a:p>
          <a:endParaRPr lang="en-GB"/>
        </a:p>
      </dgm:t>
    </dgm:pt>
    <dgm:pt modelId="{111EF734-76DC-41BB-A633-EEC09582AC87}">
      <dgm:prSet custT="1"/>
      <dgm:spPr/>
      <dgm:t>
        <a:bodyPr/>
        <a:lstStyle/>
        <a:p>
          <a:pPr marL="363538" indent="-138113">
            <a:tabLst/>
          </a:pPr>
          <a:r>
            <a:rPr lang="en-US" sz="1400" dirty="0">
              <a:effectLst/>
              <a:latin typeface="+mj-lt"/>
            </a:rPr>
            <a:t>It is strongly recommended that a learners </a:t>
          </a:r>
          <a:r>
            <a:rPr lang="en-US" sz="1400" b="1" dirty="0">
              <a:effectLst/>
              <a:latin typeface="+mj-lt"/>
            </a:rPr>
            <a:t>has completed or is currently undertaking the Health and Social Care Core qualification </a:t>
          </a:r>
          <a:r>
            <a:rPr lang="en-US" sz="1400" dirty="0">
              <a:effectLst/>
              <a:latin typeface="+mj-lt"/>
            </a:rPr>
            <a:t>prior to, or alongside completing this level 2 Health and Social Care: Principles and Contexts qualification.</a:t>
          </a:r>
          <a:endParaRPr lang="en-GB" sz="1400" dirty="0">
            <a:latin typeface="+mj-lt"/>
          </a:endParaRPr>
        </a:p>
      </dgm:t>
    </dgm:pt>
    <dgm:pt modelId="{E9D36B6C-807E-47A2-88F7-3B5B5D7995D6}" type="parTrans" cxnId="{626565F9-B543-4E27-9EE4-52016224F859}">
      <dgm:prSet/>
      <dgm:spPr/>
      <dgm:t>
        <a:bodyPr/>
        <a:lstStyle/>
        <a:p>
          <a:endParaRPr lang="en-GB"/>
        </a:p>
      </dgm:t>
    </dgm:pt>
    <dgm:pt modelId="{164F3231-F024-4EBD-8A3B-D6FA90F533F3}" type="sibTrans" cxnId="{626565F9-B543-4E27-9EE4-52016224F859}">
      <dgm:prSet/>
      <dgm:spPr/>
      <dgm:t>
        <a:bodyPr/>
        <a:lstStyle/>
        <a:p>
          <a:endParaRPr lang="en-GB"/>
        </a:p>
      </dgm:t>
    </dgm:pt>
    <dgm:pt modelId="{DC82BACB-7287-442A-A34B-7AF386A0857E}" type="pres">
      <dgm:prSet presAssocID="{92C91114-DA0F-42AF-A970-CAC841110A33}" presName="Name0" presStyleCnt="0">
        <dgm:presLayoutVars>
          <dgm:dir/>
          <dgm:animLvl val="lvl"/>
          <dgm:resizeHandles/>
        </dgm:presLayoutVars>
      </dgm:prSet>
      <dgm:spPr/>
    </dgm:pt>
    <dgm:pt modelId="{D14BCE85-CDEC-954B-A0D1-A90608AF01F1}" type="pres">
      <dgm:prSet presAssocID="{BCE191D5-A236-3F43-AD28-D25B4EAC3A94}" presName="linNode" presStyleCnt="0"/>
      <dgm:spPr/>
    </dgm:pt>
    <dgm:pt modelId="{66BE0F86-BAD0-E54A-A502-633AAE41CF83}" type="pres">
      <dgm:prSet presAssocID="{BCE191D5-A236-3F43-AD28-D25B4EAC3A94}" presName="parentShp" presStyleLbl="node1" presStyleIdx="0" presStyleCnt="5" custLinFactNeighborX="-163" custLinFactNeighborY="-3245">
        <dgm:presLayoutVars>
          <dgm:bulletEnabled val="1"/>
        </dgm:presLayoutVars>
      </dgm:prSet>
      <dgm:spPr/>
    </dgm:pt>
    <dgm:pt modelId="{D4A7C99E-A3FB-8F4A-AD2B-0915534170AE}" type="pres">
      <dgm:prSet presAssocID="{BCE191D5-A236-3F43-AD28-D25B4EAC3A94}" presName="childShp" presStyleLbl="bgAccFollowNode1" presStyleIdx="0" presStyleCnt="5" custScaleY="102350" custLinFactNeighborX="244" custLinFactNeighborY="-1109">
        <dgm:presLayoutVars>
          <dgm:bulletEnabled val="1"/>
        </dgm:presLayoutVars>
      </dgm:prSet>
      <dgm:spPr/>
    </dgm:pt>
    <dgm:pt modelId="{F1777C57-A9B1-6E4D-9D6F-924574E55B2E}" type="pres">
      <dgm:prSet presAssocID="{BF8BA50D-767A-B14F-B07E-CE3CA485BD6C}" presName="spacing" presStyleCnt="0"/>
      <dgm:spPr/>
    </dgm:pt>
    <dgm:pt modelId="{D5ACD6F1-100C-314B-949C-703F36A28E58}" type="pres">
      <dgm:prSet presAssocID="{C43603E7-AFF4-C64D-BA87-2CAFF95C29AD}" presName="linNode" presStyleCnt="0"/>
      <dgm:spPr/>
    </dgm:pt>
    <dgm:pt modelId="{1472AA31-ABCA-0045-9DF6-90DBEDD7C8CB}" type="pres">
      <dgm:prSet presAssocID="{C43603E7-AFF4-C64D-BA87-2CAFF95C29AD}" presName="parentShp" presStyleLbl="node1" presStyleIdx="1" presStyleCnt="5" custScaleY="130167">
        <dgm:presLayoutVars>
          <dgm:bulletEnabled val="1"/>
        </dgm:presLayoutVars>
      </dgm:prSet>
      <dgm:spPr/>
    </dgm:pt>
    <dgm:pt modelId="{942CA855-7CB7-DD4C-A30A-684319754EDF}" type="pres">
      <dgm:prSet presAssocID="{C43603E7-AFF4-C64D-BA87-2CAFF95C29AD}" presName="childShp" presStyleLbl="bgAccFollowNode1" presStyleIdx="1" presStyleCnt="5" custScaleY="127510">
        <dgm:presLayoutVars>
          <dgm:bulletEnabled val="1"/>
        </dgm:presLayoutVars>
      </dgm:prSet>
      <dgm:spPr/>
    </dgm:pt>
    <dgm:pt modelId="{E65DDBE4-D822-9C4E-A455-56F8633FD0C1}" type="pres">
      <dgm:prSet presAssocID="{977FD8FC-CF4D-424E-94B5-00D682F7D57B}" presName="spacing" presStyleCnt="0"/>
      <dgm:spPr/>
    </dgm:pt>
    <dgm:pt modelId="{926B2D0C-B852-8B49-8C15-D8D955CFA99A}" type="pres">
      <dgm:prSet presAssocID="{A60C5133-47B1-854F-9DD5-5F4F52B94E5A}" presName="linNode" presStyleCnt="0"/>
      <dgm:spPr/>
    </dgm:pt>
    <dgm:pt modelId="{244E28BC-86F3-DE48-B59E-2E8D91CB0507}" type="pres">
      <dgm:prSet presAssocID="{A60C5133-47B1-854F-9DD5-5F4F52B94E5A}" presName="parentShp" presStyleLbl="node1" presStyleIdx="2" presStyleCnt="5" custLinFactNeighborY="-791">
        <dgm:presLayoutVars>
          <dgm:bulletEnabled val="1"/>
        </dgm:presLayoutVars>
      </dgm:prSet>
      <dgm:spPr/>
    </dgm:pt>
    <dgm:pt modelId="{173D82A1-2A15-4544-8C88-23B09A5B5D22}" type="pres">
      <dgm:prSet presAssocID="{A60C5133-47B1-854F-9DD5-5F4F52B94E5A}" presName="childShp" presStyleLbl="bgAccFollowNode1" presStyleIdx="2" presStyleCnt="5">
        <dgm:presLayoutVars>
          <dgm:bulletEnabled val="1"/>
        </dgm:presLayoutVars>
      </dgm:prSet>
      <dgm:spPr/>
    </dgm:pt>
    <dgm:pt modelId="{FF5B1164-317E-564E-8BE2-772158B04D0D}" type="pres">
      <dgm:prSet presAssocID="{9908F7C3-0070-5541-94C9-618ABFB7C3DC}" presName="spacing" presStyleCnt="0"/>
      <dgm:spPr/>
    </dgm:pt>
    <dgm:pt modelId="{96C6AC49-91C0-734C-9B7D-B6A4A6498458}" type="pres">
      <dgm:prSet presAssocID="{35F6BF0F-48C8-C441-83D3-3A3C41387186}" presName="linNode" presStyleCnt="0"/>
      <dgm:spPr/>
    </dgm:pt>
    <dgm:pt modelId="{9E9C705D-3F7E-E143-BABB-889CB62642A9}" type="pres">
      <dgm:prSet presAssocID="{35F6BF0F-48C8-C441-83D3-3A3C41387186}" presName="parentShp" presStyleLbl="node1" presStyleIdx="3" presStyleCnt="5" custScaleY="88352">
        <dgm:presLayoutVars>
          <dgm:bulletEnabled val="1"/>
        </dgm:presLayoutVars>
      </dgm:prSet>
      <dgm:spPr/>
    </dgm:pt>
    <dgm:pt modelId="{D86C433B-FF88-DC42-9BB2-D6B784F39D80}" type="pres">
      <dgm:prSet presAssocID="{35F6BF0F-48C8-C441-83D3-3A3C41387186}" presName="childShp" presStyleLbl="bgAccFollowNode1" presStyleIdx="3" presStyleCnt="5" custScaleY="76327">
        <dgm:presLayoutVars>
          <dgm:bulletEnabled val="1"/>
        </dgm:presLayoutVars>
      </dgm:prSet>
      <dgm:spPr/>
    </dgm:pt>
    <dgm:pt modelId="{FBA081B4-CF38-4840-84CA-8F97D64E6BE0}" type="pres">
      <dgm:prSet presAssocID="{0577154A-5392-404B-824B-CAE6317597E2}" presName="spacing" presStyleCnt="0"/>
      <dgm:spPr/>
    </dgm:pt>
    <dgm:pt modelId="{40A1302B-D62C-7A4A-9C2E-A6CED636CD24}" type="pres">
      <dgm:prSet presAssocID="{3FA4BCF7-4C36-254A-BC28-2D75C4FFE899}" presName="linNode" presStyleCnt="0"/>
      <dgm:spPr/>
    </dgm:pt>
    <dgm:pt modelId="{4BD5B87E-9F45-6946-9EA7-442899BBC5F0}" type="pres">
      <dgm:prSet presAssocID="{3FA4BCF7-4C36-254A-BC28-2D75C4FFE899}" presName="parentShp" presStyleLbl="node1" presStyleIdx="4" presStyleCnt="5" custScaleY="166545" custLinFactNeighborY="185">
        <dgm:presLayoutVars>
          <dgm:bulletEnabled val="1"/>
        </dgm:presLayoutVars>
      </dgm:prSet>
      <dgm:spPr/>
    </dgm:pt>
    <dgm:pt modelId="{84558E58-4C15-0949-8C64-C29AF5D0B63A}" type="pres">
      <dgm:prSet presAssocID="{3FA4BCF7-4C36-254A-BC28-2D75C4FFE899}" presName="childShp" presStyleLbl="bgAccFollowNode1" presStyleIdx="4" presStyleCnt="5" custScaleX="106258" custScaleY="359675">
        <dgm:presLayoutVars>
          <dgm:bulletEnabled val="1"/>
        </dgm:presLayoutVars>
      </dgm:prSet>
      <dgm:spPr/>
    </dgm:pt>
  </dgm:ptLst>
  <dgm:cxnLst>
    <dgm:cxn modelId="{5FED8521-E59E-1242-B868-373C879ECA85}" type="presOf" srcId="{B779A580-ADD2-C241-A1E0-759AD34E2D1C}" destId="{D86C433B-FF88-DC42-9BB2-D6B784F39D80}" srcOrd="0" destOrd="0" presId="urn:microsoft.com/office/officeart/2005/8/layout/vList6"/>
    <dgm:cxn modelId="{D9EFA622-13AA-0949-9652-EFBCA23B6E50}" type="presOf" srcId="{C43603E7-AFF4-C64D-BA87-2CAFF95C29AD}" destId="{1472AA31-ABCA-0045-9DF6-90DBEDD7C8CB}" srcOrd="0" destOrd="0" presId="urn:microsoft.com/office/officeart/2005/8/layout/vList6"/>
    <dgm:cxn modelId="{F9F0D426-C264-49F5-B4B1-83D707B57F25}" type="presOf" srcId="{C5340311-CD05-42A5-99D5-6C3C06F58DA4}" destId="{D4A7C99E-A3FB-8F4A-AD2B-0915534170AE}" srcOrd="0" destOrd="1" presId="urn:microsoft.com/office/officeart/2005/8/layout/vList6"/>
    <dgm:cxn modelId="{CAAD372B-C23A-8141-874E-E8F182282B5C}" type="presOf" srcId="{A60C5133-47B1-854F-9DD5-5F4F52B94E5A}" destId="{244E28BC-86F3-DE48-B59E-2E8D91CB0507}" srcOrd="0" destOrd="0" presId="urn:microsoft.com/office/officeart/2005/8/layout/vList6"/>
    <dgm:cxn modelId="{C78E0936-7E02-AD42-ABB4-9B9A3B869314}" type="presOf" srcId="{CC04379F-4330-6045-AA6C-96AA5111988E}" destId="{D4A7C99E-A3FB-8F4A-AD2B-0915534170AE}" srcOrd="0" destOrd="0" presId="urn:microsoft.com/office/officeart/2005/8/layout/vList6"/>
    <dgm:cxn modelId="{F702BF3B-1112-CD49-890F-38ABE09098A8}" type="presOf" srcId="{4846F08A-7D01-444A-8705-6ABF150C6B7A}" destId="{173D82A1-2A15-4544-8C88-23B09A5B5D22}" srcOrd="0" destOrd="0" presId="urn:microsoft.com/office/officeart/2005/8/layout/vList6"/>
    <dgm:cxn modelId="{69FA3C6E-53FF-EB48-8A0D-FCA89B19D9BA}" srcId="{35F6BF0F-48C8-C441-83D3-3A3C41387186}" destId="{B779A580-ADD2-C241-A1E0-759AD34E2D1C}" srcOrd="0" destOrd="0" parTransId="{65487E24-1766-4E4D-B263-BCDFF3FCAA25}" sibTransId="{A24BA5EF-2683-9642-B91E-DA984F44CB76}"/>
    <dgm:cxn modelId="{4432544E-FC4B-4952-A806-F1071139E583}" srcId="{3FA4BCF7-4C36-254A-BC28-2D75C4FFE899}" destId="{79C3464F-2F09-4CB9-8553-37D77BF65A9D}" srcOrd="1" destOrd="0" parTransId="{90234411-A629-43CE-8A25-19AFB3FB47E6}" sibTransId="{E0A025E3-0E83-4D9B-BBD9-02A48447573C}"/>
    <dgm:cxn modelId="{5CE58171-F8FA-E943-B9E2-65C0E4DFD755}" srcId="{92C91114-DA0F-42AF-A970-CAC841110A33}" destId="{C43603E7-AFF4-C64D-BA87-2CAFF95C29AD}" srcOrd="1" destOrd="0" parTransId="{A7D6181E-F1BA-484B-89F2-80E253EDB62C}" sibTransId="{977FD8FC-CF4D-424E-94B5-00D682F7D57B}"/>
    <dgm:cxn modelId="{630D1472-6672-40F3-92BF-8353AA43261B}" type="presOf" srcId="{111EF734-76DC-41BB-A633-EEC09582AC87}" destId="{84558E58-4C15-0949-8C64-C29AF5D0B63A}" srcOrd="0" destOrd="2" presId="urn:microsoft.com/office/officeart/2005/8/layout/vList6"/>
    <dgm:cxn modelId="{A2372E53-B19B-8A4D-9364-488727311E0E}" srcId="{BCE191D5-A236-3F43-AD28-D25B4EAC3A94}" destId="{CC04379F-4330-6045-AA6C-96AA5111988E}" srcOrd="0" destOrd="0" parTransId="{80E67849-2B0D-F846-A3F8-8811B699EB19}" sibTransId="{4734E980-8C2D-684E-8A65-94535970D2B7}"/>
    <dgm:cxn modelId="{FF261B79-81BD-8D41-B827-2114174E2C72}" type="presOf" srcId="{3FA4BCF7-4C36-254A-BC28-2D75C4FFE899}" destId="{4BD5B87E-9F45-6946-9EA7-442899BBC5F0}" srcOrd="0" destOrd="0" presId="urn:microsoft.com/office/officeart/2005/8/layout/vList6"/>
    <dgm:cxn modelId="{0866867A-A2F1-FD47-85B3-9A9A3C9B3149}" type="presOf" srcId="{27E3648D-2F8F-274F-9DFB-43229DCB1987}" destId="{84558E58-4C15-0949-8C64-C29AF5D0B63A}" srcOrd="0" destOrd="0" presId="urn:microsoft.com/office/officeart/2005/8/layout/vList6"/>
    <dgm:cxn modelId="{27125B7E-B507-4059-84FD-7B11BD5D04A8}" type="presOf" srcId="{92C91114-DA0F-42AF-A970-CAC841110A33}" destId="{DC82BACB-7287-442A-A34B-7AF386A0857E}" srcOrd="0" destOrd="0" presId="urn:microsoft.com/office/officeart/2005/8/layout/vList6"/>
    <dgm:cxn modelId="{146B7E8B-B3A3-D141-AB49-6DF2D7ABA6A0}" srcId="{C43603E7-AFF4-C64D-BA87-2CAFF95C29AD}" destId="{0CB96E14-FE94-AC42-8E43-D002813B3B0B}" srcOrd="0" destOrd="0" parTransId="{06F1024B-E0A6-7441-8767-E3D0E28D85B9}" sibTransId="{AAA1F7FF-DE82-A14A-AB3B-FF574C2747F6}"/>
    <dgm:cxn modelId="{A5611897-C43E-EE43-A3F0-D5E2BCBDE329}" srcId="{A60C5133-47B1-854F-9DD5-5F4F52B94E5A}" destId="{4846F08A-7D01-444A-8705-6ABF150C6B7A}" srcOrd="0" destOrd="0" parTransId="{CD0947AC-3B17-4343-97AD-5D6319EDD8CF}" sibTransId="{31154A81-4605-B54F-B381-998DD9F3155B}"/>
    <dgm:cxn modelId="{D8C168A2-A5BD-CD47-894E-BE4D40C26325}" type="presOf" srcId="{0CB96E14-FE94-AC42-8E43-D002813B3B0B}" destId="{942CA855-7CB7-DD4C-A30A-684319754EDF}" srcOrd="0" destOrd="0" presId="urn:microsoft.com/office/officeart/2005/8/layout/vList6"/>
    <dgm:cxn modelId="{DA0FABA4-B062-476A-82D7-8CF0BB18906A}" srcId="{BCE191D5-A236-3F43-AD28-D25B4EAC3A94}" destId="{0BB838D2-1722-4199-BF16-156139529A12}" srcOrd="2" destOrd="0" parTransId="{ACA8D981-0F9B-4525-A588-10723C8132DF}" sibTransId="{A2F63D9C-9C62-4747-B149-DB909C0D07C4}"/>
    <dgm:cxn modelId="{2FE31FA6-E9CE-4A80-A7B1-139FAFA08A9E}" type="presOf" srcId="{79C3464F-2F09-4CB9-8553-37D77BF65A9D}" destId="{84558E58-4C15-0949-8C64-C29AF5D0B63A}" srcOrd="0" destOrd="1" presId="urn:microsoft.com/office/officeart/2005/8/layout/vList6"/>
    <dgm:cxn modelId="{48987CB8-8D24-6448-BAE8-C04AB0173C11}" type="presOf" srcId="{35F6BF0F-48C8-C441-83D3-3A3C41387186}" destId="{9E9C705D-3F7E-E143-BABB-889CB62642A9}" srcOrd="0" destOrd="0" presId="urn:microsoft.com/office/officeart/2005/8/layout/vList6"/>
    <dgm:cxn modelId="{126BC7BC-07B1-0644-A979-254BA79B53FC}" srcId="{3FA4BCF7-4C36-254A-BC28-2D75C4FFE899}" destId="{27E3648D-2F8F-274F-9DFB-43229DCB1987}" srcOrd="0" destOrd="0" parTransId="{E5C1D64C-D0F3-BF44-AC45-FD4F0F622E2E}" sibTransId="{BCBDE881-8690-8143-B236-59AAEA7EE184}"/>
    <dgm:cxn modelId="{E25E5BC3-59DF-404E-B101-5B09AA004DB7}" srcId="{BCE191D5-A236-3F43-AD28-D25B4EAC3A94}" destId="{C5340311-CD05-42A5-99D5-6C3C06F58DA4}" srcOrd="1" destOrd="0" parTransId="{15D7C735-9174-4C42-A53D-37EEF5CC79CB}" sibTransId="{799D94C0-53BA-4D9E-B9FC-91F7D35A06EA}"/>
    <dgm:cxn modelId="{05635CD2-F6F3-2541-97A7-5CDF6B7A75C3}" srcId="{92C91114-DA0F-42AF-A970-CAC841110A33}" destId="{A60C5133-47B1-854F-9DD5-5F4F52B94E5A}" srcOrd="2" destOrd="0" parTransId="{49A5B738-5D02-274F-A2A2-4DBB98386C56}" sibTransId="{9908F7C3-0070-5541-94C9-618ABFB7C3DC}"/>
    <dgm:cxn modelId="{FAA495D4-3C3B-CE49-BC45-89DC6E172281}" type="presOf" srcId="{BCE191D5-A236-3F43-AD28-D25B4EAC3A94}" destId="{66BE0F86-BAD0-E54A-A502-633AAE41CF83}" srcOrd="0" destOrd="0" presId="urn:microsoft.com/office/officeart/2005/8/layout/vList6"/>
    <dgm:cxn modelId="{E1C596E4-8583-0941-A378-A3FF8D2625CF}" srcId="{92C91114-DA0F-42AF-A970-CAC841110A33}" destId="{3FA4BCF7-4C36-254A-BC28-2D75C4FFE899}" srcOrd="4" destOrd="0" parTransId="{939165CC-4DE8-B241-8483-9ED654CCE87C}" sibTransId="{EC7A4463-9C14-5B43-B59D-14DDB3BE4AF3}"/>
    <dgm:cxn modelId="{481692EA-AF87-944E-85E6-EC5B29F7711F}" srcId="{92C91114-DA0F-42AF-A970-CAC841110A33}" destId="{35F6BF0F-48C8-C441-83D3-3A3C41387186}" srcOrd="3" destOrd="0" parTransId="{D9FE4F7D-25AB-0D40-A178-EFFE63442147}" sibTransId="{0577154A-5392-404B-824B-CAE6317597E2}"/>
    <dgm:cxn modelId="{9A95E3F2-EA5E-4939-A3B1-2D68ECDD962B}" type="presOf" srcId="{0BB838D2-1722-4199-BF16-156139529A12}" destId="{D4A7C99E-A3FB-8F4A-AD2B-0915534170AE}" srcOrd="0" destOrd="2" presId="urn:microsoft.com/office/officeart/2005/8/layout/vList6"/>
    <dgm:cxn modelId="{626565F9-B543-4E27-9EE4-52016224F859}" srcId="{3FA4BCF7-4C36-254A-BC28-2D75C4FFE899}" destId="{111EF734-76DC-41BB-A633-EEC09582AC87}" srcOrd="2" destOrd="0" parTransId="{E9D36B6C-807E-47A2-88F7-3B5B5D7995D6}" sibTransId="{164F3231-F024-4EBD-8A3B-D6FA90F533F3}"/>
    <dgm:cxn modelId="{1ED645F9-84DA-8D41-915E-2422CEEEC942}" srcId="{92C91114-DA0F-42AF-A970-CAC841110A33}" destId="{BCE191D5-A236-3F43-AD28-D25B4EAC3A94}" srcOrd="0" destOrd="0" parTransId="{E56AAAC6-F411-6F46-86BE-B1B7B6809502}" sibTransId="{BF8BA50D-767A-B14F-B07E-CE3CA485BD6C}"/>
    <dgm:cxn modelId="{B3DA6E55-4256-734F-8AC3-1CE878CF4FA5}" type="presParOf" srcId="{DC82BACB-7287-442A-A34B-7AF386A0857E}" destId="{D14BCE85-CDEC-954B-A0D1-A90608AF01F1}" srcOrd="0" destOrd="0" presId="urn:microsoft.com/office/officeart/2005/8/layout/vList6"/>
    <dgm:cxn modelId="{89F1FD97-D47B-C941-929B-6465CA4F0787}" type="presParOf" srcId="{D14BCE85-CDEC-954B-A0D1-A90608AF01F1}" destId="{66BE0F86-BAD0-E54A-A502-633AAE41CF83}" srcOrd="0" destOrd="0" presId="urn:microsoft.com/office/officeart/2005/8/layout/vList6"/>
    <dgm:cxn modelId="{60B2F897-030C-5444-90FC-0E0C3D32E8F7}" type="presParOf" srcId="{D14BCE85-CDEC-954B-A0D1-A90608AF01F1}" destId="{D4A7C99E-A3FB-8F4A-AD2B-0915534170AE}" srcOrd="1" destOrd="0" presId="urn:microsoft.com/office/officeart/2005/8/layout/vList6"/>
    <dgm:cxn modelId="{73413373-CF0A-F840-80D5-45A00212FD94}" type="presParOf" srcId="{DC82BACB-7287-442A-A34B-7AF386A0857E}" destId="{F1777C57-A9B1-6E4D-9D6F-924574E55B2E}" srcOrd="1" destOrd="0" presId="urn:microsoft.com/office/officeart/2005/8/layout/vList6"/>
    <dgm:cxn modelId="{F909C697-1353-ED4A-8945-C0D834C1C1AF}" type="presParOf" srcId="{DC82BACB-7287-442A-A34B-7AF386A0857E}" destId="{D5ACD6F1-100C-314B-949C-703F36A28E58}" srcOrd="2" destOrd="0" presId="urn:microsoft.com/office/officeart/2005/8/layout/vList6"/>
    <dgm:cxn modelId="{0F00A312-A9CA-5341-8D46-79F5F4AE07DC}" type="presParOf" srcId="{D5ACD6F1-100C-314B-949C-703F36A28E58}" destId="{1472AA31-ABCA-0045-9DF6-90DBEDD7C8CB}" srcOrd="0" destOrd="0" presId="urn:microsoft.com/office/officeart/2005/8/layout/vList6"/>
    <dgm:cxn modelId="{B8D0BBF7-5E3C-7C4A-88D1-5175F1BFEF2C}" type="presParOf" srcId="{D5ACD6F1-100C-314B-949C-703F36A28E58}" destId="{942CA855-7CB7-DD4C-A30A-684319754EDF}" srcOrd="1" destOrd="0" presId="urn:microsoft.com/office/officeart/2005/8/layout/vList6"/>
    <dgm:cxn modelId="{EE441AC1-D529-DC44-A50E-7EFA6374AC47}" type="presParOf" srcId="{DC82BACB-7287-442A-A34B-7AF386A0857E}" destId="{E65DDBE4-D822-9C4E-A455-56F8633FD0C1}" srcOrd="3" destOrd="0" presId="urn:microsoft.com/office/officeart/2005/8/layout/vList6"/>
    <dgm:cxn modelId="{A9B50ACE-92CA-7545-89A2-FCDC8DD58497}" type="presParOf" srcId="{DC82BACB-7287-442A-A34B-7AF386A0857E}" destId="{926B2D0C-B852-8B49-8C15-D8D955CFA99A}" srcOrd="4" destOrd="0" presId="urn:microsoft.com/office/officeart/2005/8/layout/vList6"/>
    <dgm:cxn modelId="{4314B4E0-EDAC-7640-A6C9-0102CB75A968}" type="presParOf" srcId="{926B2D0C-B852-8B49-8C15-D8D955CFA99A}" destId="{244E28BC-86F3-DE48-B59E-2E8D91CB0507}" srcOrd="0" destOrd="0" presId="urn:microsoft.com/office/officeart/2005/8/layout/vList6"/>
    <dgm:cxn modelId="{84DD53BE-E887-8149-B288-F62D6D3CB48E}" type="presParOf" srcId="{926B2D0C-B852-8B49-8C15-D8D955CFA99A}" destId="{173D82A1-2A15-4544-8C88-23B09A5B5D22}" srcOrd="1" destOrd="0" presId="urn:microsoft.com/office/officeart/2005/8/layout/vList6"/>
    <dgm:cxn modelId="{5C9F6AB6-FC6A-DB47-A94C-3E98EAE4230D}" type="presParOf" srcId="{DC82BACB-7287-442A-A34B-7AF386A0857E}" destId="{FF5B1164-317E-564E-8BE2-772158B04D0D}" srcOrd="5" destOrd="0" presId="urn:microsoft.com/office/officeart/2005/8/layout/vList6"/>
    <dgm:cxn modelId="{E6B0DEAD-8B69-A341-884B-58E4C124887A}" type="presParOf" srcId="{DC82BACB-7287-442A-A34B-7AF386A0857E}" destId="{96C6AC49-91C0-734C-9B7D-B6A4A6498458}" srcOrd="6" destOrd="0" presId="urn:microsoft.com/office/officeart/2005/8/layout/vList6"/>
    <dgm:cxn modelId="{C959DE91-A248-2647-825F-E5A31BF8204C}" type="presParOf" srcId="{96C6AC49-91C0-734C-9B7D-B6A4A6498458}" destId="{9E9C705D-3F7E-E143-BABB-889CB62642A9}" srcOrd="0" destOrd="0" presId="urn:microsoft.com/office/officeart/2005/8/layout/vList6"/>
    <dgm:cxn modelId="{F84A8556-791A-D147-9419-4893486C3443}" type="presParOf" srcId="{96C6AC49-91C0-734C-9B7D-B6A4A6498458}" destId="{D86C433B-FF88-DC42-9BB2-D6B784F39D80}" srcOrd="1" destOrd="0" presId="urn:microsoft.com/office/officeart/2005/8/layout/vList6"/>
    <dgm:cxn modelId="{2EC4644E-CC33-3A46-817A-4BB577E6E13E}" type="presParOf" srcId="{DC82BACB-7287-442A-A34B-7AF386A0857E}" destId="{FBA081B4-CF38-4840-84CA-8F97D64E6BE0}" srcOrd="7" destOrd="0" presId="urn:microsoft.com/office/officeart/2005/8/layout/vList6"/>
    <dgm:cxn modelId="{649B28E4-F323-E945-8A68-9D641CC6135A}" type="presParOf" srcId="{DC82BACB-7287-442A-A34B-7AF386A0857E}" destId="{40A1302B-D62C-7A4A-9C2E-A6CED636CD24}" srcOrd="8" destOrd="0" presId="urn:microsoft.com/office/officeart/2005/8/layout/vList6"/>
    <dgm:cxn modelId="{74CF7650-8722-EC4A-B4B1-B429F048CB2C}" type="presParOf" srcId="{40A1302B-D62C-7A4A-9C2E-A6CED636CD24}" destId="{4BD5B87E-9F45-6946-9EA7-442899BBC5F0}" srcOrd="0" destOrd="0" presId="urn:microsoft.com/office/officeart/2005/8/layout/vList6"/>
    <dgm:cxn modelId="{5D75F063-4613-564C-8558-E0CED098E039}" type="presParOf" srcId="{40A1302B-D62C-7A4A-9C2E-A6CED636CD24}" destId="{84558E58-4C15-0949-8C64-C29AF5D0B63A}"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GB"/>
        </a:p>
      </dgm:t>
    </dgm:pt>
    <dgm:pt modelId="{4325A628-8CA7-D344-8980-38D1247045B5}">
      <dgm:prSet phldrT="[Text]" custT="1"/>
      <dgm:spPr/>
      <dgm:t>
        <a:bodyPr/>
        <a:lstStyle/>
        <a:p>
          <a:pPr algn="r"/>
          <a:r>
            <a:rPr lang="en-GB" sz="1400" b="1" kern="1200" dirty="0">
              <a:solidFill>
                <a:srgbClr val="FFFFFF"/>
              </a:solidFill>
              <a:latin typeface="Arial" panose="020B0604020202020204"/>
              <a:ea typeface="+mn-ea"/>
              <a:cs typeface="+mn-cs"/>
            </a:rPr>
            <a:t>Age Restrictions</a:t>
          </a:r>
        </a:p>
      </dgm:t>
    </dgm:pt>
    <dgm:pt modelId="{44D738CD-73AD-1A48-931F-8A86AC2E6763}" type="parTrans" cxnId="{26CFCF00-10F4-164A-9A99-08BE55BE4047}">
      <dgm:prSet/>
      <dgm:spPr/>
      <dgm:t>
        <a:bodyPr/>
        <a:lstStyle/>
        <a:p>
          <a:endParaRPr lang="en-US"/>
        </a:p>
      </dgm:t>
    </dgm:pt>
    <dgm:pt modelId="{D627FB66-846F-6B40-B9C5-BDC2DEF59775}" type="sibTrans" cxnId="{26CFCF00-10F4-164A-9A99-08BE55BE4047}">
      <dgm:prSet/>
      <dgm:spPr/>
      <dgm:t>
        <a:bodyPr/>
        <a:lstStyle/>
        <a:p>
          <a:endParaRPr lang="en-US"/>
        </a:p>
      </dgm:t>
    </dgm:pt>
    <dgm:pt modelId="{7614EC3E-EBF6-134A-A8FF-78C539AF4BB1}">
      <dgm:prSet/>
      <dgm:spPr/>
      <dgm:t>
        <a:bodyPr/>
        <a:lstStyle/>
        <a:p>
          <a:pPr marL="57150" lvl="1" indent="0" algn="l" defTabSz="355600">
            <a:lnSpc>
              <a:spcPct val="90000"/>
            </a:lnSpc>
            <a:spcBef>
              <a:spcPct val="0"/>
            </a:spcBef>
            <a:spcAft>
              <a:spcPct val="15000"/>
            </a:spcAft>
          </a:pPr>
          <a:endParaRPr lang="en-US" sz="800" kern="1200" dirty="0"/>
        </a:p>
      </dgm:t>
    </dgm:pt>
    <dgm:pt modelId="{81C7DA47-6B43-1D42-9B28-A365A4A6E961}" type="parTrans" cxnId="{F0226670-DDFF-FA45-BCE1-8438F4FABA96}">
      <dgm:prSet/>
      <dgm:spPr/>
      <dgm:t>
        <a:bodyPr/>
        <a:lstStyle/>
        <a:p>
          <a:endParaRPr lang="en-US"/>
        </a:p>
      </dgm:t>
    </dgm:pt>
    <dgm:pt modelId="{12771FA4-BB7F-5641-9372-EF0E0ECA1741}" type="sibTrans" cxnId="{F0226670-DDFF-FA45-BCE1-8438F4FABA96}">
      <dgm:prSet/>
      <dgm:spPr/>
      <dgm:t>
        <a:bodyPr/>
        <a:lstStyle/>
        <a:p>
          <a:endParaRPr lang="en-US"/>
        </a:p>
      </dgm:t>
    </dgm:pt>
    <dgm:pt modelId="{16C99C5F-25D2-8841-9A62-A876CED15D4B}">
      <dgm:prSet/>
      <dgm:spPr/>
      <dgm:t>
        <a:bodyPr/>
        <a:lstStyle/>
        <a:p>
          <a:pPr marL="57150" lvl="1" indent="0" algn="l" defTabSz="355600">
            <a:lnSpc>
              <a:spcPct val="90000"/>
            </a:lnSpc>
            <a:spcBef>
              <a:spcPct val="0"/>
            </a:spcBef>
            <a:spcAft>
              <a:spcPct val="15000"/>
            </a:spcAft>
          </a:pPr>
          <a:endParaRPr lang="en-US" sz="800" kern="1200" dirty="0"/>
        </a:p>
      </dgm:t>
    </dgm:pt>
    <dgm:pt modelId="{25C6BED1-0F8A-D444-83AC-4706C2603294}" type="parTrans" cxnId="{20CE2C38-5412-0645-A84A-E3F91B17F9FD}">
      <dgm:prSet/>
      <dgm:spPr/>
      <dgm:t>
        <a:bodyPr/>
        <a:lstStyle/>
        <a:p>
          <a:endParaRPr lang="en-US"/>
        </a:p>
      </dgm:t>
    </dgm:pt>
    <dgm:pt modelId="{A6BC54AF-38AB-C442-BC5B-CD7394D58B65}" type="sibTrans" cxnId="{20CE2C38-5412-0645-A84A-E3F91B17F9FD}">
      <dgm:prSet/>
      <dgm:spPr/>
      <dgm:t>
        <a:bodyPr/>
        <a:lstStyle/>
        <a:p>
          <a:endParaRPr lang="en-US"/>
        </a:p>
      </dgm:t>
    </dgm:pt>
    <dgm:pt modelId="{182773AC-D7AC-6247-B583-DCB2F9FBCE46}">
      <dgm:prSet custT="1"/>
      <dgm:spPr/>
      <dgm: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Centre Approval</a:t>
          </a:r>
        </a:p>
      </dgm:t>
    </dgm:pt>
    <dgm:pt modelId="{6C4388AC-B500-C042-AEF6-5A1A12DF29B5}" type="parTrans" cxnId="{EA5841AB-FC52-3043-92CC-28BEDA290D03}">
      <dgm:prSet/>
      <dgm:spPr/>
      <dgm:t>
        <a:bodyPr/>
        <a:lstStyle/>
        <a:p>
          <a:endParaRPr lang="en-US"/>
        </a:p>
      </dgm:t>
    </dgm:pt>
    <dgm:pt modelId="{1C5DF038-9F23-0340-8F74-B28C435703E9}" type="sibTrans" cxnId="{EA5841AB-FC52-3043-92CC-28BEDA290D03}">
      <dgm:prSet/>
      <dgm:spPr/>
      <dgm:t>
        <a:bodyPr/>
        <a:lstStyle/>
        <a:p>
          <a:endParaRPr lang="en-US"/>
        </a:p>
      </dgm:t>
    </dgm:pt>
    <dgm:pt modelId="{F681735B-E629-1B4C-88DB-A397EB83B0A8}">
      <dgm:prSet phldrT="[Text]" custT="1"/>
      <dgm:spPr/>
      <dgm:t>
        <a:bodyPr anchor="ctr"/>
        <a:lstStyle/>
        <a:p>
          <a:pPr marL="363538" lvl="1" indent="-138113" algn="l" defTabSz="400050">
            <a:lnSpc>
              <a:spcPct val="90000"/>
            </a:lnSpc>
            <a:spcBef>
              <a:spcPct val="0"/>
            </a:spcBef>
            <a:spcAft>
              <a:spcPct val="15000"/>
            </a:spcAft>
            <a:buFont typeface="Arial" panose="020B0604020202020204" pitchFamily="34" charset="0"/>
            <a:buChar char="•"/>
            <a:tabLst/>
          </a:pPr>
          <a:r>
            <a:rPr lang="en-GB" sz="1400" kern="1200" dirty="0">
              <a:effectLst/>
              <a:latin typeface="Lato"/>
            </a:rPr>
            <a:t> </a:t>
          </a:r>
          <a:r>
            <a:rPr lang="en-GB" sz="1400" dirty="0">
              <a:solidFill>
                <a:srgbClr val="140000">
                  <a:hueOff val="0"/>
                  <a:satOff val="0"/>
                  <a:lumOff val="0"/>
                  <a:alphaOff val="0"/>
                </a:srgbClr>
              </a:solidFill>
              <a:latin typeface="Arial" panose="020B0604020202020204"/>
              <a:ea typeface="+mn-ea"/>
              <a:cs typeface="+mn-cs"/>
            </a:rPr>
            <a:t>Centres must seek formal approval from the Awarding Body BEFORE delivering this qualification. </a:t>
          </a:r>
          <a:endParaRPr lang="en-GB" sz="1400" kern="1200" dirty="0">
            <a:solidFill>
              <a:srgbClr val="140000">
                <a:hueOff val="0"/>
                <a:satOff val="0"/>
                <a:lumOff val="0"/>
                <a:alphaOff val="0"/>
              </a:srgbClr>
            </a:solidFill>
            <a:latin typeface="Arial" panose="020B0604020202020204"/>
            <a:ea typeface="+mn-ea"/>
            <a:cs typeface="+mn-cs"/>
          </a:endParaRPr>
        </a:p>
      </dgm:t>
    </dgm:pt>
    <dgm:pt modelId="{C3A12BDA-1ACB-AE40-8711-5681E1AFD59D}" type="parTrans" cxnId="{769F91D7-B2B6-2B41-B5B7-5D6EDF85C074}">
      <dgm:prSet/>
      <dgm:spPr/>
      <dgm:t>
        <a:bodyPr/>
        <a:lstStyle/>
        <a:p>
          <a:endParaRPr lang="en-US"/>
        </a:p>
      </dgm:t>
    </dgm:pt>
    <dgm:pt modelId="{6C2C2AAC-1761-B240-9E00-49A3D0F3F2A9}" type="sibTrans" cxnId="{769F91D7-B2B6-2B41-B5B7-5D6EDF85C074}">
      <dgm:prSet/>
      <dgm:spPr/>
      <dgm:t>
        <a:bodyPr/>
        <a:lstStyle/>
        <a:p>
          <a:endParaRPr lang="en-US"/>
        </a:p>
      </dgm:t>
    </dgm:pt>
    <dgm:pt modelId="{57B07ABF-75B9-5A44-8A43-4058988EB5F6}">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Guided Learning Hours</a:t>
          </a:r>
        </a:p>
      </dgm:t>
    </dgm:pt>
    <dgm:pt modelId="{888EFCAE-A6DE-714A-834F-CFDD4749DE20}" type="parTrans" cxnId="{F074490F-9999-C94B-A0A6-BF68926A7AFF}">
      <dgm:prSet/>
      <dgm:spPr/>
      <dgm:t>
        <a:bodyPr/>
        <a:lstStyle/>
        <a:p>
          <a:endParaRPr lang="en-US"/>
        </a:p>
      </dgm:t>
    </dgm:pt>
    <dgm:pt modelId="{412B53DA-1380-0147-AAD1-21B1FBFE86DD}" type="sibTrans" cxnId="{F074490F-9999-C94B-A0A6-BF68926A7AFF}">
      <dgm:prSet/>
      <dgm:spPr/>
      <dgm:t>
        <a:bodyPr/>
        <a:lstStyle/>
        <a:p>
          <a:endParaRPr lang="en-US"/>
        </a:p>
      </dgm:t>
    </dgm:pt>
    <dgm:pt modelId="{F00293D5-1C59-2140-8694-B102CF9A06B8}">
      <dgm:prSet phldrT="[Text]"/>
      <dgm:spPr/>
      <dgm:t>
        <a:bodyPr anchor="ctr"/>
        <a:lstStyle/>
        <a:p>
          <a:pPr marL="57150" lvl="1" indent="0" algn="l" defTabSz="355600">
            <a:lnSpc>
              <a:spcPct val="90000"/>
            </a:lnSpc>
            <a:spcBef>
              <a:spcPct val="0"/>
            </a:spcBef>
            <a:spcAft>
              <a:spcPct val="15000"/>
            </a:spcAft>
          </a:pPr>
          <a:endParaRPr lang="en-GB" sz="800" kern="1200" dirty="0">
            <a:latin typeface="+mj-lt"/>
          </a:endParaRPr>
        </a:p>
      </dgm:t>
    </dgm:pt>
    <dgm:pt modelId="{2BA914D7-B838-0646-B7A2-E26FDCFFEB63}" type="parTrans" cxnId="{BABA5450-E1BB-4A47-B97D-62B891FC687E}">
      <dgm:prSet/>
      <dgm:spPr/>
      <dgm:t>
        <a:bodyPr/>
        <a:lstStyle/>
        <a:p>
          <a:endParaRPr lang="en-US"/>
        </a:p>
      </dgm:t>
    </dgm:pt>
    <dgm:pt modelId="{CF2BADEE-D020-4544-8C47-AD2CA7CC3734}" type="sibTrans" cxnId="{BABA5450-E1BB-4A47-B97D-62B891FC687E}">
      <dgm:prSet/>
      <dgm:spPr/>
      <dgm:t>
        <a:bodyPr/>
        <a:lstStyle/>
        <a:p>
          <a:endParaRPr lang="en-US"/>
        </a:p>
      </dgm:t>
    </dgm:pt>
    <dgm:pt modelId="{3FB126E0-04F6-3D47-BB29-935445B75E93}">
      <dgm:prSet/>
      <dgm:spPr/>
      <dgm:t>
        <a:bodyPr/>
        <a:lstStyle/>
        <a:p>
          <a:pPr marL="57150" lvl="1" indent="0" algn="l" defTabSz="355600">
            <a:lnSpc>
              <a:spcPct val="90000"/>
            </a:lnSpc>
            <a:spcBef>
              <a:spcPct val="0"/>
            </a:spcBef>
            <a:spcAft>
              <a:spcPct val="15000"/>
            </a:spcAft>
          </a:pPr>
          <a:endParaRPr lang="en-US" sz="800" kern="1200" dirty="0">
            <a:latin typeface="+mj-lt"/>
          </a:endParaRPr>
        </a:p>
      </dgm:t>
    </dgm:pt>
    <dgm:pt modelId="{FBD9A5CC-771E-074C-AE8A-C54C557569A3}" type="parTrans" cxnId="{08831EF7-2D0B-2A4D-B44C-DF26F2477D15}">
      <dgm:prSet/>
      <dgm:spPr/>
      <dgm:t>
        <a:bodyPr/>
        <a:lstStyle/>
        <a:p>
          <a:endParaRPr lang="en-US"/>
        </a:p>
      </dgm:t>
    </dgm:pt>
    <dgm:pt modelId="{DCF72B6C-AC8F-7549-9043-64AE29E58E74}" type="sibTrans" cxnId="{08831EF7-2D0B-2A4D-B44C-DF26F2477D15}">
      <dgm:prSet/>
      <dgm:spPr/>
      <dgm:t>
        <a:bodyPr/>
        <a:lstStyle/>
        <a:p>
          <a:endParaRPr lang="en-US"/>
        </a:p>
      </dgm:t>
    </dgm:pt>
    <dgm:pt modelId="{F2016C4E-8939-9641-BAD5-416E90B31EEA}">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Total Qualification Time</a:t>
          </a:r>
        </a:p>
      </dgm:t>
    </dgm:pt>
    <dgm:pt modelId="{9ED29B89-773D-BB48-B4E8-D9EDB24380F4}" type="parTrans" cxnId="{175B072C-2926-3244-9917-6FA67FE094F6}">
      <dgm:prSet/>
      <dgm:spPr/>
      <dgm:t>
        <a:bodyPr/>
        <a:lstStyle/>
        <a:p>
          <a:endParaRPr lang="en-US"/>
        </a:p>
      </dgm:t>
    </dgm:pt>
    <dgm:pt modelId="{D8481850-0161-D64A-B99F-06E09047DBCD}" type="sibTrans" cxnId="{175B072C-2926-3244-9917-6FA67FE094F6}">
      <dgm:prSet/>
      <dgm:spPr/>
      <dgm:t>
        <a:bodyPr/>
        <a:lstStyle/>
        <a:p>
          <a:endParaRPr lang="en-US"/>
        </a:p>
      </dgm:t>
    </dgm:pt>
    <dgm:pt modelId="{451F7883-2FB1-384C-A065-CFD52D9A20DF}">
      <dgm:prSet phldrT="[Text]"/>
      <dgm:spPr/>
      <dgm:t>
        <a:bodyPr anchor="ctr"/>
        <a:lstStyle/>
        <a:p>
          <a:pPr marL="57150" lvl="1" indent="0" algn="l" defTabSz="355600">
            <a:lnSpc>
              <a:spcPct val="90000"/>
            </a:lnSpc>
            <a:spcBef>
              <a:spcPct val="0"/>
            </a:spcBef>
            <a:spcAft>
              <a:spcPct val="15000"/>
            </a:spcAft>
          </a:pPr>
          <a:endParaRPr lang="en-GB" sz="800" kern="1200" dirty="0">
            <a:latin typeface="+mj-lt"/>
          </a:endParaRPr>
        </a:p>
      </dgm:t>
    </dgm:pt>
    <dgm:pt modelId="{FFCB21A2-BCFD-0B42-B2AE-38C08B4390FA}" type="parTrans" cxnId="{370E23A6-AA7E-9742-A3BE-95E3DA0614A1}">
      <dgm:prSet/>
      <dgm:spPr/>
      <dgm:t>
        <a:bodyPr/>
        <a:lstStyle/>
        <a:p>
          <a:endParaRPr lang="en-US"/>
        </a:p>
      </dgm:t>
    </dgm:pt>
    <dgm:pt modelId="{95137604-6C67-F147-93B1-2A222AC90487}" type="sibTrans" cxnId="{370E23A6-AA7E-9742-A3BE-95E3DA0614A1}">
      <dgm:prSet/>
      <dgm:spPr/>
      <dgm:t>
        <a:bodyPr/>
        <a:lstStyle/>
        <a:p>
          <a:endParaRPr lang="en-US"/>
        </a:p>
      </dgm:t>
    </dgm:pt>
    <dgm:pt modelId="{A84904C7-E5ED-CB4B-95E1-2FFD93E671C6}">
      <dgm:prSet/>
      <dgm:spPr/>
      <dgm:t>
        <a:bodyPr/>
        <a:lstStyle/>
        <a:p>
          <a:pPr marL="57150" lvl="1" indent="0" algn="l" defTabSz="355600">
            <a:lnSpc>
              <a:spcPct val="90000"/>
            </a:lnSpc>
            <a:spcBef>
              <a:spcPct val="0"/>
            </a:spcBef>
            <a:spcAft>
              <a:spcPct val="15000"/>
            </a:spcAft>
          </a:pPr>
          <a:endParaRPr lang="en-US" sz="800" kern="1200" dirty="0">
            <a:latin typeface="+mj-lt"/>
          </a:endParaRPr>
        </a:p>
      </dgm:t>
    </dgm:pt>
    <dgm:pt modelId="{B231ED0F-3AC6-314A-BF6C-44CB29ECB113}" type="parTrans" cxnId="{7176250B-58A4-A84C-97C5-688864A25CBA}">
      <dgm:prSet/>
      <dgm:spPr/>
      <dgm:t>
        <a:bodyPr/>
        <a:lstStyle/>
        <a:p>
          <a:endParaRPr lang="en-US"/>
        </a:p>
      </dgm:t>
    </dgm:pt>
    <dgm:pt modelId="{4347C88E-745C-EF4B-AF03-0859C249E760}" type="sibTrans" cxnId="{7176250B-58A4-A84C-97C5-688864A25CBA}">
      <dgm:prSet/>
      <dgm:spPr/>
      <dgm:t>
        <a:bodyPr/>
        <a:lstStyle/>
        <a:p>
          <a:endParaRPr lang="en-US"/>
        </a:p>
      </dgm:t>
    </dgm:pt>
    <dgm:pt modelId="{1DD13816-5CB9-9043-B453-105AD5AF3B31}">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Qualification Reference Numbers </a:t>
          </a:r>
        </a:p>
      </dgm:t>
    </dgm:pt>
    <dgm:pt modelId="{5BEC2FC0-DBE8-6842-90F0-D6816E0732E9}" type="parTrans" cxnId="{6C4A18D0-3E87-724C-B3B3-F9A4F161739A}">
      <dgm:prSet/>
      <dgm:spPr/>
      <dgm:t>
        <a:bodyPr/>
        <a:lstStyle/>
        <a:p>
          <a:endParaRPr lang="en-US"/>
        </a:p>
      </dgm:t>
    </dgm:pt>
    <dgm:pt modelId="{0FD8D1B6-9956-064E-AB8E-431C02EDDE5B}" type="sibTrans" cxnId="{6C4A18D0-3E87-724C-B3B3-F9A4F161739A}">
      <dgm:prSet/>
      <dgm:spPr/>
      <dgm:t>
        <a:bodyPr/>
        <a:lstStyle/>
        <a:p>
          <a:endParaRPr lang="en-US"/>
        </a:p>
      </dgm:t>
    </dgm:pt>
    <dgm:pt modelId="{CA1B4C57-DA32-8F4E-B0D7-D1D6374804A5}">
      <dgm:prSet phldrT="[Text]"/>
      <dgm:spPr/>
      <dgm:t>
        <a:bodyPr anchor="ctr"/>
        <a:lstStyle/>
        <a:p>
          <a:pPr marL="57150" lvl="1" indent="0" algn="l" defTabSz="488950">
            <a:lnSpc>
              <a:spcPct val="90000"/>
            </a:lnSpc>
            <a:spcBef>
              <a:spcPct val="0"/>
            </a:spcBef>
            <a:spcAft>
              <a:spcPct val="15000"/>
            </a:spcAft>
          </a:pPr>
          <a:endParaRPr lang="en-GB" sz="1100" kern="1200" dirty="0">
            <a:latin typeface="+mj-lt"/>
          </a:endParaRPr>
        </a:p>
      </dgm:t>
    </dgm:pt>
    <dgm:pt modelId="{2F88A4F7-FE36-D747-80ED-6DF73D7FF9B2}" type="parTrans" cxnId="{D7AF4C4B-41FE-DA42-904D-D361BB0536CF}">
      <dgm:prSet/>
      <dgm:spPr/>
      <dgm:t>
        <a:bodyPr/>
        <a:lstStyle/>
        <a:p>
          <a:endParaRPr lang="en-US"/>
        </a:p>
      </dgm:t>
    </dgm:pt>
    <dgm:pt modelId="{8BADC754-A515-174C-A183-BAFCB8069EB2}" type="sibTrans" cxnId="{D7AF4C4B-41FE-DA42-904D-D361BB0536CF}">
      <dgm:prSet/>
      <dgm:spPr/>
      <dgm:t>
        <a:bodyPr/>
        <a:lstStyle/>
        <a:p>
          <a:endParaRPr lang="en-US"/>
        </a:p>
      </dgm:t>
    </dgm:pt>
    <dgm:pt modelId="{52E8A952-0E42-452E-84FC-360BE4835BB5}">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This qualification is approved for learners aged 16+.  The Consortium cannot accept any registrations for learners under the age of 16</a:t>
          </a:r>
        </a:p>
      </dgm:t>
    </dgm:pt>
    <dgm:pt modelId="{5C06C75E-FB77-4A4B-90FE-C81C387B2EEF}" type="parTrans" cxnId="{3558202F-9895-42BC-95FC-B82B25AEC289}">
      <dgm:prSet/>
      <dgm:spPr/>
      <dgm:t>
        <a:bodyPr/>
        <a:lstStyle/>
        <a:p>
          <a:endParaRPr lang="en-GB"/>
        </a:p>
      </dgm:t>
    </dgm:pt>
    <dgm:pt modelId="{63B2CFE1-D764-451D-A3B1-EFE05CEC8E9C}" type="sibTrans" cxnId="{3558202F-9895-42BC-95FC-B82B25AEC289}">
      <dgm:prSet/>
      <dgm:spPr/>
      <dgm:t>
        <a:bodyPr/>
        <a:lstStyle/>
        <a:p>
          <a:endParaRPr lang="en-GB"/>
        </a:p>
      </dgm:t>
    </dgm:pt>
    <dgm:pt modelId="{F97048CF-7D15-4401-84D2-4A2F4B952813}">
      <dgm:prSet custT="1"/>
      <dgm:spPr/>
      <dgm:t>
        <a:bodyPr/>
        <a:lstStyle/>
        <a:p>
          <a:pPr marL="363538" lvl="1" indent="-138113" algn="l" defTabSz="400050">
            <a:lnSpc>
              <a:spcPct val="90000"/>
            </a:lnSpc>
            <a:spcBef>
              <a:spcPct val="0"/>
            </a:spcBef>
            <a:spcAft>
              <a:spcPct val="15000"/>
            </a:spcAft>
            <a:buFont typeface="Arial" panose="020B0604020202020204" pitchFamily="34" charset="0"/>
            <a:buChar char="•"/>
            <a:tabLst/>
          </a:pPr>
          <a:r>
            <a:rPr lang="en-GB" sz="1400" dirty="0">
              <a:solidFill>
                <a:srgbClr val="140000">
                  <a:hueOff val="0"/>
                  <a:satOff val="0"/>
                  <a:lumOff val="0"/>
                  <a:alphaOff val="0"/>
                </a:srgbClr>
              </a:solidFill>
              <a:latin typeface="Arial" panose="020B0604020202020204"/>
              <a:ea typeface="+mn-ea"/>
              <a:cs typeface="+mn-cs"/>
            </a:rPr>
            <a:t>Information about the Approval process and expectations can be accessed from the Health and Care Learning Wales website </a:t>
          </a:r>
          <a:r>
            <a:rPr lang="en-US" sz="1400" dirty="0">
              <a:solidFill>
                <a:srgbClr val="140000">
                  <a:hueOff val="0"/>
                  <a:satOff val="0"/>
                  <a:lumOff val="0"/>
                  <a:alphaOff val="0"/>
                </a:srgbClr>
              </a:solidFill>
              <a:latin typeface="Arial" panose="020B0604020202020204"/>
              <a:ea typeface="+mn-ea"/>
              <a:cs typeface="+mn-cs"/>
              <a:hlinkClick xmlns:r="http://schemas.openxmlformats.org/officeDocument/2006/relationships" r:id="rId1">
                <a:extLst>
                  <a:ext uri="{A12FA001-AC4F-418D-AE19-62706E023703}">
                    <ahyp:hlinkClr xmlns:ahyp="http://schemas.microsoft.com/office/drawing/2018/hyperlinkcolor" val="tx"/>
                  </a:ext>
                </a:extLst>
              </a:hlinkClick>
            </a:rPr>
            <a:t>https://www.healthandcarelearning.wales</a:t>
          </a:r>
          <a:endParaRPr lang="en-GB" sz="1400" dirty="0">
            <a:solidFill>
              <a:srgbClr val="140000">
                <a:hueOff val="0"/>
                <a:satOff val="0"/>
                <a:lumOff val="0"/>
                <a:alphaOff val="0"/>
              </a:srgbClr>
            </a:solidFill>
            <a:latin typeface="Arial" panose="020B0604020202020204"/>
            <a:ea typeface="+mn-ea"/>
            <a:cs typeface="+mn-cs"/>
          </a:endParaRPr>
        </a:p>
      </dgm:t>
    </dgm:pt>
    <dgm:pt modelId="{1E9AB552-AFED-4ED8-BAC9-A1098B1A99A8}" type="parTrans" cxnId="{38414FFB-15D2-4567-95D2-1AD98196282A}">
      <dgm:prSet/>
      <dgm:spPr/>
      <dgm:t>
        <a:bodyPr/>
        <a:lstStyle/>
        <a:p>
          <a:endParaRPr lang="en-GB"/>
        </a:p>
      </dgm:t>
    </dgm:pt>
    <dgm:pt modelId="{3ED7D338-D85F-4E00-B17E-896B851CD8E9}" type="sibTrans" cxnId="{38414FFB-15D2-4567-95D2-1AD98196282A}">
      <dgm:prSet/>
      <dgm:spPr/>
      <dgm:t>
        <a:bodyPr/>
        <a:lstStyle/>
        <a:p>
          <a:endParaRPr lang="en-GB"/>
        </a:p>
      </dgm:t>
    </dgm:pt>
    <dgm:pt modelId="{71CCB17F-AF9B-44BD-8773-32ACA93233D2}">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Guided Learning Hours (GLH) gives an indication to </a:t>
          </a:r>
          <a:r>
            <a:rPr lang="en-US" sz="1400" dirty="0" err="1">
              <a:solidFill>
                <a:srgbClr val="140000">
                  <a:hueOff val="0"/>
                  <a:satOff val="0"/>
                  <a:lumOff val="0"/>
                  <a:alphaOff val="0"/>
                </a:srgbClr>
              </a:solidFill>
              <a:latin typeface="Arial" panose="020B0604020202020204"/>
              <a:ea typeface="+mn-ea"/>
              <a:cs typeface="+mn-cs"/>
            </a:rPr>
            <a:t>centres</a:t>
          </a:r>
          <a:r>
            <a:rPr lang="en-US" sz="1400" dirty="0">
              <a:solidFill>
                <a:srgbClr val="140000">
                  <a:hueOff val="0"/>
                  <a:satOff val="0"/>
                  <a:lumOff val="0"/>
                  <a:alphaOff val="0"/>
                </a:srgbClr>
              </a:solidFill>
              <a:latin typeface="Arial" panose="020B0604020202020204"/>
              <a:ea typeface="+mn-ea"/>
              <a:cs typeface="+mn-cs"/>
            </a:rPr>
            <a:t> of the amount of supervised learning and assessment that is required to deliver the unit and can be used for planning purposes.  </a:t>
          </a:r>
        </a:p>
      </dgm:t>
    </dgm:pt>
    <dgm:pt modelId="{288B7EC3-B201-41E9-8D55-107E0EE80B45}" type="parTrans" cxnId="{A66C3026-28D7-4DD6-9B37-A136A3AFA028}">
      <dgm:prSet/>
      <dgm:spPr/>
      <dgm:t>
        <a:bodyPr/>
        <a:lstStyle/>
        <a:p>
          <a:endParaRPr lang="en-GB"/>
        </a:p>
      </dgm:t>
    </dgm:pt>
    <dgm:pt modelId="{E5D0BB8B-3122-435F-B1A7-D10DA7481C2A}" type="sibTrans" cxnId="{A66C3026-28D7-4DD6-9B37-A136A3AFA028}">
      <dgm:prSet/>
      <dgm:spPr/>
      <dgm:t>
        <a:bodyPr/>
        <a:lstStyle/>
        <a:p>
          <a:endParaRPr lang="en-GB"/>
        </a:p>
      </dgm:t>
    </dgm:pt>
    <dgm:pt modelId="{DA31FC52-6A8E-4BAA-8CE6-C595A0271C74}">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The minimum GLH requirement for this qualification is </a:t>
          </a:r>
          <a:r>
            <a:rPr lang="en-US" sz="1400" b="1" dirty="0">
              <a:solidFill>
                <a:srgbClr val="140000">
                  <a:hueOff val="0"/>
                  <a:satOff val="0"/>
                  <a:lumOff val="0"/>
                  <a:alphaOff val="0"/>
                </a:srgbClr>
              </a:solidFill>
              <a:latin typeface="Arial" panose="020B0604020202020204"/>
              <a:ea typeface="+mn-ea"/>
              <a:cs typeface="+mn-cs"/>
            </a:rPr>
            <a:t>200 GLH</a:t>
          </a:r>
        </a:p>
      </dgm:t>
    </dgm:pt>
    <dgm:pt modelId="{4E968474-BD64-4079-9DC5-733BD2CABDF6}" type="parTrans" cxnId="{DA36B906-5C34-43E9-8663-37379E338299}">
      <dgm:prSet/>
      <dgm:spPr/>
      <dgm:t>
        <a:bodyPr/>
        <a:lstStyle/>
        <a:p>
          <a:endParaRPr lang="en-GB"/>
        </a:p>
      </dgm:t>
    </dgm:pt>
    <dgm:pt modelId="{22F7F0FC-D097-4794-93B2-0FF4D38366C1}" type="sibTrans" cxnId="{DA36B906-5C34-43E9-8663-37379E338299}">
      <dgm:prSet/>
      <dgm:spPr/>
      <dgm:t>
        <a:bodyPr/>
        <a:lstStyle/>
        <a:p>
          <a:endParaRPr lang="en-GB"/>
        </a:p>
      </dgm:t>
    </dgm:pt>
    <dgm:pt modelId="{4828A228-E359-48AF-BD83-174227BEFBC5}">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Total Qualification Time (TQT) is the total amount of time, in hours, expected to be spent by a candidate learner to achieve a qualification. It includes both guided learning hours (which are listed separately) and hours spent in preparation, study and undertaking some formative assessment activities, some of which will may be whilst undertaking a work placement. The Total qualification time (TQT) for this qualification is 300 hours</a:t>
          </a:r>
        </a:p>
      </dgm:t>
    </dgm:pt>
    <dgm:pt modelId="{6EEFBCCB-7A51-4E4F-A8FC-83FE782A78A1}" type="parTrans" cxnId="{30A2FA72-0B38-4535-B338-75159474A53C}">
      <dgm:prSet/>
      <dgm:spPr/>
      <dgm:t>
        <a:bodyPr/>
        <a:lstStyle/>
        <a:p>
          <a:endParaRPr lang="en-GB"/>
        </a:p>
      </dgm:t>
    </dgm:pt>
    <dgm:pt modelId="{D02FC847-738A-4161-97B5-D9FD24EB0B4B}" type="sibTrans" cxnId="{30A2FA72-0B38-4535-B338-75159474A53C}">
      <dgm:prSet/>
      <dgm:spPr/>
      <dgm:t>
        <a:bodyPr/>
        <a:lstStyle/>
        <a:p>
          <a:endParaRPr lang="en-GB"/>
        </a:p>
      </dgm:t>
    </dgm:pt>
    <dgm:pt modelId="{C7025887-A3E2-4C01-A263-FB6E8D45F0AD}">
      <dgm:prSet custT="1"/>
      <dgm:spPr/>
      <dgm:t>
        <a:bodyPr/>
        <a:lstStyle/>
        <a:p>
          <a:pPr marL="57150" lvl="1" indent="0" algn="l" defTabSz="48895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Awarding Body – WJEC </a:t>
          </a:r>
          <a:endParaRPr lang="en-US" sz="1400" dirty="0">
            <a:solidFill>
              <a:srgbClr val="140000">
                <a:hueOff val="0"/>
                <a:satOff val="0"/>
                <a:lumOff val="0"/>
                <a:alphaOff val="0"/>
              </a:srgbClr>
            </a:solidFill>
            <a:highlight>
              <a:srgbClr val="FFFF00"/>
            </a:highlight>
            <a:latin typeface="Arial" panose="020B0604020202020204"/>
            <a:ea typeface="+mn-ea"/>
            <a:cs typeface="+mn-cs"/>
          </a:endParaRPr>
        </a:p>
      </dgm:t>
    </dgm:pt>
    <dgm:pt modelId="{B428ED12-2E6D-4082-A1E1-199BFD80CDAC}" type="parTrans" cxnId="{D3FD250B-A4EC-4D54-8F7B-586784B10E8B}">
      <dgm:prSet/>
      <dgm:spPr/>
      <dgm:t>
        <a:bodyPr/>
        <a:lstStyle/>
        <a:p>
          <a:endParaRPr lang="en-GB"/>
        </a:p>
      </dgm:t>
    </dgm:pt>
    <dgm:pt modelId="{AD410FA3-5167-49CA-B748-43BD03F8B6F4}" type="sibTrans" cxnId="{D3FD250B-A4EC-4D54-8F7B-586784B10E8B}">
      <dgm:prSet/>
      <dgm:spPr/>
      <dgm:t>
        <a:bodyPr/>
        <a:lstStyle/>
        <a:p>
          <a:endParaRPr lang="en-GB"/>
        </a:p>
      </dgm:t>
    </dgm:pt>
    <dgm:pt modelId="{3F0A121C-DF04-4D43-8550-3A46E32F8276}">
      <dgm:prSet custT="1"/>
      <dgm:spPr/>
      <dgm:t>
        <a:bodyPr/>
        <a:lstStyle/>
        <a:p>
          <a:pPr marL="57150" lvl="1" indent="0" algn="l" defTabSz="488950">
            <a:lnSpc>
              <a:spcPct val="90000"/>
            </a:lnSpc>
            <a:spcBef>
              <a:spcPct val="0"/>
            </a:spcBef>
            <a:spcAft>
              <a:spcPct val="15000"/>
            </a:spcAft>
          </a:pPr>
          <a:r>
            <a:rPr lang="en-US" sz="1400" dirty="0" err="1">
              <a:solidFill>
                <a:srgbClr val="140000">
                  <a:hueOff val="0"/>
                  <a:satOff val="0"/>
                  <a:lumOff val="0"/>
                  <a:alphaOff val="0"/>
                </a:srgbClr>
              </a:solidFill>
              <a:latin typeface="Arial" panose="020B0604020202020204"/>
              <a:ea typeface="+mn-ea"/>
              <a:cs typeface="+mn-cs"/>
            </a:rPr>
            <a:t>QiW</a:t>
          </a:r>
          <a:r>
            <a:rPr lang="en-US" sz="1400" dirty="0">
              <a:solidFill>
                <a:srgbClr val="140000">
                  <a:hueOff val="0"/>
                  <a:satOff val="0"/>
                  <a:lumOff val="0"/>
                  <a:alphaOff val="0"/>
                </a:srgbClr>
              </a:solidFill>
              <a:latin typeface="Arial" panose="020B0604020202020204"/>
              <a:ea typeface="+mn-ea"/>
              <a:cs typeface="+mn-cs"/>
            </a:rPr>
            <a:t> C00/1253/1</a:t>
          </a:r>
        </a:p>
      </dgm:t>
    </dgm:pt>
    <dgm:pt modelId="{A42F6D40-6EDA-4D7B-A3BC-5BFF8A1EBE4B}" type="parTrans" cxnId="{25AAD47E-C965-412E-854A-25B8C1B24978}">
      <dgm:prSet/>
      <dgm:spPr/>
      <dgm:t>
        <a:bodyPr/>
        <a:lstStyle/>
        <a:p>
          <a:endParaRPr lang="en-GB"/>
        </a:p>
      </dgm:t>
    </dgm:pt>
    <dgm:pt modelId="{0881EAAD-5E31-40C1-85F3-E4723E4099A8}" type="sibTrans" cxnId="{25AAD47E-C965-412E-854A-25B8C1B24978}">
      <dgm:prSet/>
      <dgm:spPr/>
      <dgm:t>
        <a:bodyPr/>
        <a:lstStyle/>
        <a:p>
          <a:endParaRPr lang="en-GB"/>
        </a:p>
      </dgm:t>
    </dgm:pt>
    <dgm:pt modelId="{DC82BACB-7287-442A-A34B-7AF386A0857E}" type="pres">
      <dgm:prSet presAssocID="{92C91114-DA0F-42AF-A970-CAC841110A33}" presName="Name0" presStyleCnt="0">
        <dgm:presLayoutVars>
          <dgm:dir/>
          <dgm:animLvl val="lvl"/>
          <dgm:resizeHandles/>
        </dgm:presLayoutVars>
      </dgm:prSet>
      <dgm:spPr/>
    </dgm:pt>
    <dgm:pt modelId="{BBA84D7E-1256-6341-9C78-41DA20FD63CD}" type="pres">
      <dgm:prSet presAssocID="{4325A628-8CA7-D344-8980-38D1247045B5}" presName="linNode" presStyleCnt="0"/>
      <dgm:spPr/>
    </dgm:pt>
    <dgm:pt modelId="{210A5044-6BC8-BC43-98D7-C1F027FF6E52}" type="pres">
      <dgm:prSet presAssocID="{4325A628-8CA7-D344-8980-38D1247045B5}" presName="parentShp" presStyleLbl="node1" presStyleIdx="0" presStyleCnt="5">
        <dgm:presLayoutVars>
          <dgm:bulletEnabled val="1"/>
        </dgm:presLayoutVars>
      </dgm:prSet>
      <dgm:spPr/>
    </dgm:pt>
    <dgm:pt modelId="{05F33A47-E0AF-E34B-933A-1CC872BC9D74}" type="pres">
      <dgm:prSet presAssocID="{4325A628-8CA7-D344-8980-38D1247045B5}" presName="childShp" presStyleLbl="bgAccFollowNode1" presStyleIdx="0" presStyleCnt="5">
        <dgm:presLayoutVars>
          <dgm:bulletEnabled val="1"/>
        </dgm:presLayoutVars>
      </dgm:prSet>
      <dgm:spPr/>
    </dgm:pt>
    <dgm:pt modelId="{E17CB241-22FD-4245-B871-7014175BBF43}" type="pres">
      <dgm:prSet presAssocID="{D627FB66-846F-6B40-B9C5-BDC2DEF59775}" presName="spacing" presStyleCnt="0"/>
      <dgm:spPr/>
    </dgm:pt>
    <dgm:pt modelId="{A993878E-FE98-354C-BF8F-DC4ADD1B33F4}" type="pres">
      <dgm:prSet presAssocID="{182773AC-D7AC-6247-B583-DCB2F9FBCE46}" presName="linNode" presStyleCnt="0"/>
      <dgm:spPr/>
    </dgm:pt>
    <dgm:pt modelId="{78288D73-D019-BF45-AEAE-6894F75B7434}" type="pres">
      <dgm:prSet presAssocID="{182773AC-D7AC-6247-B583-DCB2F9FBCE46}" presName="parentShp" presStyleLbl="node1" presStyleIdx="1" presStyleCnt="5">
        <dgm:presLayoutVars>
          <dgm:bulletEnabled val="1"/>
        </dgm:presLayoutVars>
      </dgm:prSet>
      <dgm:spPr/>
    </dgm:pt>
    <dgm:pt modelId="{790FCF30-61BE-1248-BF77-29580D9A8236}" type="pres">
      <dgm:prSet presAssocID="{182773AC-D7AC-6247-B583-DCB2F9FBCE46}" presName="childShp" presStyleLbl="bgAccFollowNode1" presStyleIdx="1" presStyleCnt="5" custScaleY="205872">
        <dgm:presLayoutVars>
          <dgm:bulletEnabled val="1"/>
        </dgm:presLayoutVars>
      </dgm:prSet>
      <dgm:spPr/>
    </dgm:pt>
    <dgm:pt modelId="{1A46DC79-3EA7-7D4A-8A78-FD1BB4E1BA17}" type="pres">
      <dgm:prSet presAssocID="{1C5DF038-9F23-0340-8F74-B28C435703E9}" presName="spacing" presStyleCnt="0"/>
      <dgm:spPr/>
    </dgm:pt>
    <dgm:pt modelId="{3589C467-0325-D145-B3F2-E9420F469310}" type="pres">
      <dgm:prSet presAssocID="{57B07ABF-75B9-5A44-8A43-4058988EB5F6}" presName="linNode" presStyleCnt="0"/>
      <dgm:spPr/>
    </dgm:pt>
    <dgm:pt modelId="{9A5B898D-74C6-2448-BF02-5FB47B189856}" type="pres">
      <dgm:prSet presAssocID="{57B07ABF-75B9-5A44-8A43-4058988EB5F6}" presName="parentShp" presStyleLbl="node1" presStyleIdx="2" presStyleCnt="5" custLinFactNeighborY="-791">
        <dgm:presLayoutVars>
          <dgm:bulletEnabled val="1"/>
        </dgm:presLayoutVars>
      </dgm:prSet>
      <dgm:spPr/>
    </dgm:pt>
    <dgm:pt modelId="{AE998543-0DF5-094B-8B73-3E4FDD170593}" type="pres">
      <dgm:prSet presAssocID="{57B07ABF-75B9-5A44-8A43-4058988EB5F6}" presName="childShp" presStyleLbl="bgAccFollowNode1" presStyleIdx="2" presStyleCnt="5" custScaleY="224799">
        <dgm:presLayoutVars>
          <dgm:bulletEnabled val="1"/>
        </dgm:presLayoutVars>
      </dgm:prSet>
      <dgm:spPr/>
    </dgm:pt>
    <dgm:pt modelId="{C6FFFFF0-C211-CC45-BEC4-7E294F827F24}" type="pres">
      <dgm:prSet presAssocID="{412B53DA-1380-0147-AAD1-21B1FBFE86DD}" presName="spacing" presStyleCnt="0"/>
      <dgm:spPr/>
    </dgm:pt>
    <dgm:pt modelId="{E1A92333-924D-0248-82B5-5B32632042A3}" type="pres">
      <dgm:prSet presAssocID="{F2016C4E-8939-9641-BAD5-416E90B31EEA}" presName="linNode" presStyleCnt="0"/>
      <dgm:spPr/>
    </dgm:pt>
    <dgm:pt modelId="{88B66CC1-A8A9-3744-9142-AD927A5D818E}" type="pres">
      <dgm:prSet presAssocID="{F2016C4E-8939-9641-BAD5-416E90B31EEA}" presName="parentShp" presStyleLbl="node1" presStyleIdx="3" presStyleCnt="5" custLinFactNeighborY="-2097">
        <dgm:presLayoutVars>
          <dgm:bulletEnabled val="1"/>
        </dgm:presLayoutVars>
      </dgm:prSet>
      <dgm:spPr/>
    </dgm:pt>
    <dgm:pt modelId="{47490DE4-901D-7247-B7BD-FC3AE7DD4E67}" type="pres">
      <dgm:prSet presAssocID="{F2016C4E-8939-9641-BAD5-416E90B31EEA}" presName="childShp" presStyleLbl="bgAccFollowNode1" presStyleIdx="3" presStyleCnt="5" custScaleY="218479">
        <dgm:presLayoutVars>
          <dgm:bulletEnabled val="1"/>
        </dgm:presLayoutVars>
      </dgm:prSet>
      <dgm:spPr/>
    </dgm:pt>
    <dgm:pt modelId="{23F5BE7E-39B0-4240-985E-18352C7DA375}" type="pres">
      <dgm:prSet presAssocID="{D8481850-0161-D64A-B99F-06E09047DBCD}" presName="spacing" presStyleCnt="0"/>
      <dgm:spPr/>
    </dgm:pt>
    <dgm:pt modelId="{E6174035-F71B-8E40-8533-F4FD47A19522}" type="pres">
      <dgm:prSet presAssocID="{1DD13816-5CB9-9043-B453-105AD5AF3B31}" presName="linNode" presStyleCnt="0"/>
      <dgm:spPr/>
    </dgm:pt>
    <dgm:pt modelId="{9A62BCFE-2E18-6144-9337-A9116DAA3BFF}" type="pres">
      <dgm:prSet presAssocID="{1DD13816-5CB9-9043-B453-105AD5AF3B31}" presName="parentShp" presStyleLbl="node1" presStyleIdx="4" presStyleCnt="5" custLinFactNeighborY="185">
        <dgm:presLayoutVars>
          <dgm:bulletEnabled val="1"/>
        </dgm:presLayoutVars>
      </dgm:prSet>
      <dgm:spPr/>
    </dgm:pt>
    <dgm:pt modelId="{27F6CEDF-F879-CF41-A1A0-D70B29B41442}" type="pres">
      <dgm:prSet presAssocID="{1DD13816-5CB9-9043-B453-105AD5AF3B31}" presName="childShp" presStyleLbl="bgAccFollowNode1" presStyleIdx="4" presStyleCnt="5" custLinFactNeighborX="0" custLinFactNeighborY="185">
        <dgm:presLayoutVars>
          <dgm:bulletEnabled val="1"/>
        </dgm:presLayoutVars>
      </dgm:prSet>
      <dgm:spPr/>
    </dgm:pt>
  </dgm:ptLst>
  <dgm:cxnLst>
    <dgm:cxn modelId="{26CFCF00-10F4-164A-9A99-08BE55BE4047}" srcId="{92C91114-DA0F-42AF-A970-CAC841110A33}" destId="{4325A628-8CA7-D344-8980-38D1247045B5}" srcOrd="0" destOrd="0" parTransId="{44D738CD-73AD-1A48-931F-8A86AC2E6763}" sibTransId="{D627FB66-846F-6B40-B9C5-BDC2DEF59775}"/>
    <dgm:cxn modelId="{DA36B906-5C34-43E9-8663-37379E338299}" srcId="{57B07ABF-75B9-5A44-8A43-4058988EB5F6}" destId="{DA31FC52-6A8E-4BAA-8CE6-C595A0271C74}" srcOrd="2" destOrd="0" parTransId="{4E968474-BD64-4079-9DC5-733BD2CABDF6}" sibTransId="{22F7F0FC-D097-4794-93B2-0FF4D38366C1}"/>
    <dgm:cxn modelId="{9290DE09-0CC2-ED4D-AEA1-3E83B0BBBBFA}" type="presOf" srcId="{4325A628-8CA7-D344-8980-38D1247045B5}" destId="{210A5044-6BC8-BC43-98D7-C1F027FF6E52}" srcOrd="0" destOrd="0" presId="urn:microsoft.com/office/officeart/2005/8/layout/vList6"/>
    <dgm:cxn modelId="{7176250B-58A4-A84C-97C5-688864A25CBA}" srcId="{F2016C4E-8939-9641-BAD5-416E90B31EEA}" destId="{A84904C7-E5ED-CB4B-95E1-2FFD93E671C6}" srcOrd="2" destOrd="0" parTransId="{B231ED0F-3AC6-314A-BF6C-44CB29ECB113}" sibTransId="{4347C88E-745C-EF4B-AF03-0859C249E760}"/>
    <dgm:cxn modelId="{D3FD250B-A4EC-4D54-8F7B-586784B10E8B}" srcId="{1DD13816-5CB9-9043-B453-105AD5AF3B31}" destId="{C7025887-A3E2-4C01-A263-FB6E8D45F0AD}" srcOrd="1" destOrd="0" parTransId="{B428ED12-2E6D-4082-A1E1-199BFD80CDAC}" sibTransId="{AD410FA3-5167-49CA-B748-43BD03F8B6F4}"/>
    <dgm:cxn modelId="{F074490F-9999-C94B-A0A6-BF68926A7AFF}" srcId="{92C91114-DA0F-42AF-A970-CAC841110A33}" destId="{57B07ABF-75B9-5A44-8A43-4058988EB5F6}" srcOrd="2" destOrd="0" parTransId="{888EFCAE-A6DE-714A-834F-CFDD4749DE20}" sibTransId="{412B53DA-1380-0147-AAD1-21B1FBFE86DD}"/>
    <dgm:cxn modelId="{AD10B110-B166-EF45-9AE9-3398DEAC328C}" type="presOf" srcId="{3FB126E0-04F6-3D47-BB29-935445B75E93}" destId="{AE998543-0DF5-094B-8B73-3E4FDD170593}" srcOrd="0" destOrd="3" presId="urn:microsoft.com/office/officeart/2005/8/layout/vList6"/>
    <dgm:cxn modelId="{D8F10B1E-2C4A-4CF5-9D59-36E158B82CE0}" type="presOf" srcId="{4828A228-E359-48AF-BD83-174227BEFBC5}" destId="{47490DE4-901D-7247-B7BD-FC3AE7DD4E67}" srcOrd="0" destOrd="1" presId="urn:microsoft.com/office/officeart/2005/8/layout/vList6"/>
    <dgm:cxn modelId="{F9A9D322-6A94-7646-95DF-0E91BD7BA71E}" type="presOf" srcId="{CA1B4C57-DA32-8F4E-B0D7-D1D6374804A5}" destId="{27F6CEDF-F879-CF41-A1A0-D70B29B41442}" srcOrd="0" destOrd="0" presId="urn:microsoft.com/office/officeart/2005/8/layout/vList6"/>
    <dgm:cxn modelId="{A66C3026-28D7-4DD6-9B37-A136A3AFA028}" srcId="{57B07ABF-75B9-5A44-8A43-4058988EB5F6}" destId="{71CCB17F-AF9B-44BD-8773-32ACA93233D2}" srcOrd="1" destOrd="0" parTransId="{288B7EC3-B201-41E9-8D55-107E0EE80B45}" sibTransId="{E5D0BB8B-3122-435F-B1A7-D10DA7481C2A}"/>
    <dgm:cxn modelId="{69A6E42A-248D-234F-94F2-4103744742DC}" type="presOf" srcId="{F2016C4E-8939-9641-BAD5-416E90B31EEA}" destId="{88B66CC1-A8A9-3744-9142-AD927A5D818E}" srcOrd="0" destOrd="0" presId="urn:microsoft.com/office/officeart/2005/8/layout/vList6"/>
    <dgm:cxn modelId="{175B072C-2926-3244-9917-6FA67FE094F6}" srcId="{92C91114-DA0F-42AF-A970-CAC841110A33}" destId="{F2016C4E-8939-9641-BAD5-416E90B31EEA}" srcOrd="3" destOrd="0" parTransId="{9ED29B89-773D-BB48-B4E8-D9EDB24380F4}" sibTransId="{D8481850-0161-D64A-B99F-06E09047DBCD}"/>
    <dgm:cxn modelId="{3558202F-9895-42BC-95FC-B82B25AEC289}" srcId="{4325A628-8CA7-D344-8980-38D1247045B5}" destId="{52E8A952-0E42-452E-84FC-360BE4835BB5}" srcOrd="1" destOrd="0" parTransId="{5C06C75E-FB77-4A4B-90FE-C81C387B2EEF}" sibTransId="{63B2CFE1-D764-451D-A3B1-EFE05CEC8E9C}"/>
    <dgm:cxn modelId="{20CE2C38-5412-0645-A84A-E3F91B17F9FD}" srcId="{4325A628-8CA7-D344-8980-38D1247045B5}" destId="{16C99C5F-25D2-8841-9A62-A876CED15D4B}" srcOrd="2" destOrd="0" parTransId="{25C6BED1-0F8A-D444-83AC-4706C2603294}" sibTransId="{A6BC54AF-38AB-C442-BC5B-CD7394D58B65}"/>
    <dgm:cxn modelId="{DF43DA3A-F43C-4046-BB11-25637911BC9D}" type="presOf" srcId="{16C99C5F-25D2-8841-9A62-A876CED15D4B}" destId="{05F33A47-E0AF-E34B-933A-1CC872BC9D74}" srcOrd="0" destOrd="2" presId="urn:microsoft.com/office/officeart/2005/8/layout/vList6"/>
    <dgm:cxn modelId="{A7006B3F-C9D1-464F-9C72-64792AA7BE4F}" type="presOf" srcId="{F00293D5-1C59-2140-8694-B102CF9A06B8}" destId="{AE998543-0DF5-094B-8B73-3E4FDD170593}" srcOrd="0" destOrd="0" presId="urn:microsoft.com/office/officeart/2005/8/layout/vList6"/>
    <dgm:cxn modelId="{54D2505E-6312-724D-BCDE-AB4BDC5C6FC1}" type="presOf" srcId="{7614EC3E-EBF6-134A-A8FF-78C539AF4BB1}" destId="{05F33A47-E0AF-E34B-933A-1CC872BC9D74}" srcOrd="0" destOrd="0" presId="urn:microsoft.com/office/officeart/2005/8/layout/vList6"/>
    <dgm:cxn modelId="{D7AF4C4B-41FE-DA42-904D-D361BB0536CF}" srcId="{1DD13816-5CB9-9043-B453-105AD5AF3B31}" destId="{CA1B4C57-DA32-8F4E-B0D7-D1D6374804A5}" srcOrd="0" destOrd="0" parTransId="{2F88A4F7-FE36-D747-80ED-6DF73D7FF9B2}" sibTransId="{8BADC754-A515-174C-A183-BAFCB8069EB2}"/>
    <dgm:cxn modelId="{F0226670-DDFF-FA45-BCE1-8438F4FABA96}" srcId="{4325A628-8CA7-D344-8980-38D1247045B5}" destId="{7614EC3E-EBF6-134A-A8FF-78C539AF4BB1}" srcOrd="0" destOrd="0" parTransId="{81C7DA47-6B43-1D42-9B28-A365A4A6E961}" sibTransId="{12771FA4-BB7F-5641-9372-EF0E0ECA1741}"/>
    <dgm:cxn modelId="{BABA5450-E1BB-4A47-B97D-62B891FC687E}" srcId="{57B07ABF-75B9-5A44-8A43-4058988EB5F6}" destId="{F00293D5-1C59-2140-8694-B102CF9A06B8}" srcOrd="0" destOrd="0" parTransId="{2BA914D7-B838-0646-B7A2-E26FDCFFEB63}" sibTransId="{CF2BADEE-D020-4544-8C47-AD2CA7CC3734}"/>
    <dgm:cxn modelId="{30A2FA72-0B38-4535-B338-75159474A53C}" srcId="{F2016C4E-8939-9641-BAD5-416E90B31EEA}" destId="{4828A228-E359-48AF-BD83-174227BEFBC5}" srcOrd="1" destOrd="0" parTransId="{6EEFBCCB-7A51-4E4F-A8FC-83FE782A78A1}" sibTransId="{D02FC847-738A-4161-97B5-D9FD24EB0B4B}"/>
    <dgm:cxn modelId="{1D6D7259-D491-6344-884D-0263B4C5144A}" type="presOf" srcId="{182773AC-D7AC-6247-B583-DCB2F9FBCE46}" destId="{78288D73-D019-BF45-AEAE-6894F75B7434}" srcOrd="0" destOrd="0" presId="urn:microsoft.com/office/officeart/2005/8/layout/vList6"/>
    <dgm:cxn modelId="{27125B7E-B507-4059-84FD-7B11BD5D04A8}" type="presOf" srcId="{92C91114-DA0F-42AF-A970-CAC841110A33}" destId="{DC82BACB-7287-442A-A34B-7AF386A0857E}" srcOrd="0" destOrd="0" presId="urn:microsoft.com/office/officeart/2005/8/layout/vList6"/>
    <dgm:cxn modelId="{25AAD47E-C965-412E-854A-25B8C1B24978}" srcId="{1DD13816-5CB9-9043-B453-105AD5AF3B31}" destId="{3F0A121C-DF04-4D43-8550-3A46E32F8276}" srcOrd="2" destOrd="0" parTransId="{A42F6D40-6EDA-4D7B-A3BC-5BFF8A1EBE4B}" sibTransId="{0881EAAD-5E31-40C1-85F3-E4723E4099A8}"/>
    <dgm:cxn modelId="{60FD6380-E536-E841-93B5-BB5D57C14A0A}" type="presOf" srcId="{451F7883-2FB1-384C-A065-CFD52D9A20DF}" destId="{47490DE4-901D-7247-B7BD-FC3AE7DD4E67}" srcOrd="0" destOrd="0" presId="urn:microsoft.com/office/officeart/2005/8/layout/vList6"/>
    <dgm:cxn modelId="{5552619B-CF8C-4187-AD93-E6AF8A3C826B}" type="presOf" srcId="{71CCB17F-AF9B-44BD-8773-32ACA93233D2}" destId="{AE998543-0DF5-094B-8B73-3E4FDD170593}" srcOrd="0" destOrd="1" presId="urn:microsoft.com/office/officeart/2005/8/layout/vList6"/>
    <dgm:cxn modelId="{370E23A6-AA7E-9742-A3BE-95E3DA0614A1}" srcId="{F2016C4E-8939-9641-BAD5-416E90B31EEA}" destId="{451F7883-2FB1-384C-A065-CFD52D9A20DF}" srcOrd="0" destOrd="0" parTransId="{FFCB21A2-BCFD-0B42-B2AE-38C08B4390FA}" sibTransId="{95137604-6C67-F147-93B1-2A222AC90487}"/>
    <dgm:cxn modelId="{8FEBACA8-F4BA-4404-BFC3-3203A0D128D0}" type="presOf" srcId="{DA31FC52-6A8E-4BAA-8CE6-C595A0271C74}" destId="{AE998543-0DF5-094B-8B73-3E4FDD170593}" srcOrd="0" destOrd="2" presId="urn:microsoft.com/office/officeart/2005/8/layout/vList6"/>
    <dgm:cxn modelId="{EA5841AB-FC52-3043-92CC-28BEDA290D03}" srcId="{92C91114-DA0F-42AF-A970-CAC841110A33}" destId="{182773AC-D7AC-6247-B583-DCB2F9FBCE46}" srcOrd="1" destOrd="0" parTransId="{6C4388AC-B500-C042-AEF6-5A1A12DF29B5}" sibTransId="{1C5DF038-9F23-0340-8F74-B28C435703E9}"/>
    <dgm:cxn modelId="{78F38BAC-DA50-214B-9BB6-E2E97D3B439E}" type="presOf" srcId="{A84904C7-E5ED-CB4B-95E1-2FFD93E671C6}" destId="{47490DE4-901D-7247-B7BD-FC3AE7DD4E67}" srcOrd="0" destOrd="2" presId="urn:microsoft.com/office/officeart/2005/8/layout/vList6"/>
    <dgm:cxn modelId="{AA0D47B2-58DE-408E-8723-7F282142EC55}" type="presOf" srcId="{F97048CF-7D15-4401-84D2-4A2F4B952813}" destId="{790FCF30-61BE-1248-BF77-29580D9A8236}" srcOrd="0" destOrd="1" presId="urn:microsoft.com/office/officeart/2005/8/layout/vList6"/>
    <dgm:cxn modelId="{F931BAC1-72CB-4CF3-BBDE-D27B1E30C6A1}" type="presOf" srcId="{3F0A121C-DF04-4D43-8550-3A46E32F8276}" destId="{27F6CEDF-F879-CF41-A1A0-D70B29B41442}" srcOrd="0" destOrd="2" presId="urn:microsoft.com/office/officeart/2005/8/layout/vList6"/>
    <dgm:cxn modelId="{6C4A18D0-3E87-724C-B3B3-F9A4F161739A}" srcId="{92C91114-DA0F-42AF-A970-CAC841110A33}" destId="{1DD13816-5CB9-9043-B453-105AD5AF3B31}" srcOrd="4" destOrd="0" parTransId="{5BEC2FC0-DBE8-6842-90F0-D6816E0732E9}" sibTransId="{0FD8D1B6-9956-064E-AB8E-431C02EDDE5B}"/>
    <dgm:cxn modelId="{5E2B40D2-F4BE-4559-8076-95E819FACC51}" type="presOf" srcId="{C7025887-A3E2-4C01-A263-FB6E8D45F0AD}" destId="{27F6CEDF-F879-CF41-A1A0-D70B29B41442}" srcOrd="0" destOrd="1" presId="urn:microsoft.com/office/officeart/2005/8/layout/vList6"/>
    <dgm:cxn modelId="{769F91D7-B2B6-2B41-B5B7-5D6EDF85C074}" srcId="{182773AC-D7AC-6247-B583-DCB2F9FBCE46}" destId="{F681735B-E629-1B4C-88DB-A397EB83B0A8}" srcOrd="0" destOrd="0" parTransId="{C3A12BDA-1ACB-AE40-8711-5681E1AFD59D}" sibTransId="{6C2C2AAC-1761-B240-9E00-49A3D0F3F2A9}"/>
    <dgm:cxn modelId="{43E7B2DC-BE58-D744-88C7-ED22687D8356}" type="presOf" srcId="{F681735B-E629-1B4C-88DB-A397EB83B0A8}" destId="{790FCF30-61BE-1248-BF77-29580D9A8236}" srcOrd="0" destOrd="0" presId="urn:microsoft.com/office/officeart/2005/8/layout/vList6"/>
    <dgm:cxn modelId="{F4FA08E1-BF79-D548-9664-5489831E20E6}" type="presOf" srcId="{1DD13816-5CB9-9043-B453-105AD5AF3B31}" destId="{9A62BCFE-2E18-6144-9337-A9116DAA3BFF}" srcOrd="0" destOrd="0" presId="urn:microsoft.com/office/officeart/2005/8/layout/vList6"/>
    <dgm:cxn modelId="{658B4CE3-24AD-4EB5-A17A-6E7E1263565B}" type="presOf" srcId="{52E8A952-0E42-452E-84FC-360BE4835BB5}" destId="{05F33A47-E0AF-E34B-933A-1CC872BC9D74}" srcOrd="0" destOrd="1" presId="urn:microsoft.com/office/officeart/2005/8/layout/vList6"/>
    <dgm:cxn modelId="{CABD21E9-1DAB-D946-B4EE-0899EED98DEF}" type="presOf" srcId="{57B07ABF-75B9-5A44-8A43-4058988EB5F6}" destId="{9A5B898D-74C6-2448-BF02-5FB47B189856}" srcOrd="0" destOrd="0" presId="urn:microsoft.com/office/officeart/2005/8/layout/vList6"/>
    <dgm:cxn modelId="{08831EF7-2D0B-2A4D-B44C-DF26F2477D15}" srcId="{57B07ABF-75B9-5A44-8A43-4058988EB5F6}" destId="{3FB126E0-04F6-3D47-BB29-935445B75E93}" srcOrd="3" destOrd="0" parTransId="{FBD9A5CC-771E-074C-AE8A-C54C557569A3}" sibTransId="{DCF72B6C-AC8F-7549-9043-64AE29E58E74}"/>
    <dgm:cxn modelId="{38414FFB-15D2-4567-95D2-1AD98196282A}" srcId="{182773AC-D7AC-6247-B583-DCB2F9FBCE46}" destId="{F97048CF-7D15-4401-84D2-4A2F4B952813}" srcOrd="1" destOrd="0" parTransId="{1E9AB552-AFED-4ED8-BAC9-A1098B1A99A8}" sibTransId="{3ED7D338-D85F-4E00-B17E-896B851CD8E9}"/>
    <dgm:cxn modelId="{878285FC-D563-BB4A-A8E2-FBCEF30D9019}" type="presParOf" srcId="{DC82BACB-7287-442A-A34B-7AF386A0857E}" destId="{BBA84D7E-1256-6341-9C78-41DA20FD63CD}" srcOrd="0" destOrd="0" presId="urn:microsoft.com/office/officeart/2005/8/layout/vList6"/>
    <dgm:cxn modelId="{32A93348-841F-7747-8A85-B78402E95A35}" type="presParOf" srcId="{BBA84D7E-1256-6341-9C78-41DA20FD63CD}" destId="{210A5044-6BC8-BC43-98D7-C1F027FF6E52}" srcOrd="0" destOrd="0" presId="urn:microsoft.com/office/officeart/2005/8/layout/vList6"/>
    <dgm:cxn modelId="{C0CD0510-541A-8F4B-968A-6E5EAC752695}" type="presParOf" srcId="{BBA84D7E-1256-6341-9C78-41DA20FD63CD}" destId="{05F33A47-E0AF-E34B-933A-1CC872BC9D74}" srcOrd="1" destOrd="0" presId="urn:microsoft.com/office/officeart/2005/8/layout/vList6"/>
    <dgm:cxn modelId="{8D27957B-4386-9D47-B174-06321CAC9EE3}" type="presParOf" srcId="{DC82BACB-7287-442A-A34B-7AF386A0857E}" destId="{E17CB241-22FD-4245-B871-7014175BBF43}" srcOrd="1" destOrd="0" presId="urn:microsoft.com/office/officeart/2005/8/layout/vList6"/>
    <dgm:cxn modelId="{E2CB39C8-90D3-1944-9FC4-ED12F1AC1C95}" type="presParOf" srcId="{DC82BACB-7287-442A-A34B-7AF386A0857E}" destId="{A993878E-FE98-354C-BF8F-DC4ADD1B33F4}" srcOrd="2" destOrd="0" presId="urn:microsoft.com/office/officeart/2005/8/layout/vList6"/>
    <dgm:cxn modelId="{6F2E30D5-B503-7849-B3BC-BEAE73A75D8A}" type="presParOf" srcId="{A993878E-FE98-354C-BF8F-DC4ADD1B33F4}" destId="{78288D73-D019-BF45-AEAE-6894F75B7434}" srcOrd="0" destOrd="0" presId="urn:microsoft.com/office/officeart/2005/8/layout/vList6"/>
    <dgm:cxn modelId="{60941F0C-69BD-8747-B7DC-54736DF1ED65}" type="presParOf" srcId="{A993878E-FE98-354C-BF8F-DC4ADD1B33F4}" destId="{790FCF30-61BE-1248-BF77-29580D9A8236}" srcOrd="1" destOrd="0" presId="urn:microsoft.com/office/officeart/2005/8/layout/vList6"/>
    <dgm:cxn modelId="{5A778141-C6B1-7F4E-A990-9A733B50CB4C}" type="presParOf" srcId="{DC82BACB-7287-442A-A34B-7AF386A0857E}" destId="{1A46DC79-3EA7-7D4A-8A78-FD1BB4E1BA17}" srcOrd="3" destOrd="0" presId="urn:microsoft.com/office/officeart/2005/8/layout/vList6"/>
    <dgm:cxn modelId="{59C147B3-7E6B-0746-9D8E-F7DC4D513388}" type="presParOf" srcId="{DC82BACB-7287-442A-A34B-7AF386A0857E}" destId="{3589C467-0325-D145-B3F2-E9420F469310}" srcOrd="4" destOrd="0" presId="urn:microsoft.com/office/officeart/2005/8/layout/vList6"/>
    <dgm:cxn modelId="{344AD238-48B8-ED47-978A-09561DEE2677}" type="presParOf" srcId="{3589C467-0325-D145-B3F2-E9420F469310}" destId="{9A5B898D-74C6-2448-BF02-5FB47B189856}" srcOrd="0" destOrd="0" presId="urn:microsoft.com/office/officeart/2005/8/layout/vList6"/>
    <dgm:cxn modelId="{D79578D1-10B6-214C-94EF-4797C3479357}" type="presParOf" srcId="{3589C467-0325-D145-B3F2-E9420F469310}" destId="{AE998543-0DF5-094B-8B73-3E4FDD170593}" srcOrd="1" destOrd="0" presId="urn:microsoft.com/office/officeart/2005/8/layout/vList6"/>
    <dgm:cxn modelId="{013184E9-A49E-1F4F-BC9C-A8ABECF72F9C}" type="presParOf" srcId="{DC82BACB-7287-442A-A34B-7AF386A0857E}" destId="{C6FFFFF0-C211-CC45-BEC4-7E294F827F24}" srcOrd="5" destOrd="0" presId="urn:microsoft.com/office/officeart/2005/8/layout/vList6"/>
    <dgm:cxn modelId="{1EEA2F1D-673B-E84B-B21E-A0D75F587BC2}" type="presParOf" srcId="{DC82BACB-7287-442A-A34B-7AF386A0857E}" destId="{E1A92333-924D-0248-82B5-5B32632042A3}" srcOrd="6" destOrd="0" presId="urn:microsoft.com/office/officeart/2005/8/layout/vList6"/>
    <dgm:cxn modelId="{CAA57E28-0803-554E-A39F-CFFB63578959}" type="presParOf" srcId="{E1A92333-924D-0248-82B5-5B32632042A3}" destId="{88B66CC1-A8A9-3744-9142-AD927A5D818E}" srcOrd="0" destOrd="0" presId="urn:microsoft.com/office/officeart/2005/8/layout/vList6"/>
    <dgm:cxn modelId="{C1BA8D08-AD2C-604F-88F3-9337DEBA8E09}" type="presParOf" srcId="{E1A92333-924D-0248-82B5-5B32632042A3}" destId="{47490DE4-901D-7247-B7BD-FC3AE7DD4E67}" srcOrd="1" destOrd="0" presId="urn:microsoft.com/office/officeart/2005/8/layout/vList6"/>
    <dgm:cxn modelId="{3A610130-CA16-EE4C-9459-6F5BE70FF7D9}" type="presParOf" srcId="{DC82BACB-7287-442A-A34B-7AF386A0857E}" destId="{23F5BE7E-39B0-4240-985E-18352C7DA375}" srcOrd="7" destOrd="0" presId="urn:microsoft.com/office/officeart/2005/8/layout/vList6"/>
    <dgm:cxn modelId="{1A084F4F-03DE-E44D-BC00-B80E792340E7}" type="presParOf" srcId="{DC82BACB-7287-442A-A34B-7AF386A0857E}" destId="{E6174035-F71B-8E40-8533-F4FD47A19522}" srcOrd="8" destOrd="0" presId="urn:microsoft.com/office/officeart/2005/8/layout/vList6"/>
    <dgm:cxn modelId="{3D258533-8459-CD4A-ADA1-BA3E9D7CD1B1}" type="presParOf" srcId="{E6174035-F71B-8E40-8533-F4FD47A19522}" destId="{9A62BCFE-2E18-6144-9337-A9116DAA3BFF}" srcOrd="0" destOrd="0" presId="urn:microsoft.com/office/officeart/2005/8/layout/vList6"/>
    <dgm:cxn modelId="{D7751287-5913-7C40-8AD0-2BEF34F7C778}" type="presParOf" srcId="{E6174035-F71B-8E40-8533-F4FD47A19522}" destId="{27F6CEDF-F879-CF41-A1A0-D70B29B41442}"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A7C99E-A3FB-8F4A-AD2B-0915534170AE}">
      <dsp:nvSpPr>
        <dsp:cNvPr id="0" name=""/>
        <dsp:cNvSpPr/>
      </dsp:nvSpPr>
      <dsp:spPr>
        <a:xfrm>
          <a:off x="4804109" y="0"/>
          <a:ext cx="7188597" cy="717714"/>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85" tIns="6985" rIns="6985" bIns="6985" numCol="1" spcCol="1270" anchor="t" anchorCtr="0">
          <a:noAutofit/>
        </a:bodyPr>
        <a:lstStyle/>
        <a:p>
          <a:pPr marL="225425" lvl="1" indent="0" algn="l" defTabSz="488950">
            <a:lnSpc>
              <a:spcPct val="90000"/>
            </a:lnSpc>
            <a:spcBef>
              <a:spcPct val="0"/>
            </a:spcBef>
            <a:spcAft>
              <a:spcPct val="15000"/>
            </a:spcAft>
            <a:buNone/>
            <a:tabLst/>
          </a:pPr>
          <a:endParaRPr lang="en-US" sz="1100" kern="1200" dirty="0"/>
        </a:p>
        <a:p>
          <a:pPr marL="225425" lvl="1" indent="0" algn="l" defTabSz="622300">
            <a:lnSpc>
              <a:spcPct val="90000"/>
            </a:lnSpc>
            <a:spcBef>
              <a:spcPct val="0"/>
            </a:spcBef>
            <a:spcAft>
              <a:spcPct val="15000"/>
            </a:spcAft>
            <a:buFont typeface="Arial" panose="020B0604020202020204" pitchFamily="34" charset="0"/>
            <a:buChar char="•"/>
            <a:tabLst/>
          </a:pPr>
          <a:r>
            <a:rPr lang="en-US" sz="1400" kern="1200" dirty="0"/>
            <a:t>This qualification is designed for post-16 learners who are interested in learning more about the health and social care sectors</a:t>
          </a:r>
        </a:p>
        <a:p>
          <a:pPr marL="225425" lvl="1" indent="0" algn="l" defTabSz="488950">
            <a:lnSpc>
              <a:spcPct val="90000"/>
            </a:lnSpc>
            <a:spcBef>
              <a:spcPct val="0"/>
            </a:spcBef>
            <a:spcAft>
              <a:spcPct val="15000"/>
            </a:spcAft>
            <a:buNone/>
            <a:tabLst/>
          </a:pPr>
          <a:r>
            <a:rPr lang="en-US" sz="1100" kern="1200" dirty="0">
              <a:latin typeface="+mj-lt"/>
            </a:rPr>
            <a:t>. </a:t>
          </a:r>
          <a:endParaRPr lang="en-US" sz="1100" kern="1200" dirty="0"/>
        </a:p>
      </dsp:txBody>
      <dsp:txXfrm>
        <a:off x="4804109" y="89714"/>
        <a:ext cx="6919454" cy="538286"/>
      </dsp:txXfrm>
    </dsp:sp>
    <dsp:sp modelId="{66BE0F86-BAD0-E54A-A502-633AAE41CF83}">
      <dsp:nvSpPr>
        <dsp:cNvPr id="0" name=""/>
        <dsp:cNvSpPr/>
      </dsp:nvSpPr>
      <dsp:spPr>
        <a:xfrm>
          <a:off x="0" y="0"/>
          <a:ext cx="4792398" cy="70123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t>Who is the qualification for?</a:t>
          </a:r>
          <a:endParaRPr lang="en-GB" sz="1400" b="1" kern="1200" dirty="0"/>
        </a:p>
      </dsp:txBody>
      <dsp:txXfrm>
        <a:off x="34231" y="34231"/>
        <a:ext cx="4723936" cy="632773"/>
      </dsp:txXfrm>
    </dsp:sp>
    <dsp:sp modelId="{942CA855-7CB7-DD4C-A30A-684319754EDF}">
      <dsp:nvSpPr>
        <dsp:cNvPr id="0" name=""/>
        <dsp:cNvSpPr/>
      </dsp:nvSpPr>
      <dsp:spPr>
        <a:xfrm>
          <a:off x="4798253" y="798197"/>
          <a:ext cx="7188597" cy="894145"/>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363538" lvl="1" indent="-138113" algn="l" defTabSz="622300">
            <a:lnSpc>
              <a:spcPct val="90000"/>
            </a:lnSpc>
            <a:spcBef>
              <a:spcPct val="0"/>
            </a:spcBef>
            <a:spcAft>
              <a:spcPct val="15000"/>
            </a:spcAft>
            <a:buChar char="•"/>
            <a:tabLst/>
          </a:pPr>
          <a:r>
            <a:rPr lang="en-GB" sz="1400" kern="1200" dirty="0">
              <a:latin typeface="+mj-lt"/>
            </a:rPr>
            <a:t>This qualification has been developed by the Consortium in conjunction with stakeholders from the health and social care sectors. These included Social Care Wales, NHS Health Education and Improvement Wales, tutors, teachers and work place assessors. </a:t>
          </a:r>
        </a:p>
      </dsp:txBody>
      <dsp:txXfrm>
        <a:off x="4798253" y="909965"/>
        <a:ext cx="6853293" cy="670609"/>
      </dsp:txXfrm>
    </dsp:sp>
    <dsp:sp modelId="{1472AA31-ABCA-0045-9DF6-90DBEDD7C8CB}">
      <dsp:nvSpPr>
        <dsp:cNvPr id="0" name=""/>
        <dsp:cNvSpPr/>
      </dsp:nvSpPr>
      <dsp:spPr>
        <a:xfrm>
          <a:off x="5855" y="788881"/>
          <a:ext cx="4792398" cy="91277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Who has been involved in its development? </a:t>
          </a:r>
        </a:p>
      </dsp:txBody>
      <dsp:txXfrm>
        <a:off x="50413" y="833439"/>
        <a:ext cx="4703282" cy="823660"/>
      </dsp:txXfrm>
    </dsp:sp>
    <dsp:sp modelId="{173D82A1-2A15-4544-8C88-23B09A5B5D22}">
      <dsp:nvSpPr>
        <dsp:cNvPr id="0" name=""/>
        <dsp:cNvSpPr/>
      </dsp:nvSpPr>
      <dsp:spPr>
        <a:xfrm>
          <a:off x="4797082" y="1771781"/>
          <a:ext cx="7195624" cy="701235"/>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403225" lvl="1" indent="-217488" algn="l" defTabSz="622300">
            <a:lnSpc>
              <a:spcPct val="90000"/>
            </a:lnSpc>
            <a:spcBef>
              <a:spcPct val="0"/>
            </a:spcBef>
            <a:spcAft>
              <a:spcPct val="15000"/>
            </a:spcAft>
            <a:buChar char="•"/>
            <a:tabLst/>
          </a:pPr>
          <a:r>
            <a:rPr lang="en-US" sz="1400" kern="1200" dirty="0">
              <a:latin typeface="+mj-lt"/>
            </a:rPr>
            <a:t>This qualification is theory-based and assesses learners’ knowledge and practice. It is designed for learners in School Sixth forms or FE Colleges </a:t>
          </a:r>
          <a:endParaRPr lang="en-GB" sz="1400" kern="1200" dirty="0">
            <a:latin typeface="+mj-lt"/>
          </a:endParaRPr>
        </a:p>
      </dsp:txBody>
      <dsp:txXfrm>
        <a:off x="4797082" y="1859435"/>
        <a:ext cx="6932661" cy="525927"/>
      </dsp:txXfrm>
    </dsp:sp>
    <dsp:sp modelId="{244E28BC-86F3-DE48-B59E-2E8D91CB0507}">
      <dsp:nvSpPr>
        <dsp:cNvPr id="0" name=""/>
        <dsp:cNvSpPr/>
      </dsp:nvSpPr>
      <dsp:spPr>
        <a:xfrm>
          <a:off x="0" y="1766235"/>
          <a:ext cx="4797082" cy="70123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Who can deliver this qualification?</a:t>
          </a:r>
        </a:p>
      </dsp:txBody>
      <dsp:txXfrm>
        <a:off x="34231" y="1800466"/>
        <a:ext cx="4728620" cy="632773"/>
      </dsp:txXfrm>
    </dsp:sp>
    <dsp:sp modelId="{D86C433B-FF88-DC42-9BB2-D6B784F39D80}">
      <dsp:nvSpPr>
        <dsp:cNvPr id="0" name=""/>
        <dsp:cNvSpPr/>
      </dsp:nvSpPr>
      <dsp:spPr>
        <a:xfrm>
          <a:off x="4797082" y="2585302"/>
          <a:ext cx="7195624" cy="535231"/>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57150" lvl="1" indent="0" algn="l" defTabSz="622300">
            <a:lnSpc>
              <a:spcPct val="90000"/>
            </a:lnSpc>
            <a:spcBef>
              <a:spcPct val="0"/>
            </a:spcBef>
            <a:spcAft>
              <a:spcPct val="15000"/>
            </a:spcAft>
            <a:buChar char="•"/>
          </a:pPr>
          <a:r>
            <a:rPr lang="en-US" sz="1400" kern="1200" dirty="0"/>
            <a:t>The qualification enables learners to develop and demonstrate their knowledge, skills and understanding within the context of health and social care services.</a:t>
          </a:r>
        </a:p>
      </dsp:txBody>
      <dsp:txXfrm>
        <a:off x="4797082" y="2652206"/>
        <a:ext cx="6994912" cy="401423"/>
      </dsp:txXfrm>
    </dsp:sp>
    <dsp:sp modelId="{9E9C705D-3F7E-E143-BABB-889CB62642A9}">
      <dsp:nvSpPr>
        <dsp:cNvPr id="0" name=""/>
        <dsp:cNvSpPr/>
      </dsp:nvSpPr>
      <dsp:spPr>
        <a:xfrm>
          <a:off x="0" y="2543140"/>
          <a:ext cx="4797082" cy="61955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What does the qualification cover? </a:t>
          </a:r>
          <a:endParaRPr lang="en-GB" sz="1400" b="1" kern="1200" dirty="0">
            <a:solidFill>
              <a:srgbClr val="FFFFFF"/>
            </a:solidFill>
            <a:latin typeface="Arial" panose="020B0604020202020204"/>
            <a:ea typeface="+mn-ea"/>
            <a:cs typeface="+mn-cs"/>
          </a:endParaRPr>
        </a:p>
      </dsp:txBody>
      <dsp:txXfrm>
        <a:off x="30244" y="2573384"/>
        <a:ext cx="4736594" cy="559067"/>
      </dsp:txXfrm>
    </dsp:sp>
    <dsp:sp modelId="{84558E58-4C15-0949-8C64-C29AF5D0B63A}">
      <dsp:nvSpPr>
        <dsp:cNvPr id="0" name=""/>
        <dsp:cNvSpPr/>
      </dsp:nvSpPr>
      <dsp:spPr>
        <a:xfrm>
          <a:off x="4624791" y="3232819"/>
          <a:ext cx="7362190" cy="2522167"/>
        </a:xfrm>
        <a:prstGeom prst="rightArrow">
          <a:avLst>
            <a:gd name="adj1" fmla="val 75000"/>
            <a:gd name="adj2" fmla="val 50000"/>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363538" lvl="1" indent="-138113" algn="l" defTabSz="622300">
            <a:lnSpc>
              <a:spcPct val="90000"/>
            </a:lnSpc>
            <a:spcBef>
              <a:spcPct val="0"/>
            </a:spcBef>
            <a:spcAft>
              <a:spcPct val="15000"/>
            </a:spcAft>
            <a:buChar char="•"/>
            <a:tabLst/>
          </a:pPr>
          <a:r>
            <a:rPr lang="en-GB" sz="1400" kern="1200" dirty="0">
              <a:latin typeface="+mj-lt"/>
            </a:rPr>
            <a:t>Completion of this qualification requires learners to undertake  a minimum of ten days of sector engagement of which at least five days (30 hours) must be spent undertaking a work placement</a:t>
          </a:r>
        </a:p>
        <a:p>
          <a:pPr marL="363538" lvl="1" indent="-138113" algn="l" defTabSz="622300">
            <a:lnSpc>
              <a:spcPct val="90000"/>
            </a:lnSpc>
            <a:spcBef>
              <a:spcPct val="0"/>
            </a:spcBef>
            <a:spcAft>
              <a:spcPct val="15000"/>
            </a:spcAft>
            <a:buChar char="•"/>
          </a:pPr>
          <a:r>
            <a:rPr lang="en-GB" sz="1400" kern="1200" dirty="0"/>
            <a:t>There are no entry requirements for this qualification. However, centres must ensure that learners have the potential and opportunity to gain the qualification successfully.</a:t>
          </a:r>
          <a:endParaRPr lang="en-GB" sz="1400" kern="1200" dirty="0">
            <a:latin typeface="+mj-lt"/>
          </a:endParaRPr>
        </a:p>
        <a:p>
          <a:pPr marL="363538" lvl="1" indent="-138113" algn="l" defTabSz="622300">
            <a:lnSpc>
              <a:spcPct val="90000"/>
            </a:lnSpc>
            <a:spcBef>
              <a:spcPct val="0"/>
            </a:spcBef>
            <a:spcAft>
              <a:spcPct val="15000"/>
            </a:spcAft>
            <a:buChar char="•"/>
            <a:tabLst/>
          </a:pPr>
          <a:r>
            <a:rPr lang="en-US" sz="1400" kern="1200" dirty="0">
              <a:effectLst/>
              <a:latin typeface="+mj-lt"/>
            </a:rPr>
            <a:t>It is strongly recommended that a learners </a:t>
          </a:r>
          <a:r>
            <a:rPr lang="en-US" sz="1400" b="1" kern="1200" dirty="0">
              <a:effectLst/>
              <a:latin typeface="+mj-lt"/>
            </a:rPr>
            <a:t>has completed or is currently undertaking the Health and Social Care Core qualification </a:t>
          </a:r>
          <a:r>
            <a:rPr lang="en-US" sz="1400" kern="1200" dirty="0">
              <a:effectLst/>
              <a:latin typeface="+mj-lt"/>
            </a:rPr>
            <a:t>prior to, or alongside completing this level 2 Health and Social Care: Principles and Contexts qualification.</a:t>
          </a:r>
          <a:endParaRPr lang="en-GB" sz="1400" kern="1200" dirty="0">
            <a:latin typeface="+mj-lt"/>
          </a:endParaRPr>
        </a:p>
      </dsp:txBody>
      <dsp:txXfrm>
        <a:off x="4624791" y="3548090"/>
        <a:ext cx="6416377" cy="1891625"/>
      </dsp:txXfrm>
    </dsp:sp>
    <dsp:sp modelId="{4BD5B87E-9F45-6946-9EA7-442899BBC5F0}">
      <dsp:nvSpPr>
        <dsp:cNvPr id="0" name=""/>
        <dsp:cNvSpPr/>
      </dsp:nvSpPr>
      <dsp:spPr>
        <a:xfrm>
          <a:off x="5725" y="3911264"/>
          <a:ext cx="4619066" cy="1167872"/>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Are there any entry requirements or interdependencies? </a:t>
          </a:r>
        </a:p>
      </dsp:txBody>
      <dsp:txXfrm>
        <a:off x="62736" y="3968275"/>
        <a:ext cx="4505044" cy="10538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F33A47-E0AF-E34B-933A-1CC872BC9D74}">
      <dsp:nvSpPr>
        <dsp:cNvPr id="0" name=""/>
        <dsp:cNvSpPr/>
      </dsp:nvSpPr>
      <dsp:spPr>
        <a:xfrm>
          <a:off x="4584757" y="1037"/>
          <a:ext cx="6877135" cy="652403"/>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57150" lvl="1" indent="0" algn="l" defTabSz="355600">
            <a:lnSpc>
              <a:spcPct val="90000"/>
            </a:lnSpc>
            <a:spcBef>
              <a:spcPct val="0"/>
            </a:spcBef>
            <a:spcAft>
              <a:spcPct val="15000"/>
            </a:spcAft>
            <a:buChar char="•"/>
          </a:pPr>
          <a:endParaRPr lang="en-US" sz="800" kern="1200" dirty="0"/>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This qualification is approved for learners aged 16+.  The Consortium cannot accept any registrations for learners under the age of 16</a:t>
          </a:r>
        </a:p>
        <a:p>
          <a:pPr marL="57150" lvl="1" indent="0" algn="l" defTabSz="355600">
            <a:lnSpc>
              <a:spcPct val="90000"/>
            </a:lnSpc>
            <a:spcBef>
              <a:spcPct val="0"/>
            </a:spcBef>
            <a:spcAft>
              <a:spcPct val="15000"/>
            </a:spcAft>
            <a:buChar char="•"/>
          </a:pPr>
          <a:endParaRPr lang="en-US" sz="800" kern="1200" dirty="0"/>
        </a:p>
      </dsp:txBody>
      <dsp:txXfrm>
        <a:off x="4584757" y="82587"/>
        <a:ext cx="6632484" cy="489303"/>
      </dsp:txXfrm>
    </dsp:sp>
    <dsp:sp modelId="{210A5044-6BC8-BC43-98D7-C1F027FF6E52}">
      <dsp:nvSpPr>
        <dsp:cNvPr id="0" name=""/>
        <dsp:cNvSpPr/>
      </dsp:nvSpPr>
      <dsp:spPr>
        <a:xfrm>
          <a:off x="0" y="1037"/>
          <a:ext cx="4584757" cy="65240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Age Restrictions</a:t>
          </a:r>
        </a:p>
      </dsp:txBody>
      <dsp:txXfrm>
        <a:off x="31848" y="32885"/>
        <a:ext cx="4521061" cy="588707"/>
      </dsp:txXfrm>
    </dsp:sp>
    <dsp:sp modelId="{790FCF30-61BE-1248-BF77-29580D9A8236}">
      <dsp:nvSpPr>
        <dsp:cNvPr id="0" name=""/>
        <dsp:cNvSpPr/>
      </dsp:nvSpPr>
      <dsp:spPr>
        <a:xfrm>
          <a:off x="4585876" y="718681"/>
          <a:ext cx="6870419" cy="1343116"/>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363538" lvl="1" indent="-138113" algn="l" defTabSz="400050">
            <a:lnSpc>
              <a:spcPct val="90000"/>
            </a:lnSpc>
            <a:spcBef>
              <a:spcPct val="0"/>
            </a:spcBef>
            <a:spcAft>
              <a:spcPct val="15000"/>
            </a:spcAft>
            <a:buFont typeface="Arial" panose="020B0604020202020204" pitchFamily="34" charset="0"/>
            <a:buChar char="•"/>
            <a:tabLst/>
          </a:pPr>
          <a:r>
            <a:rPr lang="en-GB" sz="1400" kern="1200" dirty="0">
              <a:effectLst/>
              <a:latin typeface="Lato"/>
            </a:rPr>
            <a:t> </a:t>
          </a:r>
          <a:r>
            <a:rPr lang="en-GB" sz="1400" dirty="0">
              <a:solidFill>
                <a:srgbClr val="140000">
                  <a:hueOff val="0"/>
                  <a:satOff val="0"/>
                  <a:lumOff val="0"/>
                  <a:alphaOff val="0"/>
                </a:srgbClr>
              </a:solidFill>
              <a:latin typeface="Arial" panose="020B0604020202020204"/>
              <a:ea typeface="+mn-ea"/>
              <a:cs typeface="+mn-cs"/>
            </a:rPr>
            <a:t>Centres must seek formal approval from the Awarding Body BEFORE delivering this qualification. </a:t>
          </a:r>
          <a:endParaRPr lang="en-GB" sz="1400" kern="1200" dirty="0">
            <a:solidFill>
              <a:srgbClr val="140000">
                <a:hueOff val="0"/>
                <a:satOff val="0"/>
                <a:lumOff val="0"/>
                <a:alphaOff val="0"/>
              </a:srgbClr>
            </a:solidFill>
            <a:latin typeface="Arial" panose="020B0604020202020204"/>
            <a:ea typeface="+mn-ea"/>
            <a:cs typeface="+mn-cs"/>
          </a:endParaRPr>
        </a:p>
        <a:p>
          <a:pPr marL="363538" lvl="1" indent="-138113" algn="l" defTabSz="400050">
            <a:lnSpc>
              <a:spcPct val="90000"/>
            </a:lnSpc>
            <a:spcBef>
              <a:spcPct val="0"/>
            </a:spcBef>
            <a:spcAft>
              <a:spcPct val="15000"/>
            </a:spcAft>
            <a:buFont typeface="Arial" panose="020B0604020202020204" pitchFamily="34" charset="0"/>
            <a:buChar char="•"/>
            <a:tabLst/>
          </a:pPr>
          <a:r>
            <a:rPr lang="en-GB" sz="1400" kern="1200" dirty="0">
              <a:solidFill>
                <a:srgbClr val="140000">
                  <a:hueOff val="0"/>
                  <a:satOff val="0"/>
                  <a:lumOff val="0"/>
                  <a:alphaOff val="0"/>
                </a:srgbClr>
              </a:solidFill>
              <a:latin typeface="Arial" panose="020B0604020202020204"/>
              <a:ea typeface="+mn-ea"/>
              <a:cs typeface="+mn-cs"/>
            </a:rPr>
            <a:t>Information about the Approval process and expectations can be accessed from the Health and Care Learning Wales website </a:t>
          </a:r>
          <a:r>
            <a:rPr lang="en-US" sz="1400" kern="1200" dirty="0">
              <a:solidFill>
                <a:srgbClr val="140000">
                  <a:hueOff val="0"/>
                  <a:satOff val="0"/>
                  <a:lumOff val="0"/>
                  <a:alphaOff val="0"/>
                </a:srgbClr>
              </a:solidFill>
              <a:latin typeface="Arial" panose="020B0604020202020204"/>
              <a:ea typeface="+mn-ea"/>
              <a:cs typeface="+mn-cs"/>
              <a:hlinkClick xmlns:r="http://schemas.openxmlformats.org/officeDocument/2006/relationships" r:id="rId1">
                <a:extLst>
                  <a:ext uri="{A12FA001-AC4F-418D-AE19-62706E023703}">
                    <ahyp:hlinkClr xmlns:ahyp="http://schemas.microsoft.com/office/drawing/2018/hyperlinkcolor" val="tx"/>
                  </a:ext>
                </a:extLst>
              </a:hlinkClick>
            </a:rPr>
            <a:t>https://www.healthandcarelearning.wales</a:t>
          </a:r>
          <a:endParaRPr lang="en-GB" sz="1400" kern="1200" dirty="0">
            <a:solidFill>
              <a:srgbClr val="140000">
                <a:hueOff val="0"/>
                <a:satOff val="0"/>
                <a:lumOff val="0"/>
                <a:alphaOff val="0"/>
              </a:srgbClr>
            </a:solidFill>
            <a:latin typeface="Arial" panose="020B0604020202020204"/>
            <a:ea typeface="+mn-ea"/>
            <a:cs typeface="+mn-cs"/>
          </a:endParaRPr>
        </a:p>
      </dsp:txBody>
      <dsp:txXfrm>
        <a:off x="4585876" y="886571"/>
        <a:ext cx="6366751" cy="1007337"/>
      </dsp:txXfrm>
    </dsp:sp>
    <dsp:sp modelId="{78288D73-D019-BF45-AEAE-6894F75B7434}">
      <dsp:nvSpPr>
        <dsp:cNvPr id="0" name=""/>
        <dsp:cNvSpPr/>
      </dsp:nvSpPr>
      <dsp:spPr>
        <a:xfrm>
          <a:off x="5596" y="1064037"/>
          <a:ext cx="4580279" cy="65240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Centre Approval</a:t>
          </a:r>
        </a:p>
      </dsp:txBody>
      <dsp:txXfrm>
        <a:off x="37444" y="1095885"/>
        <a:ext cx="4516583" cy="588707"/>
      </dsp:txXfrm>
    </dsp:sp>
    <dsp:sp modelId="{AE998543-0DF5-094B-8B73-3E4FDD170593}">
      <dsp:nvSpPr>
        <dsp:cNvPr id="0" name=""/>
        <dsp:cNvSpPr/>
      </dsp:nvSpPr>
      <dsp:spPr>
        <a:xfrm>
          <a:off x="4585876" y="2127038"/>
          <a:ext cx="6870419" cy="1466597"/>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355600">
            <a:lnSpc>
              <a:spcPct val="90000"/>
            </a:lnSpc>
            <a:spcBef>
              <a:spcPct val="0"/>
            </a:spcBef>
            <a:spcAft>
              <a:spcPct val="15000"/>
            </a:spcAft>
            <a:buChar char="•"/>
          </a:pPr>
          <a:endParaRPr lang="en-GB" sz="800" kern="1200" dirty="0">
            <a:latin typeface="+mj-lt"/>
          </a:endParaRPr>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Guided Learning Hours (GLH) gives an indication to </a:t>
          </a:r>
          <a:r>
            <a:rPr lang="en-US" sz="1400" kern="1200" dirty="0" err="1">
              <a:solidFill>
                <a:srgbClr val="140000">
                  <a:hueOff val="0"/>
                  <a:satOff val="0"/>
                  <a:lumOff val="0"/>
                  <a:alphaOff val="0"/>
                </a:srgbClr>
              </a:solidFill>
              <a:latin typeface="Arial" panose="020B0604020202020204"/>
              <a:ea typeface="+mn-ea"/>
              <a:cs typeface="+mn-cs"/>
            </a:rPr>
            <a:t>centres</a:t>
          </a:r>
          <a:r>
            <a:rPr lang="en-US" sz="1400" kern="1200" dirty="0">
              <a:solidFill>
                <a:srgbClr val="140000">
                  <a:hueOff val="0"/>
                  <a:satOff val="0"/>
                  <a:lumOff val="0"/>
                  <a:alphaOff val="0"/>
                </a:srgbClr>
              </a:solidFill>
              <a:latin typeface="Arial" panose="020B0604020202020204"/>
              <a:ea typeface="+mn-ea"/>
              <a:cs typeface="+mn-cs"/>
            </a:rPr>
            <a:t> of the amount of supervised learning and assessment that is required to deliver the unit and can be used for planning purposes.  </a:t>
          </a:r>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The minimum GLH requirement for this qualification is </a:t>
          </a:r>
          <a:r>
            <a:rPr lang="en-US" sz="1400" b="1" kern="1200" dirty="0">
              <a:solidFill>
                <a:srgbClr val="140000">
                  <a:hueOff val="0"/>
                  <a:satOff val="0"/>
                  <a:lumOff val="0"/>
                  <a:alphaOff val="0"/>
                </a:srgbClr>
              </a:solidFill>
              <a:latin typeface="Arial" panose="020B0604020202020204"/>
              <a:ea typeface="+mn-ea"/>
              <a:cs typeface="+mn-cs"/>
            </a:rPr>
            <a:t>200 GLH</a:t>
          </a:r>
        </a:p>
        <a:p>
          <a:pPr marL="57150" lvl="1" indent="0" algn="l" defTabSz="355600">
            <a:lnSpc>
              <a:spcPct val="90000"/>
            </a:lnSpc>
            <a:spcBef>
              <a:spcPct val="0"/>
            </a:spcBef>
            <a:spcAft>
              <a:spcPct val="15000"/>
            </a:spcAft>
            <a:buChar char="•"/>
          </a:pPr>
          <a:endParaRPr lang="en-US" sz="800" kern="1200" dirty="0">
            <a:latin typeface="+mj-lt"/>
          </a:endParaRPr>
        </a:p>
      </dsp:txBody>
      <dsp:txXfrm>
        <a:off x="4585876" y="2310363"/>
        <a:ext cx="6320445" cy="1099947"/>
      </dsp:txXfrm>
    </dsp:sp>
    <dsp:sp modelId="{9A5B898D-74C6-2448-BF02-5FB47B189856}">
      <dsp:nvSpPr>
        <dsp:cNvPr id="0" name=""/>
        <dsp:cNvSpPr/>
      </dsp:nvSpPr>
      <dsp:spPr>
        <a:xfrm>
          <a:off x="5596" y="2528974"/>
          <a:ext cx="4580279" cy="65240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Guided Learning Hours</a:t>
          </a:r>
        </a:p>
      </dsp:txBody>
      <dsp:txXfrm>
        <a:off x="37444" y="2560822"/>
        <a:ext cx="4516583" cy="588707"/>
      </dsp:txXfrm>
    </dsp:sp>
    <dsp:sp modelId="{47490DE4-901D-7247-B7BD-FC3AE7DD4E67}">
      <dsp:nvSpPr>
        <dsp:cNvPr id="0" name=""/>
        <dsp:cNvSpPr/>
      </dsp:nvSpPr>
      <dsp:spPr>
        <a:xfrm>
          <a:off x="4585876" y="3658876"/>
          <a:ext cx="6870419" cy="1425365"/>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355600">
            <a:lnSpc>
              <a:spcPct val="90000"/>
            </a:lnSpc>
            <a:spcBef>
              <a:spcPct val="0"/>
            </a:spcBef>
            <a:spcAft>
              <a:spcPct val="15000"/>
            </a:spcAft>
            <a:buChar char="•"/>
          </a:pPr>
          <a:endParaRPr lang="en-GB" sz="800" kern="1200" dirty="0">
            <a:latin typeface="+mj-lt"/>
          </a:endParaRPr>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Total Qualification Time (TQT) is the total amount of time, in hours, expected to be spent by a candidate learner to achieve a qualification. It includes both guided learning hours (which are listed separately) and hours spent in preparation, study and undertaking some formative assessment activities, some of which will may be whilst undertaking a work placement. The Total qualification time (TQT) for this qualification is 300 hours</a:t>
          </a:r>
        </a:p>
        <a:p>
          <a:pPr marL="57150" lvl="1" indent="0" algn="l" defTabSz="355600">
            <a:lnSpc>
              <a:spcPct val="90000"/>
            </a:lnSpc>
            <a:spcBef>
              <a:spcPct val="0"/>
            </a:spcBef>
            <a:spcAft>
              <a:spcPct val="15000"/>
            </a:spcAft>
            <a:buChar char="•"/>
          </a:pPr>
          <a:endParaRPr lang="en-US" sz="800" kern="1200" dirty="0">
            <a:latin typeface="+mj-lt"/>
          </a:endParaRPr>
        </a:p>
      </dsp:txBody>
      <dsp:txXfrm>
        <a:off x="4585876" y="3837047"/>
        <a:ext cx="6335907" cy="1069023"/>
      </dsp:txXfrm>
    </dsp:sp>
    <dsp:sp modelId="{88B66CC1-A8A9-3744-9142-AD927A5D818E}">
      <dsp:nvSpPr>
        <dsp:cNvPr id="0" name=""/>
        <dsp:cNvSpPr/>
      </dsp:nvSpPr>
      <dsp:spPr>
        <a:xfrm>
          <a:off x="5596" y="4031676"/>
          <a:ext cx="4580279" cy="65240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Total Qualification Time</a:t>
          </a:r>
        </a:p>
      </dsp:txBody>
      <dsp:txXfrm>
        <a:off x="37444" y="4063524"/>
        <a:ext cx="4516583" cy="588707"/>
      </dsp:txXfrm>
    </dsp:sp>
    <dsp:sp modelId="{27F6CEDF-F879-CF41-A1A0-D70B29B41442}">
      <dsp:nvSpPr>
        <dsp:cNvPr id="0" name=""/>
        <dsp:cNvSpPr/>
      </dsp:nvSpPr>
      <dsp:spPr>
        <a:xfrm>
          <a:off x="4584757" y="5150519"/>
          <a:ext cx="6877135" cy="652403"/>
        </a:xfrm>
        <a:prstGeom prst="rightArrow">
          <a:avLst>
            <a:gd name="adj1" fmla="val 75000"/>
            <a:gd name="adj2" fmla="val 50000"/>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488950">
            <a:lnSpc>
              <a:spcPct val="90000"/>
            </a:lnSpc>
            <a:spcBef>
              <a:spcPct val="0"/>
            </a:spcBef>
            <a:spcAft>
              <a:spcPct val="15000"/>
            </a:spcAft>
            <a:buChar char="•"/>
          </a:pPr>
          <a:endParaRPr lang="en-GB" sz="1100" kern="1200" dirty="0">
            <a:latin typeface="+mj-lt"/>
          </a:endParaRPr>
        </a:p>
        <a:p>
          <a:pPr marL="57150" lvl="1" indent="0" algn="l" defTabSz="48895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Awarding Body – WJEC </a:t>
          </a:r>
          <a:endParaRPr lang="en-US" sz="1400" kern="1200" dirty="0">
            <a:solidFill>
              <a:srgbClr val="140000">
                <a:hueOff val="0"/>
                <a:satOff val="0"/>
                <a:lumOff val="0"/>
                <a:alphaOff val="0"/>
              </a:srgbClr>
            </a:solidFill>
            <a:highlight>
              <a:srgbClr val="FFFF00"/>
            </a:highlight>
            <a:latin typeface="Arial" panose="020B0604020202020204"/>
            <a:ea typeface="+mn-ea"/>
            <a:cs typeface="+mn-cs"/>
          </a:endParaRPr>
        </a:p>
        <a:p>
          <a:pPr marL="57150" lvl="1" indent="0" algn="l" defTabSz="488950">
            <a:lnSpc>
              <a:spcPct val="90000"/>
            </a:lnSpc>
            <a:spcBef>
              <a:spcPct val="0"/>
            </a:spcBef>
            <a:spcAft>
              <a:spcPct val="15000"/>
            </a:spcAft>
            <a:buChar char="•"/>
          </a:pPr>
          <a:r>
            <a:rPr lang="en-US" sz="1400" kern="1200" dirty="0" err="1">
              <a:solidFill>
                <a:srgbClr val="140000">
                  <a:hueOff val="0"/>
                  <a:satOff val="0"/>
                  <a:lumOff val="0"/>
                  <a:alphaOff val="0"/>
                </a:srgbClr>
              </a:solidFill>
              <a:latin typeface="Arial" panose="020B0604020202020204"/>
              <a:ea typeface="+mn-ea"/>
              <a:cs typeface="+mn-cs"/>
            </a:rPr>
            <a:t>QiW</a:t>
          </a:r>
          <a:r>
            <a:rPr lang="en-US" sz="1400" kern="1200" dirty="0">
              <a:solidFill>
                <a:srgbClr val="140000">
                  <a:hueOff val="0"/>
                  <a:satOff val="0"/>
                  <a:lumOff val="0"/>
                  <a:alphaOff val="0"/>
                </a:srgbClr>
              </a:solidFill>
              <a:latin typeface="Arial" panose="020B0604020202020204"/>
              <a:ea typeface="+mn-ea"/>
              <a:cs typeface="+mn-cs"/>
            </a:rPr>
            <a:t> C00/1253/1</a:t>
          </a:r>
        </a:p>
      </dsp:txBody>
      <dsp:txXfrm>
        <a:off x="4584757" y="5232069"/>
        <a:ext cx="6632484" cy="489303"/>
      </dsp:txXfrm>
    </dsp:sp>
    <dsp:sp modelId="{9A62BCFE-2E18-6144-9337-A9116DAA3BFF}">
      <dsp:nvSpPr>
        <dsp:cNvPr id="0" name=""/>
        <dsp:cNvSpPr/>
      </dsp:nvSpPr>
      <dsp:spPr>
        <a:xfrm>
          <a:off x="0" y="5150519"/>
          <a:ext cx="4584757" cy="65240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Qualification Reference Numbers </a:t>
          </a:r>
        </a:p>
      </dsp:txBody>
      <dsp:txXfrm>
        <a:off x="31848" y="5182367"/>
        <a:ext cx="4521061" cy="588707"/>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4283" cy="498215"/>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sz="quarter" idx="1"/>
          </p:nvPr>
        </p:nvSpPr>
        <p:spPr>
          <a:xfrm>
            <a:off x="3848646" y="2"/>
            <a:ext cx="2944283" cy="498215"/>
          </a:xfrm>
          <a:prstGeom prst="rect">
            <a:avLst/>
          </a:prstGeom>
        </p:spPr>
        <p:txBody>
          <a:bodyPr vert="horz" lIns="91294" tIns="45647" rIns="91294" bIns="45647" rtlCol="0"/>
          <a:lstStyle>
            <a:lvl1pPr algn="r">
              <a:defRPr sz="1200"/>
            </a:lvl1pPr>
          </a:lstStyle>
          <a:p>
            <a:fld id="{9E66266E-4E78-3640-B76A-2EF766CBB339}" type="datetimeFigureOut">
              <a:rPr lang="en-US" smtClean="0"/>
              <a:t>10/22/2019</a:t>
            </a:fld>
            <a:endParaRPr lang="en-US" dirty="0"/>
          </a:p>
        </p:txBody>
      </p:sp>
      <p:sp>
        <p:nvSpPr>
          <p:cNvPr id="4" name="Footer Placeholder 3"/>
          <p:cNvSpPr>
            <a:spLocks noGrp="1"/>
          </p:cNvSpPr>
          <p:nvPr>
            <p:ph type="ftr" sz="quarter" idx="2"/>
          </p:nvPr>
        </p:nvSpPr>
        <p:spPr>
          <a:xfrm>
            <a:off x="2" y="9431600"/>
            <a:ext cx="2944283" cy="498214"/>
          </a:xfrm>
          <a:prstGeom prst="rect">
            <a:avLst/>
          </a:prstGeom>
        </p:spPr>
        <p:txBody>
          <a:bodyPr vert="horz" lIns="91294" tIns="45647" rIns="91294" bIns="45647"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48646" y="9431600"/>
            <a:ext cx="2944283" cy="498214"/>
          </a:xfrm>
          <a:prstGeom prst="rect">
            <a:avLst/>
          </a:prstGeom>
        </p:spPr>
        <p:txBody>
          <a:bodyPr vert="horz" lIns="91294" tIns="45647" rIns="91294" bIns="45647"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4283" cy="498215"/>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idx="1"/>
          </p:nvPr>
        </p:nvSpPr>
        <p:spPr>
          <a:xfrm>
            <a:off x="3848646" y="2"/>
            <a:ext cx="2944283" cy="498215"/>
          </a:xfrm>
          <a:prstGeom prst="rect">
            <a:avLst/>
          </a:prstGeom>
        </p:spPr>
        <p:txBody>
          <a:bodyPr vert="horz" lIns="91294" tIns="45647" rIns="91294" bIns="45647" rtlCol="0"/>
          <a:lstStyle>
            <a:lvl1pPr algn="r">
              <a:defRPr sz="1200"/>
            </a:lvl1pPr>
          </a:lstStyle>
          <a:p>
            <a:fld id="{6745DA57-288E-CC44-A088-C970FBF5ECE8}" type="datetimeFigureOut">
              <a:rPr lang="en-US" smtClean="0"/>
              <a:t>10/22/2019</a:t>
            </a:fld>
            <a:endParaRPr lang="en-US" dirty="0"/>
          </a:p>
        </p:txBody>
      </p:sp>
      <p:sp>
        <p:nvSpPr>
          <p:cNvPr id="4" name="Slide Image Placeholder 3"/>
          <p:cNvSpPr>
            <a:spLocks noGrp="1" noRot="1" noChangeAspect="1"/>
          </p:cNvSpPr>
          <p:nvPr>
            <p:ph type="sldImg" idx="2"/>
          </p:nvPr>
        </p:nvSpPr>
        <p:spPr>
          <a:xfrm>
            <a:off x="419100" y="1241425"/>
            <a:ext cx="5956300" cy="3351213"/>
          </a:xfrm>
          <a:prstGeom prst="rect">
            <a:avLst/>
          </a:prstGeom>
          <a:noFill/>
          <a:ln w="12700">
            <a:solidFill>
              <a:prstClr val="black"/>
            </a:solidFill>
          </a:ln>
        </p:spPr>
        <p:txBody>
          <a:bodyPr vert="horz" lIns="91294" tIns="45647" rIns="91294" bIns="45647" rtlCol="0" anchor="ctr"/>
          <a:lstStyle/>
          <a:p>
            <a:endParaRPr lang="en-US" dirty="0"/>
          </a:p>
        </p:txBody>
      </p:sp>
      <p:sp>
        <p:nvSpPr>
          <p:cNvPr id="5" name="Notes Placeholder 4"/>
          <p:cNvSpPr>
            <a:spLocks noGrp="1"/>
          </p:cNvSpPr>
          <p:nvPr>
            <p:ph type="body" sz="quarter" idx="3"/>
          </p:nvPr>
        </p:nvSpPr>
        <p:spPr>
          <a:xfrm>
            <a:off x="679450" y="4778724"/>
            <a:ext cx="5435600" cy="3909864"/>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431600"/>
            <a:ext cx="2944283" cy="498214"/>
          </a:xfrm>
          <a:prstGeom prst="rect">
            <a:avLst/>
          </a:prstGeom>
        </p:spPr>
        <p:txBody>
          <a:bodyPr vert="horz" lIns="91294" tIns="45647" rIns="91294" bIns="456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48646" y="9431600"/>
            <a:ext cx="2944283" cy="498214"/>
          </a:xfrm>
          <a:prstGeom prst="rect">
            <a:avLst/>
          </a:prstGeom>
        </p:spPr>
        <p:txBody>
          <a:bodyPr vert="horz" lIns="91294" tIns="45647" rIns="91294" bIns="45647"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walled-garden.com/en/~/media/30AC7D0786B94DBA982F67CEC74B8E17.ashx"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s://www.cityandguilds.com/delivering-our-qualifications/centre-development/centre-document-library/policies-and-procedures" TargetMode="External"/><Relationship Id="rId5" Type="http://schemas.openxmlformats.org/officeDocument/2006/relationships/hyperlink" Target="https://www.walled-garden.com/en/~/media/EB34159B43764169A0091376C4CC585B.ashx" TargetMode="External"/><Relationship Id="rId4" Type="http://schemas.openxmlformats.org/officeDocument/2006/relationships/hyperlink" Target="https://www.walled-garden.com/en/~/media/88BA0AC036D74A6FB9321ADECC88A76F.ashx"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6067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your self</a:t>
            </a:r>
            <a:r>
              <a:rPr lang="en-GB" baseline="0" dirty="0"/>
              <a:t> in the context of the slide and the wider collaborative process.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2908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Over</a:t>
            </a:r>
            <a:r>
              <a:rPr lang="en-GB" baseline="0" dirty="0"/>
              <a:t> the next few slides we are going to talk about resources and support.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3913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very aware</a:t>
            </a:r>
            <a:r>
              <a:rPr lang="en-GB" baseline="0" dirty="0"/>
              <a:t> that centres may continue to have questions and queries about the new qualifications and we are delighted to be able to offer a fully bilingual support service. </a:t>
            </a:r>
          </a:p>
          <a:p>
            <a:endParaRPr lang="en-GB" baseline="0" dirty="0"/>
          </a:p>
          <a:p>
            <a:r>
              <a:rPr lang="en-GB" dirty="0"/>
              <a:t>We will have a full time</a:t>
            </a:r>
            <a:r>
              <a:rPr lang="en-GB" baseline="0" dirty="0"/>
              <a:t> bilingual advisor available. If this person is not available when you call, our English speaking advisors will pick up your enquiries and book a call back within 24 hours</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Emails will be answered in Welsh or English (as received)</a:t>
            </a:r>
          </a:p>
          <a:p>
            <a:endParaRPr lang="en-GB" baseline="0" dirty="0"/>
          </a:p>
          <a:p>
            <a:r>
              <a:rPr lang="en-GB" baseline="0" dirty="0"/>
              <a:t>We have a range of support documents available here through our website (these are a select few):</a:t>
            </a:r>
          </a:p>
          <a:p>
            <a:r>
              <a:rPr lang="en-GB" sz="1200" kern="1200" dirty="0">
                <a:solidFill>
                  <a:schemeClr val="tx1"/>
                </a:solidFill>
                <a:effectLst/>
                <a:latin typeface="+mn-lt"/>
                <a:ea typeface="+mn-ea"/>
                <a:cs typeface="+mn-cs"/>
              </a:rPr>
              <a:t> </a:t>
            </a:r>
          </a:p>
          <a:p>
            <a:r>
              <a:rPr lang="en-GB" sz="1200" u="sng" kern="1200" dirty="0">
                <a:solidFill>
                  <a:schemeClr val="tx1"/>
                </a:solidFill>
                <a:effectLst/>
                <a:latin typeface="+mn-lt"/>
                <a:ea typeface="+mn-ea"/>
                <a:cs typeface="+mn-cs"/>
                <a:hlinkClick r:id="rId3"/>
              </a:rPr>
              <a:t>https://www.walled-garden.com/en/~/media/30AC7D0786B94DBA982F67CEC74B8E17.ashx</a:t>
            </a:r>
            <a:r>
              <a:rPr lang="en-GB" sz="1200" kern="1200" dirty="0">
                <a:solidFill>
                  <a:schemeClr val="tx1"/>
                </a:solidFill>
                <a:effectLst/>
                <a:latin typeface="+mn-lt"/>
                <a:ea typeface="+mn-ea"/>
                <a:cs typeface="+mn-cs"/>
              </a:rPr>
              <a:t> - Glossary of Terms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u="sng" kern="1200" dirty="0">
                <a:solidFill>
                  <a:schemeClr val="tx1"/>
                </a:solidFill>
                <a:effectLst/>
                <a:latin typeface="+mn-lt"/>
                <a:ea typeface="+mn-ea"/>
                <a:cs typeface="+mn-cs"/>
                <a:hlinkClick r:id="rId4"/>
              </a:rPr>
              <a:t>https://www.walled-garden.com/en/~/media/88BA0AC036D74A6FB9321ADECC88A76F.ashx</a:t>
            </a:r>
            <a:r>
              <a:rPr lang="en-GB" sz="1200" kern="1200" dirty="0">
                <a:solidFill>
                  <a:schemeClr val="tx1"/>
                </a:solidFill>
                <a:effectLst/>
                <a:latin typeface="+mn-lt"/>
                <a:ea typeface="+mn-ea"/>
                <a:cs typeface="+mn-cs"/>
              </a:rPr>
              <a:t> - Walled Garden User Guide</a:t>
            </a:r>
          </a:p>
          <a:p>
            <a:r>
              <a:rPr lang="en-GB" sz="1200" u="sng" kern="1200" dirty="0">
                <a:solidFill>
                  <a:schemeClr val="tx1"/>
                </a:solidFill>
                <a:effectLst/>
                <a:latin typeface="+mn-lt"/>
                <a:ea typeface="+mn-ea"/>
                <a:cs typeface="+mn-cs"/>
                <a:hlinkClick r:id="rId5"/>
              </a:rPr>
              <a:t>https://www.walled-garden.com/en/~/media/EB34159B43764169A0091376C4CC585B.ashx</a:t>
            </a:r>
            <a:r>
              <a:rPr lang="en-GB" sz="1200" kern="1200" dirty="0">
                <a:solidFill>
                  <a:schemeClr val="tx1"/>
                </a:solidFill>
                <a:effectLst/>
                <a:latin typeface="+mn-lt"/>
                <a:ea typeface="+mn-ea"/>
                <a:cs typeface="+mn-cs"/>
              </a:rPr>
              <a:t> - FAQs</a:t>
            </a:r>
          </a:p>
          <a:p>
            <a:r>
              <a:rPr lang="en-GB" sz="1200" u="sng" kern="1200" dirty="0">
                <a:solidFill>
                  <a:schemeClr val="tx1"/>
                </a:solidFill>
                <a:effectLst/>
                <a:latin typeface="+mn-lt"/>
                <a:ea typeface="+mn-ea"/>
                <a:cs typeface="+mn-cs"/>
                <a:hlinkClick r:id="rId6"/>
              </a:rPr>
              <a:t>https://www.cityandguilds.com/delivering-our-qualifications/centre-development/centre-document-library/policies-and-procedures</a:t>
            </a:r>
            <a:r>
              <a:rPr lang="en-GB" sz="1200" kern="1200" dirty="0">
                <a:solidFill>
                  <a:schemeClr val="tx1"/>
                </a:solidFill>
                <a:effectLst/>
                <a:latin typeface="+mn-lt"/>
                <a:ea typeface="+mn-ea"/>
                <a:cs typeface="+mn-cs"/>
              </a:rPr>
              <a:t> - Policies and Procedures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8DCEA-EB7E-43CB-8D74-59E595AF69F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743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will also working</a:t>
            </a:r>
            <a:r>
              <a:rPr lang="en-GB" baseline="0" dirty="0"/>
              <a:t> with our key stakeholders to ensure that consistent information is share across multiple platforms as quickly and seamlessly as possible.  </a:t>
            </a:r>
          </a:p>
          <a:p>
            <a:r>
              <a:rPr lang="en-GB" baseline="0" dirty="0"/>
              <a:t>We will be gathering base line information from centres using the preference centre but also following events.</a:t>
            </a:r>
          </a:p>
          <a:p>
            <a:r>
              <a:rPr lang="en-GB" baseline="0" dirty="0"/>
              <a:t>We are designing resources to help centres to plan effectively for the changes ahead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264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individual Awarding</a:t>
            </a:r>
            <a:r>
              <a:rPr lang="en-GB" baseline="0" dirty="0"/>
              <a:t> Bodies, City &amp; Guilds and WJEC may already have a relationship with you.  However our work relating to the new qualifications requires us to establish a new relationship.  Due to GDPR we are unable make contact with you unless you give us permission to do so.  You can do this by subscribing to our preference centre via the Health and Care Learning Wales website.  We need you to do this whether you are already part of an approved City &amp; Guilds/WJEC centre or not.  Subscribing in this way will ensure that we can send you regular updates about the new qualifications, both now and in the future.</a:t>
            </a:r>
          </a:p>
          <a:p>
            <a:endParaRPr lang="en-GB" baseline="0" dirty="0"/>
          </a:p>
          <a:p>
            <a:r>
              <a:rPr lang="en-GB" baseline="0" dirty="0"/>
              <a:t>If you have not already done so please pause this webinar now and use the link on the slide to visit the Health and Care Learning Wales website.  Once you are on the landing page please click the subscribe button and following the online instructions.</a:t>
            </a:r>
          </a:p>
          <a:p>
            <a:endParaRPr lang="en-GB" baseline="0" dirty="0"/>
          </a:p>
          <a:p>
            <a:r>
              <a:rPr lang="en-GB" baseline="0" dirty="0"/>
              <a:t>You will also notice that near the top of the landing page we have a number of option displayed:</a:t>
            </a:r>
          </a:p>
          <a:p>
            <a:r>
              <a:rPr lang="en-GB" baseline="0" dirty="0"/>
              <a:t>Qualifications – this is where you will find things like qualification specifications/handbooks</a:t>
            </a:r>
          </a:p>
          <a:p>
            <a:r>
              <a:rPr lang="en-GB" baseline="0" dirty="0"/>
              <a:t>Resources – this speaks for itself – we are currently adding capability functions to the website so that all of our digital resources can be accessed and used easily.</a:t>
            </a:r>
          </a:p>
          <a:p>
            <a:r>
              <a:rPr lang="en-GB" baseline="0" dirty="0"/>
              <a:t>Training and Events – this is where we will post event information – don’t forget about our quality assurance events coming soon.</a:t>
            </a:r>
          </a:p>
          <a:p>
            <a:r>
              <a:rPr lang="en-GB" baseline="0" dirty="0"/>
              <a:t>EQA Vacancies – we are still recruiting EQAs and would be delighted to receive further interest particularly from individuals who are Welsh speakers.</a:t>
            </a:r>
          </a:p>
          <a:p>
            <a:r>
              <a:rPr lang="en-GB" baseline="0" dirty="0"/>
              <a:t> </a:t>
            </a:r>
          </a:p>
          <a:p>
            <a:endParaRPr lang="en-GB" baseline="0" dirty="0"/>
          </a:p>
          <a:p>
            <a:r>
              <a:rPr lang="en-GB" baseline="0" dirty="0"/>
              <a:t>OK now we are going to spend some time showcasing some key documentation and templates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78626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170275008"/>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409B90-DD16-44A2-9137-566B253AF176}" type="datetimeFigureOut">
              <a:rPr lang="en-GB" smtClean="0"/>
              <a:t>22/10/2019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09975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22/10/2019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636424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22/10/2019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4079613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2429298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975884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207638045"/>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8404585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246583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1256595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16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87875"/>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203396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660705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807660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4409B90-DD16-44A2-9137-566B253AF176}" type="datetimeFigureOut">
              <a:rPr lang="en-GB" smtClean="0"/>
              <a:t>22/10/2019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01644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4409B90-DD16-44A2-9137-566B253AF176}" type="datetimeFigureOut">
              <a:rPr lang="en-GB" smtClean="0"/>
              <a:t>22/10/2019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553316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4409B90-DD16-44A2-9137-566B253AF176}" type="datetimeFigureOut">
              <a:rPr lang="en-GB" smtClean="0"/>
              <a:t>22/10/2019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3138320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jpeg"/><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748462768"/>
      </p:ext>
    </p:extLst>
  </p:cSld>
  <p:clrMap bg1="lt1" tx1="dk1" bg2="lt2" tx2="dk2" accent1="accent1" accent2="accent2" accent3="accent3" accent4="accent4" accent5="accent5" accent6="accent6" hlink="hlink" folHlink="folHlink"/>
  <p:sldLayoutIdLst>
    <p:sldLayoutId id="2147483744" r:id="rId1"/>
    <p:sldLayoutId id="2147483747" r:id="rId2"/>
    <p:sldLayoutId id="2147483739"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3" orient="horz" pos="2160" userDrawn="1">
          <p15:clr>
            <a:srgbClr val="F26B43"/>
          </p15:clr>
        </p15:guide>
        <p15:guide id="14" pos="3840" userDrawn="1">
          <p15:clr>
            <a:srgbClr val="F26B43"/>
          </p15:clr>
        </p15:guide>
        <p15:guide id="15" orient="horz" userDrawn="1">
          <p15:clr>
            <a:srgbClr val="F26B43"/>
          </p15:clr>
        </p15:guide>
        <p15:guide id="16" orient="horz" pos="4320" userDrawn="1">
          <p15:clr>
            <a:srgbClr val="F26B43"/>
          </p15:clr>
        </p15:guide>
        <p15:guide id="17" userDrawn="1">
          <p15:clr>
            <a:srgbClr val="F26B43"/>
          </p15:clr>
        </p15:guide>
        <p15:guide id="18" pos="7680" userDrawn="1">
          <p15:clr>
            <a:srgbClr val="F26B43"/>
          </p15:clr>
        </p15:guide>
        <p15:guide id="19" pos="7355" userDrawn="1">
          <p15:clr>
            <a:srgbClr val="F26B43"/>
          </p15:clr>
        </p15:guide>
        <p15:guide id="20" orient="horz" pos="3997" userDrawn="1">
          <p15:clr>
            <a:srgbClr val="F26B43"/>
          </p15:clr>
        </p15:guide>
        <p15:guide id="21" pos="325" userDrawn="1">
          <p15:clr>
            <a:srgbClr val="F26B43"/>
          </p15:clr>
        </p15:guide>
        <p15:guide id="22" orient="horz" pos="618" userDrawn="1">
          <p15:clr>
            <a:srgbClr val="F26B43"/>
          </p15:clr>
        </p15:guide>
        <p15:guide id="23"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409B90-DD16-44A2-9137-566B253AF176}" type="datetimeFigureOut">
              <a:rPr lang="en-GB" smtClean="0"/>
              <a:t>22/10/2019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C7C214-C0E2-43E6-8D72-EC6321DC885E}" type="slidenum">
              <a:rPr lang="en-GB" smtClean="0"/>
              <a:t>‹#›</a:t>
            </a:fld>
            <a:endParaRPr lang="en-GB"/>
          </a:p>
        </p:txBody>
      </p:sp>
    </p:spTree>
    <p:extLst>
      <p:ext uri="{BB962C8B-B14F-4D97-AF65-F5344CB8AC3E}">
        <p14:creationId xmlns:p14="http://schemas.microsoft.com/office/powerpoint/2010/main" val="899482682"/>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1783919866"/>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s://www.healthandcarelearning.wales/media/1367/sam-internal-nea.pdf" TargetMode="Externa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hyperlink" Target="http://www.wjec.co.uk/question-bank/" TargetMode="Externa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www.hclw.wales/" TargetMode="External"/><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hyperlink" Target="mailto:info@hclw.wales"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36.png"/><Relationship Id="rId5" Type="http://schemas.openxmlformats.org/officeDocument/2006/relationships/hyperlink" Target="http://www.healthandcarelearningwales/" TargetMode="Externa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hyperlink" Target="https://www.healthandcarelearning.wales/"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0.jpe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9" name="Title 1"/>
          <p:cNvSpPr txBox="1">
            <a:spLocks/>
          </p:cNvSpPr>
          <p:nvPr/>
        </p:nvSpPr>
        <p:spPr>
          <a:xfrm>
            <a:off x="794037" y="4704624"/>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r>
              <a:rPr lang="en-US" sz="2400" dirty="0">
                <a:solidFill>
                  <a:srgbClr val="007BB9"/>
                </a:solidFill>
                <a:latin typeface="Arial" panose="020B0604020202020204" pitchFamily="34" charset="0"/>
                <a:ea typeface="Lato" charset="0"/>
                <a:cs typeface="Arial" panose="020B0604020202020204" pitchFamily="34" charset="0"/>
              </a:rPr>
              <a:t>Preparing to Teach</a:t>
            </a:r>
            <a:r>
              <a:rPr kumimoji="0" lang="en-US" sz="2400" b="0" i="0" u="none" strike="noStrike" kern="1200" cap="none" spc="0" normalizeH="0" baseline="0" noProof="0" dirty="0">
                <a:ln>
                  <a:noFill/>
                </a:ln>
                <a:solidFill>
                  <a:srgbClr val="007BB9"/>
                </a:solidFill>
                <a:effectLst/>
                <a:uLnTx/>
                <a:uFillTx/>
                <a:latin typeface="Arial" panose="020B0604020202020204" pitchFamily="34" charset="0"/>
                <a:ea typeface="Lato" charset="0"/>
                <a:cs typeface="Arial" panose="020B0604020202020204" pitchFamily="34" charset="0"/>
              </a:rPr>
              <a:t>:</a:t>
            </a:r>
          </a:p>
          <a:p>
            <a:r>
              <a:rPr lang="en-GB" sz="2400" dirty="0"/>
              <a:t>Level 2 Health and Social Care: Principles and Contexts </a:t>
            </a:r>
          </a:p>
        </p:txBody>
      </p:sp>
      <p:sp>
        <p:nvSpPr>
          <p:cNvPr id="2" name="TextBox 1"/>
          <p:cNvSpPr txBox="1"/>
          <p:nvPr/>
        </p:nvSpPr>
        <p:spPr>
          <a:xfrm>
            <a:off x="7980417" y="5861327"/>
            <a:ext cx="3783446"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err="1">
                <a:solidFill>
                  <a:srgbClr val="FFFFFF">
                    <a:lumMod val="65000"/>
                  </a:srgbClr>
                </a:solidFill>
                <a:latin typeface="Arial" panose="020B0604020202020204"/>
                <a:ea typeface="Lato" charset="0"/>
                <a:cs typeface="Lato" charset="0"/>
              </a:rPr>
              <a:t>Tachwedd</a:t>
            </a:r>
            <a:r>
              <a:rPr lang="en-US" dirty="0">
                <a:solidFill>
                  <a:srgbClr val="FFFFFF">
                    <a:lumMod val="65000"/>
                  </a:srgbClr>
                </a:solidFill>
                <a:latin typeface="Arial" panose="020B0604020202020204"/>
                <a:ea typeface="Lato" charset="0"/>
                <a:cs typeface="Lato" charset="0"/>
              </a:rPr>
              <a:t> 2019</a:t>
            </a:r>
            <a:endParaRPr kumimoji="0" lang="en-US" sz="1800" b="0" i="0" u="none" strike="noStrike" kern="1200" cap="none" spc="0" normalizeH="0" baseline="0" noProof="0" dirty="0">
              <a:ln>
                <a:noFill/>
              </a:ln>
              <a:solidFill>
                <a:srgbClr val="FFFFFF">
                  <a:lumMod val="65000"/>
                </a:srgbClr>
              </a:solidFill>
              <a:effectLst/>
              <a:uLnTx/>
              <a:uFillTx/>
              <a:latin typeface="Arial" panose="020B0604020202020204"/>
              <a:ea typeface="Lato" charset="0"/>
              <a:cs typeface="Lato"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solidFill>
                  <a:srgbClr val="FFFFFF">
                    <a:lumMod val="65000"/>
                  </a:srgbClr>
                </a:solidFill>
                <a:latin typeface="Arial" panose="020B0604020202020204"/>
                <a:ea typeface="Lato" charset="0"/>
                <a:cs typeface="Lato" charset="0"/>
              </a:rPr>
              <a:t>November</a:t>
            </a:r>
            <a:r>
              <a:rPr kumimoji="0" lang="en-US" sz="1800" b="0" i="0" u="none" strike="noStrike" kern="1200" cap="none" spc="0" normalizeH="0" baseline="0" noProof="0" dirty="0">
                <a:ln>
                  <a:noFill/>
                </a:ln>
                <a:solidFill>
                  <a:srgbClr val="FFFFFF">
                    <a:lumMod val="65000"/>
                  </a:srgbClr>
                </a:solidFill>
                <a:effectLst/>
                <a:uLnTx/>
                <a:uFillTx/>
                <a:latin typeface="Arial" panose="020B0604020202020204"/>
                <a:ea typeface="Lato" charset="0"/>
                <a:cs typeface="Lato" charset="0"/>
              </a:rPr>
              <a:t> 2019</a:t>
            </a:r>
          </a:p>
        </p:txBody>
      </p:sp>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US" sz="2800" b="1" i="0" u="none" strike="noStrike" kern="1200" cap="none" spc="0" normalizeH="0" baseline="0" noProof="0" dirty="0">
              <a:ln>
                <a:noFill/>
              </a:ln>
              <a:solidFill>
                <a:srgbClr val="140000"/>
              </a:solidFill>
              <a:effectLst/>
              <a:uLnTx/>
              <a:uFillTx/>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18878"/>
          <a:stretch/>
        </p:blipFill>
        <p:spPr>
          <a:xfrm>
            <a:off x="0" y="0"/>
            <a:ext cx="12192000" cy="3929380"/>
          </a:xfrm>
          <a:prstGeom prst="rect">
            <a:avLst/>
          </a:prstGeom>
        </p:spPr>
      </p:pic>
    </p:spTree>
    <p:extLst>
      <p:ext uri="{BB962C8B-B14F-4D97-AF65-F5344CB8AC3E}">
        <p14:creationId xmlns:p14="http://schemas.microsoft.com/office/powerpoint/2010/main" val="2973725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333047" y="1248862"/>
            <a:ext cx="5634180" cy="1384995"/>
          </a:xfrm>
          <a:prstGeom prst="rect">
            <a:avLst/>
          </a:prstGeom>
          <a:noFill/>
        </p:spPr>
        <p:txBody>
          <a:bodyPr wrap="square" rtlCol="0">
            <a:spAutoFit/>
          </a:bodyPr>
          <a:lstStyle/>
          <a:p>
            <a:pPr lvl="0">
              <a:defRPr/>
            </a:pPr>
            <a:r>
              <a:rPr lang="en-US" sz="2800" dirty="0">
                <a:solidFill>
                  <a:schemeClr val="bg1"/>
                </a:solidFill>
              </a:rPr>
              <a:t>Level 2 Health and Social Care: Principles and Contexts </a:t>
            </a:r>
            <a:r>
              <a:rPr kumimoji="0" lang="en-GB" sz="2800" b="0" i="0" u="none" strike="noStrike" kern="1200" cap="none" spc="0" normalizeH="0" baseline="0" noProof="0" dirty="0">
                <a:ln>
                  <a:noFill/>
                </a:ln>
                <a:solidFill>
                  <a:schemeClr val="bg1"/>
                </a:solidFill>
                <a:effectLst/>
                <a:uLnTx/>
                <a:uFillTx/>
                <a:latin typeface="Arial" panose="020B0604020202020204"/>
                <a:ea typeface="+mn-ea"/>
                <a:cs typeface="+mn-cs"/>
              </a:rPr>
              <a:t>qualification </a:t>
            </a:r>
          </a:p>
        </p:txBody>
      </p:sp>
      <p:sp>
        <p:nvSpPr>
          <p:cNvPr id="2" name="Rectangle 1"/>
          <p:cNvSpPr/>
          <p:nvPr/>
        </p:nvSpPr>
        <p:spPr>
          <a:xfrm>
            <a:off x="6683429" y="3303908"/>
            <a:ext cx="269817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Assessment</a:t>
            </a: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pic>
        <p:nvPicPr>
          <p:cNvPr id="4" name="Picture 3"/>
          <p:cNvPicPr>
            <a:picLocks noChangeAspect="1"/>
          </p:cNvPicPr>
          <p:nvPr/>
        </p:nvPicPr>
        <p:blipFill>
          <a:blip r:embed="rId2"/>
          <a:stretch>
            <a:fillRect/>
          </a:stretch>
        </p:blipFill>
        <p:spPr>
          <a:xfrm>
            <a:off x="690807" y="1214641"/>
            <a:ext cx="4176122" cy="4176122"/>
          </a:xfrm>
          <a:prstGeom prst="rect">
            <a:avLst/>
          </a:prstGeom>
        </p:spPr>
      </p:pic>
    </p:spTree>
    <p:extLst>
      <p:ext uri="{BB962C8B-B14F-4D97-AF65-F5344CB8AC3E}">
        <p14:creationId xmlns:p14="http://schemas.microsoft.com/office/powerpoint/2010/main" val="3019343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r>
              <a:rPr lang="en-US" sz="1400" dirty="0"/>
              <a:t>Level 2 Health and Social Care: Principles and Contexts</a:t>
            </a:r>
          </a:p>
        </p:txBody>
      </p:sp>
      <p:sp>
        <p:nvSpPr>
          <p:cNvPr id="3" name="TextBox 2">
            <a:extLst>
              <a:ext uri="{FF2B5EF4-FFF2-40B4-BE49-F238E27FC236}">
                <a16:creationId xmlns:a16="http://schemas.microsoft.com/office/drawing/2014/main" id="{A6BF439F-E87B-4CCE-87AE-BBD36BE55AA6}"/>
              </a:ext>
            </a:extLst>
          </p:cNvPr>
          <p:cNvSpPr txBox="1"/>
          <p:nvPr/>
        </p:nvSpPr>
        <p:spPr>
          <a:xfrm>
            <a:off x="282011" y="964164"/>
            <a:ext cx="11468280" cy="3693319"/>
          </a:xfrm>
          <a:prstGeom prst="rect">
            <a:avLst/>
          </a:prstGeom>
          <a:noFill/>
        </p:spPr>
        <p:txBody>
          <a:bodyPr wrap="square" rtlCol="0">
            <a:spAutoFit/>
          </a:bodyPr>
          <a:lstStyle/>
          <a:p>
            <a:endParaRPr lang="en-US" dirty="0">
              <a:solidFill>
                <a:srgbClr val="00B0F0"/>
              </a:solidFill>
            </a:endParaRPr>
          </a:p>
          <a:p>
            <a:pPr algn="ctr"/>
            <a:r>
              <a:rPr lang="en-GB" sz="3200" b="1" dirty="0">
                <a:latin typeface="Arial" panose="020B0604020202020204" pitchFamily="34" charset="0"/>
                <a:cs typeface="Arial" panose="020B0604020202020204" pitchFamily="34" charset="0"/>
              </a:rPr>
              <a:t>Assessment objectives and weightings</a:t>
            </a:r>
          </a:p>
          <a:p>
            <a:pPr algn="ctr"/>
            <a:endParaRPr lang="en-GB" sz="3200" b="1" dirty="0">
              <a:latin typeface="Arial" panose="020B0604020202020204" pitchFamily="34" charset="0"/>
              <a:cs typeface="Arial" panose="020B0604020202020204" pitchFamily="34" charset="0"/>
            </a:endParaRPr>
          </a:p>
          <a:p>
            <a:pPr algn="ctr"/>
            <a:r>
              <a:rPr lang="en-US" sz="2400" dirty="0">
                <a:latin typeface="Arial" panose="020B0604020202020204" pitchFamily="34" charset="0"/>
                <a:cs typeface="Arial" panose="020B0604020202020204" pitchFamily="34" charset="0"/>
              </a:rPr>
              <a:t>The assessment objectives specify exactly what learners must be able to do as a result of studying this subject</a:t>
            </a:r>
            <a:endParaRPr lang="en-GB" sz="2400" b="1" dirty="0">
              <a:latin typeface="Arial" panose="020B0604020202020204" pitchFamily="34" charset="0"/>
              <a:cs typeface="Arial" panose="020B0604020202020204" pitchFamily="34" charset="0"/>
            </a:endParaRPr>
          </a:p>
          <a:p>
            <a:pPr algn="ctr"/>
            <a:endParaRPr lang="en-GB" sz="3200"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endParaRPr lang="en-GB" dirty="0"/>
          </a:p>
        </p:txBody>
      </p:sp>
      <p:graphicFrame>
        <p:nvGraphicFramePr>
          <p:cNvPr id="4" name="Table 3">
            <a:extLst>
              <a:ext uri="{FF2B5EF4-FFF2-40B4-BE49-F238E27FC236}">
                <a16:creationId xmlns:a16="http://schemas.microsoft.com/office/drawing/2014/main" id="{DC10A155-CBC0-463D-9D22-DD450E2B123B}"/>
              </a:ext>
            </a:extLst>
          </p:cNvPr>
          <p:cNvGraphicFramePr>
            <a:graphicFrameLocks noGrp="1"/>
          </p:cNvGraphicFramePr>
          <p:nvPr>
            <p:extLst>
              <p:ext uri="{D42A27DB-BD31-4B8C-83A1-F6EECF244321}">
                <p14:modId xmlns:p14="http://schemas.microsoft.com/office/powerpoint/2010/main" val="1626903543"/>
              </p:ext>
            </p:extLst>
          </p:nvPr>
        </p:nvGraphicFramePr>
        <p:xfrm>
          <a:off x="890955" y="3024111"/>
          <a:ext cx="9741876" cy="2954656"/>
        </p:xfrm>
        <a:graphic>
          <a:graphicData uri="http://schemas.openxmlformats.org/drawingml/2006/table">
            <a:tbl>
              <a:tblPr firstRow="1" bandRow="1">
                <a:tableStyleId>{5C22544A-7EE6-4342-B048-85BDC9FD1C3A}</a:tableStyleId>
              </a:tblPr>
              <a:tblGrid>
                <a:gridCol w="1742176">
                  <a:extLst>
                    <a:ext uri="{9D8B030D-6E8A-4147-A177-3AD203B41FA5}">
                      <a16:colId xmlns:a16="http://schemas.microsoft.com/office/drawing/2014/main" val="1305672228"/>
                    </a:ext>
                  </a:extLst>
                </a:gridCol>
                <a:gridCol w="6249108">
                  <a:extLst>
                    <a:ext uri="{9D8B030D-6E8A-4147-A177-3AD203B41FA5}">
                      <a16:colId xmlns:a16="http://schemas.microsoft.com/office/drawing/2014/main" val="3455570054"/>
                    </a:ext>
                  </a:extLst>
                </a:gridCol>
                <a:gridCol w="1750592">
                  <a:extLst>
                    <a:ext uri="{9D8B030D-6E8A-4147-A177-3AD203B41FA5}">
                      <a16:colId xmlns:a16="http://schemas.microsoft.com/office/drawing/2014/main" val="3521253693"/>
                    </a:ext>
                  </a:extLst>
                </a:gridCol>
              </a:tblGrid>
              <a:tr h="737413">
                <a:tc>
                  <a:txBody>
                    <a:bodyPr/>
                    <a:lstStyle/>
                    <a:p>
                      <a:pPr algn="ctr"/>
                      <a:r>
                        <a:rPr lang="en-GB" dirty="0"/>
                        <a:t>Objective</a:t>
                      </a:r>
                    </a:p>
                  </a:txBody>
                  <a:tcPr/>
                </a:tc>
                <a:tc>
                  <a:txBody>
                    <a:bodyPr/>
                    <a:lstStyle/>
                    <a:p>
                      <a:pPr algn="ctr"/>
                      <a:r>
                        <a:rPr lang="en-GB" dirty="0"/>
                        <a:t>Requirements</a:t>
                      </a:r>
                    </a:p>
                  </a:txBody>
                  <a:tcPr/>
                </a:tc>
                <a:tc>
                  <a:txBody>
                    <a:bodyPr/>
                    <a:lstStyle/>
                    <a:p>
                      <a:pPr algn="ctr"/>
                      <a:r>
                        <a:rPr lang="en-GB" dirty="0"/>
                        <a:t>Weightings</a:t>
                      </a:r>
                    </a:p>
                  </a:txBody>
                  <a:tcPr/>
                </a:tc>
                <a:extLst>
                  <a:ext uri="{0D108BD9-81ED-4DB2-BD59-A6C34878D82A}">
                    <a16:rowId xmlns:a16="http://schemas.microsoft.com/office/drawing/2014/main" val="3986515080"/>
                  </a:ext>
                </a:extLst>
              </a:tr>
              <a:tr h="739081">
                <a:tc>
                  <a:txBody>
                    <a:bodyPr/>
                    <a:lstStyle/>
                    <a:p>
                      <a:r>
                        <a:rPr lang="en-GB" dirty="0"/>
                        <a:t>AO1</a:t>
                      </a:r>
                    </a:p>
                  </a:txBody>
                  <a:tcPr/>
                </a:tc>
                <a:tc>
                  <a:txBody>
                    <a:bodyPr/>
                    <a:lstStyle/>
                    <a:p>
                      <a:r>
                        <a:rPr lang="en-GB" dirty="0"/>
                        <a:t>Demonstrate knowledge and understanding of health and social care principles and contexts.</a:t>
                      </a:r>
                    </a:p>
                  </a:txBody>
                  <a:tcPr/>
                </a:tc>
                <a:tc>
                  <a:txBody>
                    <a:bodyPr/>
                    <a:lstStyle/>
                    <a:p>
                      <a:r>
                        <a:rPr lang="en-GB" dirty="0"/>
                        <a:t>35%</a:t>
                      </a:r>
                    </a:p>
                  </a:txBody>
                  <a:tcPr/>
                </a:tc>
                <a:extLst>
                  <a:ext uri="{0D108BD9-81ED-4DB2-BD59-A6C34878D82A}">
                    <a16:rowId xmlns:a16="http://schemas.microsoft.com/office/drawing/2014/main" val="2957333257"/>
                  </a:ext>
                </a:extLst>
              </a:tr>
              <a:tr h="739081">
                <a:tc>
                  <a:txBody>
                    <a:bodyPr/>
                    <a:lstStyle/>
                    <a:p>
                      <a:r>
                        <a:rPr lang="en-GB" dirty="0"/>
                        <a:t>AO2</a:t>
                      </a:r>
                    </a:p>
                  </a:txBody>
                  <a:tcPr/>
                </a:tc>
                <a:tc>
                  <a:txBody>
                    <a:bodyPr/>
                    <a:lstStyle/>
                    <a:p>
                      <a:r>
                        <a:rPr lang="en-GB" dirty="0"/>
                        <a:t>Apply knowledge and understanding of health and social care principles and contexts</a:t>
                      </a:r>
                    </a:p>
                  </a:txBody>
                  <a:tcPr/>
                </a:tc>
                <a:tc>
                  <a:txBody>
                    <a:bodyPr/>
                    <a:lstStyle/>
                    <a:p>
                      <a:r>
                        <a:rPr lang="en-GB" dirty="0"/>
                        <a:t>40%</a:t>
                      </a:r>
                    </a:p>
                  </a:txBody>
                  <a:tcPr/>
                </a:tc>
                <a:extLst>
                  <a:ext uri="{0D108BD9-81ED-4DB2-BD59-A6C34878D82A}">
                    <a16:rowId xmlns:a16="http://schemas.microsoft.com/office/drawing/2014/main" val="2743035647"/>
                  </a:ext>
                </a:extLst>
              </a:tr>
              <a:tr h="739081">
                <a:tc>
                  <a:txBody>
                    <a:bodyPr/>
                    <a:lstStyle/>
                    <a:p>
                      <a:r>
                        <a:rPr lang="en-GB" dirty="0"/>
                        <a:t>AO3</a:t>
                      </a:r>
                    </a:p>
                  </a:txBody>
                  <a:tcPr/>
                </a:tc>
                <a:tc>
                  <a:txBody>
                    <a:bodyPr/>
                    <a:lstStyle/>
                    <a:p>
                      <a:r>
                        <a:rPr lang="en-GB" dirty="0"/>
                        <a:t>Analyse and reflect on aspects of health and social care principles and contexts</a:t>
                      </a:r>
                    </a:p>
                  </a:txBody>
                  <a:tcPr/>
                </a:tc>
                <a:tc>
                  <a:txBody>
                    <a:bodyPr/>
                    <a:lstStyle/>
                    <a:p>
                      <a:r>
                        <a:rPr lang="en-GB" dirty="0"/>
                        <a:t>25%</a:t>
                      </a:r>
                    </a:p>
                  </a:txBody>
                  <a:tcPr/>
                </a:tc>
                <a:extLst>
                  <a:ext uri="{0D108BD9-81ED-4DB2-BD59-A6C34878D82A}">
                    <a16:rowId xmlns:a16="http://schemas.microsoft.com/office/drawing/2014/main" val="1528391838"/>
                  </a:ext>
                </a:extLst>
              </a:tr>
            </a:tbl>
          </a:graphicData>
        </a:graphic>
      </p:graphicFrame>
    </p:spTree>
    <p:extLst>
      <p:ext uri="{BB962C8B-B14F-4D97-AF65-F5344CB8AC3E}">
        <p14:creationId xmlns:p14="http://schemas.microsoft.com/office/powerpoint/2010/main" val="570212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F72A8F7D-A73F-4044-AED1-9CC1307B15EC}"/>
              </a:ext>
            </a:extLst>
          </p:cNvPr>
          <p:cNvSpPr>
            <a:spLocks noGrp="1"/>
          </p:cNvSpPr>
          <p:nvPr>
            <p:ph sz="quarter" idx="10"/>
          </p:nvPr>
        </p:nvSpPr>
        <p:spPr>
          <a:xfrm>
            <a:off x="303735" y="2850838"/>
            <a:ext cx="5632900" cy="3453709"/>
          </a:xfrm>
        </p:spPr>
        <p:txBody>
          <a:bodyPr>
            <a:normAutofit lnSpcReduction="10000"/>
          </a:bodyPr>
          <a:lstStyle/>
          <a:p>
            <a:r>
              <a:rPr lang="en-GB" sz="1700" dirty="0"/>
              <a:t>To achieve the qualification, candidates must </a:t>
            </a:r>
            <a:r>
              <a:rPr lang="en-GB" sz="1700" b="1" dirty="0"/>
              <a:t>pass</a:t>
            </a:r>
            <a:r>
              <a:rPr lang="en-GB" sz="1700" dirty="0"/>
              <a:t>:</a:t>
            </a:r>
          </a:p>
          <a:p>
            <a:pPr marL="581025" lvl="1" indent="-581025"/>
            <a:r>
              <a:rPr lang="en-GB" sz="1700" dirty="0"/>
              <a:t>	One </a:t>
            </a:r>
            <a:r>
              <a:rPr lang="en-GB" sz="1700" dirty="0">
                <a:solidFill>
                  <a:srgbClr val="FF0000"/>
                </a:solidFill>
              </a:rPr>
              <a:t>externally</a:t>
            </a:r>
            <a:r>
              <a:rPr lang="en-GB" sz="1700" dirty="0"/>
              <a:t> set non-exam assessment: </a:t>
            </a:r>
          </a:p>
          <a:p>
            <a:pPr marL="581025" lvl="1" indent="-581025"/>
            <a:r>
              <a:rPr lang="en-GB" sz="1700" dirty="0"/>
              <a:t>            Task 1 based on a case study</a:t>
            </a:r>
          </a:p>
          <a:p>
            <a:pPr marL="581025" lvl="1" indent="-581025"/>
            <a:r>
              <a:rPr lang="en-GB" sz="1700" dirty="0"/>
              <a:t>            Task 2 based on sector engagement</a:t>
            </a:r>
          </a:p>
          <a:p>
            <a:pPr marL="581025" lvl="1" indent="-581025"/>
            <a:r>
              <a:rPr lang="en-GB" sz="1600" dirty="0"/>
              <a:t> </a:t>
            </a:r>
          </a:p>
          <a:p>
            <a:pPr marL="581025" lvl="1" indent="-581025"/>
            <a:r>
              <a:rPr lang="en-GB" sz="1600" dirty="0"/>
              <a:t>	one </a:t>
            </a:r>
            <a:r>
              <a:rPr lang="en-GB" sz="1600" dirty="0">
                <a:solidFill>
                  <a:srgbClr val="FF0000"/>
                </a:solidFill>
              </a:rPr>
              <a:t>externally</a:t>
            </a:r>
            <a:r>
              <a:rPr lang="en-GB" sz="1600" dirty="0"/>
              <a:t> set and marked exam</a:t>
            </a:r>
          </a:p>
          <a:p>
            <a:pPr marL="0" indent="0">
              <a:buNone/>
            </a:pPr>
            <a:endParaRPr lang="en-US" dirty="0"/>
          </a:p>
          <a:p>
            <a:r>
              <a:rPr lang="en-US" dirty="0"/>
              <a:t>60% internal assessment</a:t>
            </a:r>
          </a:p>
          <a:p>
            <a:r>
              <a:rPr lang="en-US" dirty="0"/>
              <a:t>40% external assessment</a:t>
            </a:r>
          </a:p>
        </p:txBody>
      </p:sp>
      <p:sp>
        <p:nvSpPr>
          <p:cNvPr id="3" name="TextBox 2"/>
          <p:cNvSpPr txBox="1"/>
          <p:nvPr/>
        </p:nvSpPr>
        <p:spPr>
          <a:xfrm>
            <a:off x="374997" y="1177955"/>
            <a:ext cx="11571571" cy="1519464"/>
          </a:xfrm>
          <a:prstGeom prst="roundRect">
            <a:avLst/>
          </a:prstGeom>
          <a:solidFill>
            <a:srgbClr val="FF0000"/>
          </a:solidFill>
        </p:spPr>
        <p:txBody>
          <a:bodyPr wrap="square" lIns="360000" tIns="360000" rIns="360000" bIns="360000" rtlCol="0" anchor="ctr">
            <a:spAutoFit/>
          </a:bodyPr>
          <a:lstStyle/>
          <a:p>
            <a:r>
              <a:rPr lang="en-GB" b="1" dirty="0">
                <a:solidFill>
                  <a:schemeClr val="bg1"/>
                </a:solidFill>
              </a:rPr>
              <a:t>The Level 2 Health and Social Care: Principles and Contexts qualification is assessed by both </a:t>
            </a:r>
            <a:r>
              <a:rPr lang="en-GB" sz="2400" b="1" dirty="0">
                <a:solidFill>
                  <a:schemeClr val="bg1"/>
                </a:solidFill>
              </a:rPr>
              <a:t>internal</a:t>
            </a:r>
            <a:r>
              <a:rPr lang="en-GB" b="1" dirty="0">
                <a:solidFill>
                  <a:schemeClr val="bg1"/>
                </a:solidFill>
              </a:rPr>
              <a:t> and </a:t>
            </a:r>
            <a:r>
              <a:rPr lang="en-GB" sz="2400" b="1" dirty="0">
                <a:solidFill>
                  <a:schemeClr val="bg1"/>
                </a:solidFill>
              </a:rPr>
              <a:t>external</a:t>
            </a:r>
            <a:r>
              <a:rPr lang="en-GB" b="1" dirty="0">
                <a:solidFill>
                  <a:schemeClr val="bg1"/>
                </a:solidFill>
              </a:rPr>
              <a:t> assessment.  </a:t>
            </a:r>
          </a:p>
        </p:txBody>
      </p:sp>
      <p:pic>
        <p:nvPicPr>
          <p:cNvPr id="5" name="Picture 4"/>
          <p:cNvPicPr>
            <a:picLocks noChangeAspect="1"/>
          </p:cNvPicPr>
          <p:nvPr/>
        </p:nvPicPr>
        <p:blipFill>
          <a:blip r:embed="rId2"/>
          <a:stretch>
            <a:fillRect/>
          </a:stretch>
        </p:blipFill>
        <p:spPr>
          <a:xfrm>
            <a:off x="373154" y="3185406"/>
            <a:ext cx="472448" cy="455110"/>
          </a:xfrm>
          <a:prstGeom prst="rect">
            <a:avLst/>
          </a:prstGeom>
        </p:spPr>
      </p:pic>
      <p:pic>
        <p:nvPicPr>
          <p:cNvPr id="6" name="Picture 5"/>
          <p:cNvPicPr>
            <a:picLocks noChangeAspect="1"/>
          </p:cNvPicPr>
          <p:nvPr/>
        </p:nvPicPr>
        <p:blipFill>
          <a:blip r:embed="rId2"/>
          <a:stretch>
            <a:fillRect/>
          </a:stretch>
        </p:blipFill>
        <p:spPr>
          <a:xfrm>
            <a:off x="374997" y="4009848"/>
            <a:ext cx="472448" cy="455110"/>
          </a:xfrm>
          <a:prstGeom prst="rect">
            <a:avLst/>
          </a:prstGeom>
        </p:spPr>
      </p:pic>
      <p:sp>
        <p:nvSpPr>
          <p:cNvPr id="10" name="TextBox 9"/>
          <p:cNvSpPr txBox="1"/>
          <p:nvPr/>
        </p:nvSpPr>
        <p:spPr>
          <a:xfrm>
            <a:off x="9019233" y="2918502"/>
            <a:ext cx="1916102" cy="707886"/>
          </a:xfrm>
          <a:prstGeom prst="rect">
            <a:avLst/>
          </a:prstGeom>
          <a:noFill/>
        </p:spPr>
        <p:txBody>
          <a:bodyPr wrap="none" rtlCol="0">
            <a:spAutoFit/>
          </a:bodyPr>
          <a:lstStyle/>
          <a:p>
            <a:r>
              <a:rPr lang="en-GB" sz="2000" b="1" dirty="0">
                <a:solidFill>
                  <a:schemeClr val="bg1"/>
                </a:solidFill>
              </a:rPr>
              <a:t>Test available </a:t>
            </a:r>
          </a:p>
          <a:p>
            <a:r>
              <a:rPr lang="en-GB" sz="2000" b="1" dirty="0">
                <a:solidFill>
                  <a:schemeClr val="bg1"/>
                </a:solidFill>
              </a:rPr>
              <a:t>on demand</a:t>
            </a:r>
          </a:p>
        </p:txBody>
      </p:sp>
      <p:sp>
        <p:nvSpPr>
          <p:cNvPr id="13" name="Rounded Rectangular Callout 12"/>
          <p:cNvSpPr/>
          <p:nvPr/>
        </p:nvSpPr>
        <p:spPr>
          <a:xfrm>
            <a:off x="7618104" y="2918502"/>
            <a:ext cx="4082279" cy="2528201"/>
          </a:xfrm>
          <a:prstGeom prst="wedgeRoundRectCallout">
            <a:avLst>
              <a:gd name="adj1" fmla="val -106888"/>
              <a:gd name="adj2" fmla="val 7938"/>
              <a:gd name="adj3" fmla="val 16667"/>
            </a:avLst>
          </a:prstGeom>
          <a:solidFill>
            <a:schemeClr val="accent1">
              <a:lumMod val="60000"/>
              <a:lumOff val="40000"/>
            </a:schemeClr>
          </a:solidFill>
        </p:spPr>
        <p:txBody>
          <a:bodyPr wrap="none" lIns="0" tIns="0" rIns="0" bIns="0" rtlCol="0" anchor="ctr">
            <a:noAutofit/>
          </a:bodyPr>
          <a:lstStyle/>
          <a:p>
            <a:pPr algn="ctr"/>
            <a:endParaRPr lang="en-GB" dirty="0">
              <a:solidFill>
                <a:srgbClr val="000000"/>
              </a:solidFill>
            </a:endParaRPr>
          </a:p>
          <a:p>
            <a:pPr algn="ctr"/>
            <a:endParaRPr lang="en-GB" dirty="0">
              <a:solidFill>
                <a:srgbClr val="000000"/>
              </a:solidFill>
            </a:endParaRPr>
          </a:p>
          <a:p>
            <a:pPr algn="ctr"/>
            <a:endParaRPr lang="en-GB" dirty="0">
              <a:solidFill>
                <a:srgbClr val="000000"/>
              </a:solidFill>
            </a:endParaRPr>
          </a:p>
        </p:txBody>
      </p:sp>
      <p:pic>
        <p:nvPicPr>
          <p:cNvPr id="14" name="Picture 13"/>
          <p:cNvPicPr>
            <a:picLocks noChangeAspect="1"/>
          </p:cNvPicPr>
          <p:nvPr/>
        </p:nvPicPr>
        <p:blipFill>
          <a:blip r:embed="rId3"/>
          <a:stretch>
            <a:fillRect/>
          </a:stretch>
        </p:blipFill>
        <p:spPr>
          <a:xfrm>
            <a:off x="8328236" y="3520090"/>
            <a:ext cx="690997" cy="671254"/>
          </a:xfrm>
          <a:prstGeom prst="rect">
            <a:avLst/>
          </a:prstGeom>
        </p:spPr>
      </p:pic>
      <p:pic>
        <p:nvPicPr>
          <p:cNvPr id="15" name="Picture 14"/>
          <p:cNvPicPr>
            <a:picLocks noChangeAspect="1"/>
          </p:cNvPicPr>
          <p:nvPr/>
        </p:nvPicPr>
        <p:blipFill>
          <a:blip r:embed="rId4"/>
          <a:stretch>
            <a:fillRect/>
          </a:stretch>
        </p:blipFill>
        <p:spPr>
          <a:xfrm>
            <a:off x="8360807" y="4383111"/>
            <a:ext cx="692374" cy="670543"/>
          </a:xfrm>
          <a:prstGeom prst="rect">
            <a:avLst/>
          </a:prstGeom>
        </p:spPr>
      </p:pic>
      <p:sp>
        <p:nvSpPr>
          <p:cNvPr id="11" name="TextBox 10"/>
          <p:cNvSpPr txBox="1"/>
          <p:nvPr/>
        </p:nvSpPr>
        <p:spPr>
          <a:xfrm>
            <a:off x="9057692" y="3640516"/>
            <a:ext cx="1377300" cy="369332"/>
          </a:xfrm>
          <a:prstGeom prst="rect">
            <a:avLst/>
          </a:prstGeom>
          <a:noFill/>
        </p:spPr>
        <p:txBody>
          <a:bodyPr wrap="none" rtlCol="0">
            <a:spAutoFit/>
          </a:bodyPr>
          <a:lstStyle/>
          <a:p>
            <a:r>
              <a:rPr lang="en-GB" b="1" dirty="0">
                <a:solidFill>
                  <a:schemeClr val="bg1"/>
                </a:solidFill>
              </a:rPr>
              <a:t>On screen</a:t>
            </a:r>
            <a:r>
              <a:rPr lang="en-GB" dirty="0"/>
              <a:t> </a:t>
            </a:r>
          </a:p>
        </p:txBody>
      </p:sp>
      <p:sp>
        <p:nvSpPr>
          <p:cNvPr id="12" name="TextBox 11"/>
          <p:cNvSpPr txBox="1"/>
          <p:nvPr/>
        </p:nvSpPr>
        <p:spPr>
          <a:xfrm>
            <a:off x="9089861" y="4509777"/>
            <a:ext cx="1774845" cy="369332"/>
          </a:xfrm>
          <a:prstGeom prst="rect">
            <a:avLst/>
          </a:prstGeom>
          <a:noFill/>
        </p:spPr>
        <p:txBody>
          <a:bodyPr wrap="none" rtlCol="0">
            <a:spAutoFit/>
          </a:bodyPr>
          <a:lstStyle/>
          <a:p>
            <a:r>
              <a:rPr lang="en-GB" b="1" dirty="0">
                <a:solidFill>
                  <a:schemeClr val="bg1"/>
                </a:solidFill>
              </a:rPr>
              <a:t>Paper version </a:t>
            </a:r>
          </a:p>
        </p:txBody>
      </p:sp>
      <p:sp>
        <p:nvSpPr>
          <p:cNvPr id="9" name="Title 8">
            <a:extLst>
              <a:ext uri="{FF2B5EF4-FFF2-40B4-BE49-F238E27FC236}">
                <a16:creationId xmlns:a16="http://schemas.microsoft.com/office/drawing/2014/main" id="{51B03F43-614B-2044-BBAF-7FE7C2E59891}"/>
              </a:ext>
            </a:extLst>
          </p:cNvPr>
          <p:cNvSpPr>
            <a:spLocks noGrp="1"/>
          </p:cNvSpPr>
          <p:nvPr>
            <p:ph type="title"/>
          </p:nvPr>
        </p:nvSpPr>
        <p:spPr/>
        <p:txBody>
          <a:bodyPr>
            <a:noAutofit/>
          </a:bodyPr>
          <a:lstStyle/>
          <a:p>
            <a:r>
              <a:rPr lang="en-US" sz="2000" dirty="0"/>
              <a:t>Level 2 Health and Social Care: Principles and Contexts</a:t>
            </a:r>
            <a:br>
              <a:rPr lang="en-US" sz="2000" dirty="0"/>
            </a:br>
            <a:r>
              <a:rPr lang="en-US" sz="2000" dirty="0">
                <a:solidFill>
                  <a:schemeClr val="tx1"/>
                </a:solidFill>
              </a:rPr>
              <a:t>Summary of Assessment </a:t>
            </a:r>
          </a:p>
        </p:txBody>
      </p:sp>
    </p:spTree>
    <p:extLst>
      <p:ext uri="{BB962C8B-B14F-4D97-AF65-F5344CB8AC3E}">
        <p14:creationId xmlns:p14="http://schemas.microsoft.com/office/powerpoint/2010/main" val="3016498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1400" dirty="0">
                <a:latin typeface="Arial" panose="020B0604020202020204" pitchFamily="34" charset="0"/>
                <a:cs typeface="Arial" panose="020B0604020202020204" pitchFamily="34" charset="0"/>
              </a:rPr>
              <a:t>Level 2 Health and Social Care: Principles and Contexts</a:t>
            </a:r>
          </a:p>
        </p:txBody>
      </p:sp>
      <p:sp>
        <p:nvSpPr>
          <p:cNvPr id="3" name="TextBox 2">
            <a:extLst>
              <a:ext uri="{FF2B5EF4-FFF2-40B4-BE49-F238E27FC236}">
                <a16:creationId xmlns:a16="http://schemas.microsoft.com/office/drawing/2014/main" id="{2045010D-D0D1-43FF-A27D-30E8977A342F}"/>
              </a:ext>
            </a:extLst>
          </p:cNvPr>
          <p:cNvSpPr txBox="1"/>
          <p:nvPr/>
        </p:nvSpPr>
        <p:spPr>
          <a:xfrm>
            <a:off x="282011" y="964165"/>
            <a:ext cx="11417620" cy="1692771"/>
          </a:xfrm>
          <a:prstGeom prst="rect">
            <a:avLst/>
          </a:prstGeom>
          <a:noFill/>
        </p:spPr>
        <p:txBody>
          <a:bodyPr wrap="square" rtlCol="0">
            <a:spAutoFit/>
          </a:bodyPr>
          <a:lstStyle/>
          <a:p>
            <a:pPr algn="ctr"/>
            <a:r>
              <a:rPr lang="en-GB" sz="3200" b="1" dirty="0"/>
              <a:t>Breakdown of Unit Assessments</a:t>
            </a:r>
          </a:p>
          <a:p>
            <a:pPr algn="ctr"/>
            <a:r>
              <a:rPr lang="en-US" dirty="0">
                <a:latin typeface="Arial" panose="020B0604020202020204" pitchFamily="34" charset="0"/>
                <a:cs typeface="Arial" panose="020B0604020202020204" pitchFamily="34" charset="0"/>
              </a:rPr>
              <a:t>The assessment objectives specify exactly what learners must be able to do to do as a result of studying this subject</a:t>
            </a:r>
          </a:p>
          <a:p>
            <a:pPr algn="ctr"/>
            <a:endParaRPr lang="en-GB" dirty="0"/>
          </a:p>
          <a:p>
            <a:pPr algn="ctr"/>
            <a:endParaRPr lang="en-GB" dirty="0"/>
          </a:p>
        </p:txBody>
      </p:sp>
      <p:graphicFrame>
        <p:nvGraphicFramePr>
          <p:cNvPr id="4" name="Table 3">
            <a:extLst>
              <a:ext uri="{FF2B5EF4-FFF2-40B4-BE49-F238E27FC236}">
                <a16:creationId xmlns:a16="http://schemas.microsoft.com/office/drawing/2014/main" id="{9EE012BD-09F5-4D0E-98A8-E53AD5477432}"/>
              </a:ext>
            </a:extLst>
          </p:cNvPr>
          <p:cNvGraphicFramePr>
            <a:graphicFrameLocks noGrp="1"/>
          </p:cNvGraphicFramePr>
          <p:nvPr>
            <p:extLst>
              <p:ext uri="{D42A27DB-BD31-4B8C-83A1-F6EECF244321}">
                <p14:modId xmlns:p14="http://schemas.microsoft.com/office/powerpoint/2010/main" val="3488607705"/>
              </p:ext>
            </p:extLst>
          </p:nvPr>
        </p:nvGraphicFramePr>
        <p:xfrm>
          <a:off x="797168" y="2086708"/>
          <a:ext cx="9708160" cy="2919020"/>
        </p:xfrm>
        <a:graphic>
          <a:graphicData uri="http://schemas.openxmlformats.org/drawingml/2006/table">
            <a:tbl>
              <a:tblPr firstRow="1" bandRow="1">
                <a:tableStyleId>{5C22544A-7EE6-4342-B048-85BDC9FD1C3A}</a:tableStyleId>
              </a:tblPr>
              <a:tblGrid>
                <a:gridCol w="1213520">
                  <a:extLst>
                    <a:ext uri="{9D8B030D-6E8A-4147-A177-3AD203B41FA5}">
                      <a16:colId xmlns:a16="http://schemas.microsoft.com/office/drawing/2014/main" val="4211015866"/>
                    </a:ext>
                  </a:extLst>
                </a:gridCol>
                <a:gridCol w="1213520">
                  <a:extLst>
                    <a:ext uri="{9D8B030D-6E8A-4147-A177-3AD203B41FA5}">
                      <a16:colId xmlns:a16="http://schemas.microsoft.com/office/drawing/2014/main" val="2212569438"/>
                    </a:ext>
                  </a:extLst>
                </a:gridCol>
                <a:gridCol w="1465023">
                  <a:extLst>
                    <a:ext uri="{9D8B030D-6E8A-4147-A177-3AD203B41FA5}">
                      <a16:colId xmlns:a16="http://schemas.microsoft.com/office/drawing/2014/main" val="3597309245"/>
                    </a:ext>
                  </a:extLst>
                </a:gridCol>
                <a:gridCol w="962017">
                  <a:extLst>
                    <a:ext uri="{9D8B030D-6E8A-4147-A177-3AD203B41FA5}">
                      <a16:colId xmlns:a16="http://schemas.microsoft.com/office/drawing/2014/main" val="1929285108"/>
                    </a:ext>
                  </a:extLst>
                </a:gridCol>
                <a:gridCol w="1213520">
                  <a:extLst>
                    <a:ext uri="{9D8B030D-6E8A-4147-A177-3AD203B41FA5}">
                      <a16:colId xmlns:a16="http://schemas.microsoft.com/office/drawing/2014/main" val="634232432"/>
                    </a:ext>
                  </a:extLst>
                </a:gridCol>
                <a:gridCol w="1213520">
                  <a:extLst>
                    <a:ext uri="{9D8B030D-6E8A-4147-A177-3AD203B41FA5}">
                      <a16:colId xmlns:a16="http://schemas.microsoft.com/office/drawing/2014/main" val="3845347357"/>
                    </a:ext>
                  </a:extLst>
                </a:gridCol>
                <a:gridCol w="1213520">
                  <a:extLst>
                    <a:ext uri="{9D8B030D-6E8A-4147-A177-3AD203B41FA5}">
                      <a16:colId xmlns:a16="http://schemas.microsoft.com/office/drawing/2014/main" val="1523662394"/>
                    </a:ext>
                  </a:extLst>
                </a:gridCol>
                <a:gridCol w="1213520">
                  <a:extLst>
                    <a:ext uri="{9D8B030D-6E8A-4147-A177-3AD203B41FA5}">
                      <a16:colId xmlns:a16="http://schemas.microsoft.com/office/drawing/2014/main" val="1486781386"/>
                    </a:ext>
                  </a:extLst>
                </a:gridCol>
              </a:tblGrid>
              <a:tr h="550984">
                <a:tc>
                  <a:txBody>
                    <a:bodyPr/>
                    <a:lstStyle/>
                    <a:p>
                      <a:pPr algn="ctr"/>
                      <a:r>
                        <a:rPr lang="en-GB" dirty="0"/>
                        <a:t>Unit</a:t>
                      </a:r>
                    </a:p>
                  </a:txBody>
                  <a:tcPr/>
                </a:tc>
                <a:tc>
                  <a:txBody>
                    <a:bodyPr/>
                    <a:lstStyle/>
                    <a:p>
                      <a:pPr algn="ctr"/>
                      <a:r>
                        <a:rPr lang="en-GB" dirty="0"/>
                        <a:t>Time</a:t>
                      </a:r>
                    </a:p>
                  </a:txBody>
                  <a:tcPr/>
                </a:tc>
                <a:tc>
                  <a:txBody>
                    <a:bodyPr/>
                    <a:lstStyle/>
                    <a:p>
                      <a:pPr algn="ctr"/>
                      <a:r>
                        <a:rPr lang="en-GB" dirty="0"/>
                        <a:t>Qualification weighting</a:t>
                      </a:r>
                    </a:p>
                  </a:txBody>
                  <a:tcPr/>
                </a:tc>
                <a:tc>
                  <a:txBody>
                    <a:bodyPr/>
                    <a:lstStyle/>
                    <a:p>
                      <a:pPr algn="ctr"/>
                      <a:r>
                        <a:rPr lang="en-GB" dirty="0"/>
                        <a:t>Raw marks</a:t>
                      </a:r>
                    </a:p>
                  </a:txBody>
                  <a:tcPr/>
                </a:tc>
                <a:tc gridSpan="2">
                  <a:txBody>
                    <a:bodyPr/>
                    <a:lstStyle/>
                    <a:p>
                      <a:pPr algn="ctr"/>
                      <a:r>
                        <a:rPr lang="en-GB" dirty="0"/>
                        <a:t>AO mark</a:t>
                      </a:r>
                    </a:p>
                  </a:txBody>
                  <a:tcPr/>
                </a:tc>
                <a:tc hMerge="1">
                  <a:txBody>
                    <a:bodyPr/>
                    <a:lstStyle/>
                    <a:p>
                      <a:endParaRPr lang="en-GB" dirty="0"/>
                    </a:p>
                  </a:txBody>
                  <a:tcPr/>
                </a:tc>
                <a:tc gridSpan="2">
                  <a:txBody>
                    <a:bodyPr/>
                    <a:lstStyle/>
                    <a:p>
                      <a:pPr algn="ctr"/>
                      <a:r>
                        <a:rPr lang="en-GB" dirty="0"/>
                        <a:t>AO weighting</a:t>
                      </a:r>
                    </a:p>
                  </a:txBody>
                  <a:tcPr/>
                </a:tc>
                <a:tc hMerge="1">
                  <a:txBody>
                    <a:bodyPr/>
                    <a:lstStyle/>
                    <a:p>
                      <a:endParaRPr lang="en-GB" dirty="0"/>
                    </a:p>
                  </a:txBody>
                  <a:tcPr/>
                </a:tc>
                <a:extLst>
                  <a:ext uri="{0D108BD9-81ED-4DB2-BD59-A6C34878D82A}">
                    <a16:rowId xmlns:a16="http://schemas.microsoft.com/office/drawing/2014/main" val="2280779626"/>
                  </a:ext>
                </a:extLst>
              </a:tr>
              <a:tr h="309489">
                <a:tc rowSpan="3">
                  <a:txBody>
                    <a:bodyPr/>
                    <a:lstStyle/>
                    <a:p>
                      <a:pPr algn="ctr"/>
                      <a:r>
                        <a:rPr lang="en-GB" dirty="0"/>
                        <a:t>1</a:t>
                      </a:r>
                    </a:p>
                  </a:txBody>
                  <a:tcPr/>
                </a:tc>
                <a:tc rowSpan="3">
                  <a:txBody>
                    <a:bodyPr/>
                    <a:lstStyle/>
                    <a:p>
                      <a:r>
                        <a:rPr lang="en-GB" dirty="0"/>
                        <a:t>1 hour 30 minutes</a:t>
                      </a:r>
                    </a:p>
                  </a:txBody>
                  <a:tcPr/>
                </a:tc>
                <a:tc rowSpan="3">
                  <a:txBody>
                    <a:bodyPr/>
                    <a:lstStyle/>
                    <a:p>
                      <a:pPr algn="ctr"/>
                      <a:r>
                        <a:rPr lang="en-GB" dirty="0"/>
                        <a:t>40%</a:t>
                      </a:r>
                    </a:p>
                  </a:txBody>
                  <a:tcPr/>
                </a:tc>
                <a:tc rowSpan="3">
                  <a:txBody>
                    <a:bodyPr/>
                    <a:lstStyle/>
                    <a:p>
                      <a:pPr algn="ctr"/>
                      <a:r>
                        <a:rPr lang="en-GB" dirty="0"/>
                        <a:t>80</a:t>
                      </a:r>
                    </a:p>
                  </a:txBody>
                  <a:tcPr/>
                </a:tc>
                <a:tc>
                  <a:txBody>
                    <a:bodyPr/>
                    <a:lstStyle/>
                    <a:p>
                      <a:pPr algn="ctr"/>
                      <a:r>
                        <a:rPr lang="en-GB" dirty="0"/>
                        <a:t>AO1</a:t>
                      </a:r>
                    </a:p>
                  </a:txBody>
                  <a:tcPr>
                    <a:lnB w="12700" cap="flat" cmpd="sng" algn="ctr">
                      <a:solidFill>
                        <a:schemeClr val="tx1"/>
                      </a:solidFill>
                      <a:prstDash val="solid"/>
                      <a:round/>
                      <a:headEnd type="none" w="med" len="med"/>
                      <a:tailEnd type="none" w="med" len="med"/>
                    </a:lnB>
                  </a:tcPr>
                </a:tc>
                <a:tc>
                  <a:txBody>
                    <a:bodyPr/>
                    <a:lstStyle/>
                    <a:p>
                      <a:pPr algn="ctr"/>
                      <a:r>
                        <a:rPr lang="en-GB" dirty="0"/>
                        <a:t>28</a:t>
                      </a:r>
                    </a:p>
                  </a:txBody>
                  <a:tcPr>
                    <a:lnB w="12700" cap="flat" cmpd="sng" algn="ctr">
                      <a:solidFill>
                        <a:schemeClr val="tx1"/>
                      </a:solidFill>
                      <a:prstDash val="solid"/>
                      <a:round/>
                      <a:headEnd type="none" w="med" len="med"/>
                      <a:tailEnd type="none" w="med" len="med"/>
                    </a:lnB>
                  </a:tcPr>
                </a:tc>
                <a:tc>
                  <a:txBody>
                    <a:bodyPr/>
                    <a:lstStyle/>
                    <a:p>
                      <a:pPr algn="ctr"/>
                      <a:r>
                        <a:rPr lang="en-GB" dirty="0"/>
                        <a:t>AO1</a:t>
                      </a:r>
                    </a:p>
                  </a:txBody>
                  <a:tcPr>
                    <a:lnB w="12700" cap="flat" cmpd="sng" algn="ctr">
                      <a:solidFill>
                        <a:schemeClr val="tx1"/>
                      </a:solidFill>
                      <a:prstDash val="solid"/>
                      <a:round/>
                      <a:headEnd type="none" w="med" len="med"/>
                      <a:tailEnd type="none" w="med" len="med"/>
                    </a:lnB>
                  </a:tcPr>
                </a:tc>
                <a:tc>
                  <a:txBody>
                    <a:bodyPr/>
                    <a:lstStyle/>
                    <a:p>
                      <a:pPr algn="ctr"/>
                      <a:r>
                        <a:rPr lang="en-GB" dirty="0"/>
                        <a:t>35%</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5792393"/>
                  </a:ext>
                </a:extLst>
              </a:tr>
              <a:tr h="201637">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r>
                        <a:rPr lang="en-GB" dirty="0"/>
                        <a:t>AO2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32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AO2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40%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78000747"/>
                  </a:ext>
                </a:extLst>
              </a:tr>
              <a:tr h="45014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r>
                        <a:rPr lang="en-GB" dirty="0"/>
                        <a:t>AO3</a:t>
                      </a:r>
                    </a:p>
                  </a:txBody>
                  <a:tcPr>
                    <a:lnT w="12700" cap="flat" cmpd="sng" algn="ctr">
                      <a:solidFill>
                        <a:schemeClr val="tx1"/>
                      </a:solidFill>
                      <a:prstDash val="solid"/>
                      <a:round/>
                      <a:headEnd type="none" w="med" len="med"/>
                      <a:tailEnd type="none" w="med" len="med"/>
                    </a:lnT>
                  </a:tcPr>
                </a:tc>
                <a:tc>
                  <a:txBody>
                    <a:bodyPr/>
                    <a:lstStyle/>
                    <a:p>
                      <a:pPr algn="ctr"/>
                      <a:r>
                        <a:rPr lang="en-GB" dirty="0"/>
                        <a:t>20</a:t>
                      </a:r>
                    </a:p>
                  </a:txBody>
                  <a:tcPr>
                    <a:lnT w="12700" cap="flat" cmpd="sng" algn="ctr">
                      <a:solidFill>
                        <a:schemeClr val="tx1"/>
                      </a:solidFill>
                      <a:prstDash val="solid"/>
                      <a:round/>
                      <a:headEnd type="none" w="med" len="med"/>
                      <a:tailEnd type="none" w="med" len="med"/>
                    </a:lnT>
                  </a:tcPr>
                </a:tc>
                <a:tc>
                  <a:txBody>
                    <a:bodyPr/>
                    <a:lstStyle/>
                    <a:p>
                      <a:pPr algn="ctr"/>
                      <a:r>
                        <a:rPr lang="en-GB" dirty="0"/>
                        <a:t>AO3</a:t>
                      </a:r>
                    </a:p>
                  </a:txBody>
                  <a:tcPr>
                    <a:lnT w="12700" cap="flat" cmpd="sng" algn="ctr">
                      <a:solidFill>
                        <a:schemeClr val="tx1"/>
                      </a:solidFill>
                      <a:prstDash val="solid"/>
                      <a:round/>
                      <a:headEnd type="none" w="med" len="med"/>
                      <a:tailEnd type="none" w="med" len="med"/>
                    </a:lnT>
                  </a:tcPr>
                </a:tc>
                <a:tc>
                  <a:txBody>
                    <a:bodyPr/>
                    <a:lstStyle/>
                    <a:p>
                      <a:pPr algn="ctr"/>
                      <a:r>
                        <a:rPr lang="en-GB" dirty="0"/>
                        <a:t>25%</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437149112"/>
                  </a:ext>
                </a:extLst>
              </a:tr>
              <a:tr h="264967">
                <a:tc rowSpan="3">
                  <a:txBody>
                    <a:bodyPr/>
                    <a:lstStyle/>
                    <a:p>
                      <a:pPr algn="ctr"/>
                      <a:r>
                        <a:rPr lang="en-GB" dirty="0"/>
                        <a:t>2</a:t>
                      </a:r>
                    </a:p>
                  </a:txBody>
                  <a:tcPr/>
                </a:tc>
                <a:tc rowSpan="3">
                  <a:txBody>
                    <a:bodyPr/>
                    <a:lstStyle/>
                    <a:p>
                      <a:r>
                        <a:rPr lang="en-GB" dirty="0"/>
                        <a:t>10 hours</a:t>
                      </a:r>
                    </a:p>
                  </a:txBody>
                  <a:tcPr/>
                </a:tc>
                <a:tc rowSpan="3">
                  <a:txBody>
                    <a:bodyPr/>
                    <a:lstStyle/>
                    <a:p>
                      <a:pPr algn="ctr"/>
                      <a:r>
                        <a:rPr lang="en-GB" dirty="0"/>
                        <a:t>60%</a:t>
                      </a:r>
                    </a:p>
                  </a:txBody>
                  <a:tcPr/>
                </a:tc>
                <a:tc rowSpan="3">
                  <a:txBody>
                    <a:bodyPr/>
                    <a:lstStyle/>
                    <a:p>
                      <a:pPr algn="ctr"/>
                      <a:r>
                        <a:rPr lang="en-GB" dirty="0"/>
                        <a:t>120</a:t>
                      </a:r>
                    </a:p>
                  </a:txBody>
                  <a:tcPr/>
                </a:tc>
                <a:tc>
                  <a:txBody>
                    <a:bodyPr/>
                    <a:lstStyle/>
                    <a:p>
                      <a:pPr algn="ctr"/>
                      <a:r>
                        <a:rPr lang="en-GB" dirty="0"/>
                        <a:t>AO1</a:t>
                      </a:r>
                    </a:p>
                  </a:txBody>
                  <a:tcPr>
                    <a:lnB w="12700" cap="flat" cmpd="sng" algn="ctr">
                      <a:solidFill>
                        <a:schemeClr val="tx1"/>
                      </a:solidFill>
                      <a:prstDash val="solid"/>
                      <a:round/>
                      <a:headEnd type="none" w="med" len="med"/>
                      <a:tailEnd type="none" w="med" len="med"/>
                    </a:lnB>
                  </a:tcPr>
                </a:tc>
                <a:tc>
                  <a:txBody>
                    <a:bodyPr/>
                    <a:lstStyle/>
                    <a:p>
                      <a:pPr algn="ctr"/>
                      <a:r>
                        <a:rPr lang="en-GB" dirty="0"/>
                        <a:t>42</a:t>
                      </a:r>
                    </a:p>
                  </a:txBody>
                  <a:tcPr>
                    <a:lnB w="12700" cap="flat" cmpd="sng" algn="ctr">
                      <a:solidFill>
                        <a:schemeClr val="tx1"/>
                      </a:solidFill>
                      <a:prstDash val="solid"/>
                      <a:round/>
                      <a:headEnd type="none" w="med" len="med"/>
                      <a:tailEnd type="none" w="med" len="med"/>
                    </a:lnB>
                  </a:tcPr>
                </a:tc>
                <a:tc>
                  <a:txBody>
                    <a:bodyPr/>
                    <a:lstStyle/>
                    <a:p>
                      <a:pPr algn="ctr"/>
                      <a:r>
                        <a:rPr lang="en-GB" dirty="0"/>
                        <a:t>AO1</a:t>
                      </a:r>
                    </a:p>
                  </a:txBody>
                  <a:tcPr>
                    <a:lnB w="12700" cap="flat" cmpd="sng" algn="ctr">
                      <a:solidFill>
                        <a:schemeClr val="tx1"/>
                      </a:solidFill>
                      <a:prstDash val="solid"/>
                      <a:round/>
                      <a:headEnd type="none" w="med" len="med"/>
                      <a:tailEnd type="none" w="med" len="med"/>
                    </a:lnB>
                  </a:tcPr>
                </a:tc>
                <a:tc>
                  <a:txBody>
                    <a:bodyPr/>
                    <a:lstStyle/>
                    <a:p>
                      <a:pPr algn="ctr"/>
                      <a:r>
                        <a:rPr lang="en-GB" dirty="0"/>
                        <a:t>35%</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164760"/>
                  </a:ext>
                </a:extLst>
              </a:tr>
              <a:tr h="34815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r>
                        <a:rPr lang="en-GB" dirty="0"/>
                        <a:t>AO2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48</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AO2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40%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6664609"/>
                  </a:ext>
                </a:extLst>
              </a:tr>
              <a:tr h="34815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r>
                        <a:rPr lang="en-GB" dirty="0"/>
                        <a:t>AO3</a:t>
                      </a:r>
                    </a:p>
                  </a:txBody>
                  <a:tcPr>
                    <a:lnT w="12700" cap="flat" cmpd="sng" algn="ctr">
                      <a:solidFill>
                        <a:schemeClr val="tx1"/>
                      </a:solidFill>
                      <a:prstDash val="solid"/>
                      <a:round/>
                      <a:headEnd type="none" w="med" len="med"/>
                      <a:tailEnd type="none" w="med" len="med"/>
                    </a:lnT>
                  </a:tcPr>
                </a:tc>
                <a:tc>
                  <a:txBody>
                    <a:bodyPr/>
                    <a:lstStyle/>
                    <a:p>
                      <a:pPr algn="ctr"/>
                      <a:r>
                        <a:rPr lang="en-GB" dirty="0"/>
                        <a:t>30</a:t>
                      </a:r>
                    </a:p>
                  </a:txBody>
                  <a:tcPr>
                    <a:lnT w="12700" cap="flat" cmpd="sng" algn="ctr">
                      <a:solidFill>
                        <a:schemeClr val="tx1"/>
                      </a:solidFill>
                      <a:prstDash val="solid"/>
                      <a:round/>
                      <a:headEnd type="none" w="med" len="med"/>
                      <a:tailEnd type="none" w="med" len="med"/>
                    </a:lnT>
                  </a:tcPr>
                </a:tc>
                <a:tc>
                  <a:txBody>
                    <a:bodyPr/>
                    <a:lstStyle/>
                    <a:p>
                      <a:pPr algn="ctr"/>
                      <a:r>
                        <a:rPr lang="en-GB" dirty="0"/>
                        <a:t>AO3</a:t>
                      </a:r>
                    </a:p>
                  </a:txBody>
                  <a:tcPr>
                    <a:lnT w="12700" cap="flat" cmpd="sng" algn="ctr">
                      <a:solidFill>
                        <a:schemeClr val="tx1"/>
                      </a:solidFill>
                      <a:prstDash val="solid"/>
                      <a:round/>
                      <a:headEnd type="none" w="med" len="med"/>
                      <a:tailEnd type="none" w="med" len="med"/>
                    </a:lnT>
                  </a:tcPr>
                </a:tc>
                <a:tc>
                  <a:txBody>
                    <a:bodyPr/>
                    <a:lstStyle/>
                    <a:p>
                      <a:pPr algn="ctr"/>
                      <a:r>
                        <a:rPr lang="en-GB" dirty="0"/>
                        <a:t>25%</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64587612"/>
                  </a:ext>
                </a:extLst>
              </a:tr>
            </a:tbl>
          </a:graphicData>
        </a:graphic>
      </p:graphicFrame>
      <p:sp>
        <p:nvSpPr>
          <p:cNvPr id="6" name="TextBox 5">
            <a:extLst>
              <a:ext uri="{FF2B5EF4-FFF2-40B4-BE49-F238E27FC236}">
                <a16:creationId xmlns:a16="http://schemas.microsoft.com/office/drawing/2014/main" id="{46C7CCC9-6118-41E9-8B14-57E651604AEB}"/>
              </a:ext>
            </a:extLst>
          </p:cNvPr>
          <p:cNvSpPr txBox="1"/>
          <p:nvPr/>
        </p:nvSpPr>
        <p:spPr>
          <a:xfrm>
            <a:off x="797168" y="5427785"/>
            <a:ext cx="10386647"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weighting for both units will remain constant throughout the lifespan of the qualification, and each will be assessed in the Examination and NEA. </a:t>
            </a:r>
            <a:endParaRPr lang="en-GB" dirty="0">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36551948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02688EDD-A17C-AE40-AB99-7EB211E63509}"/>
              </a:ext>
            </a:extLst>
          </p:cNvPr>
          <p:cNvSpPr>
            <a:spLocks noGrp="1"/>
          </p:cNvSpPr>
          <p:nvPr>
            <p:ph sz="quarter" idx="10"/>
          </p:nvPr>
        </p:nvSpPr>
        <p:spPr>
          <a:xfrm>
            <a:off x="282576" y="1076325"/>
            <a:ext cx="6584389" cy="5243513"/>
          </a:xfrm>
        </p:spPr>
        <p:txBody>
          <a:bodyPr/>
          <a:lstStyle/>
          <a:p>
            <a:r>
              <a:rPr lang="en-US" dirty="0"/>
              <a:t>The Level 2 Health and Social Care: Principles and Contexts qualification is a </a:t>
            </a:r>
            <a:r>
              <a:rPr lang="en-US" dirty="0" err="1"/>
              <a:t>unitised</a:t>
            </a:r>
            <a:r>
              <a:rPr lang="en-US" dirty="0"/>
              <a:t> qualification. To achieve the qualification, learners must achieve the following two mandatory units.</a:t>
            </a:r>
          </a:p>
          <a:p>
            <a:endParaRPr lang="en-US" dirty="0"/>
          </a:p>
          <a:p>
            <a:endParaRPr lang="en-US" dirty="0"/>
          </a:p>
          <a:p>
            <a:pPr marL="0" indent="0">
              <a:buNone/>
            </a:pPr>
            <a:endParaRPr lang="en-US" dirty="0"/>
          </a:p>
        </p:txBody>
      </p:sp>
      <p:sp>
        <p:nvSpPr>
          <p:cNvPr id="8" name="Rounded Rectangular Callout 7"/>
          <p:cNvSpPr/>
          <p:nvPr/>
        </p:nvSpPr>
        <p:spPr>
          <a:xfrm>
            <a:off x="1560945" y="6197600"/>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Rounded Rectangular Callout 9"/>
          <p:cNvSpPr/>
          <p:nvPr/>
        </p:nvSpPr>
        <p:spPr>
          <a:xfrm>
            <a:off x="8546123" y="1336431"/>
            <a:ext cx="3481064" cy="2708031"/>
          </a:xfrm>
          <a:prstGeom prst="wedgeRoundRectCallout">
            <a:avLst>
              <a:gd name="adj1" fmla="val -57182"/>
              <a:gd name="adj2" fmla="val 77320"/>
              <a:gd name="adj3" fmla="val 16667"/>
            </a:avLst>
          </a:prstGeom>
          <a:solidFill>
            <a:schemeClr val="accent6">
              <a:lumMod val="60000"/>
              <a:lumOff val="40000"/>
            </a:schemeClr>
          </a:solidFill>
          <a:ln>
            <a:solidFill>
              <a:schemeClr val="accent6">
                <a:lumMod val="60000"/>
                <a:lumOff val="40000"/>
              </a:schemeClr>
            </a:solidFill>
          </a:ln>
        </p:spPr>
        <p:txBody>
          <a:bodyPr wrap="square" lIns="360000" tIns="360000" rIns="360000" bIns="360000" rtlCol="0" anchor="ctr">
            <a:noAutofit/>
          </a:bodyPr>
          <a:lstStyle/>
          <a:p>
            <a:pPr lvl="0"/>
            <a:r>
              <a:rPr lang="en-US" dirty="0"/>
              <a:t>GLH has been identified per unit to support delivery, however </a:t>
            </a:r>
            <a:r>
              <a:rPr lang="en-US" dirty="0" err="1"/>
              <a:t>centres</a:t>
            </a:r>
            <a:r>
              <a:rPr lang="en-US" dirty="0"/>
              <a:t> may choose to deliver this qualification holistically and </a:t>
            </a:r>
          </a:p>
          <a:p>
            <a:pPr lvl="0"/>
            <a:r>
              <a:rPr lang="en-US" dirty="0"/>
              <a:t>therefore the breakdowns are is provided as an estimate only. </a:t>
            </a:r>
          </a:p>
        </p:txBody>
      </p:sp>
      <p:sp>
        <p:nvSpPr>
          <p:cNvPr id="9" name="Title 8">
            <a:extLst>
              <a:ext uri="{FF2B5EF4-FFF2-40B4-BE49-F238E27FC236}">
                <a16:creationId xmlns:a16="http://schemas.microsoft.com/office/drawing/2014/main" id="{AE825829-AC27-7E44-A278-CE42A3686FB2}"/>
              </a:ext>
            </a:extLst>
          </p:cNvPr>
          <p:cNvSpPr>
            <a:spLocks noGrp="1"/>
          </p:cNvSpPr>
          <p:nvPr>
            <p:ph type="title"/>
          </p:nvPr>
        </p:nvSpPr>
        <p:spPr/>
        <p:txBody>
          <a:bodyPr>
            <a:noAutofit/>
          </a:bodyPr>
          <a:lstStyle/>
          <a:p>
            <a:r>
              <a:rPr lang="en-US" sz="1400" dirty="0">
                <a:latin typeface="Arial" panose="020B0604020202020204" pitchFamily="34" charset="0"/>
                <a:cs typeface="Arial" panose="020B0604020202020204" pitchFamily="34" charset="0"/>
              </a:rPr>
              <a:t>Level 2 Health and Social Care: Principles and Contexts </a:t>
            </a:r>
            <a:br>
              <a:rPr lang="en-US" sz="1400" dirty="0">
                <a:solidFill>
                  <a:schemeClr val="tx1"/>
                </a:solidFill>
                <a:latin typeface="Arial" panose="020B0604020202020204" pitchFamily="34" charset="0"/>
                <a:cs typeface="Arial" panose="020B0604020202020204" pitchFamily="34" charset="0"/>
              </a:rPr>
            </a:br>
            <a:r>
              <a:rPr lang="en-US" sz="1400" dirty="0">
                <a:solidFill>
                  <a:schemeClr val="tx1"/>
                </a:solidFill>
                <a:latin typeface="Arial" panose="020B0604020202020204" pitchFamily="34" charset="0"/>
                <a:cs typeface="Arial" panose="020B0604020202020204" pitchFamily="34" charset="0"/>
              </a:rPr>
              <a:t>Structure  </a:t>
            </a:r>
          </a:p>
        </p:txBody>
      </p:sp>
      <p:graphicFrame>
        <p:nvGraphicFramePr>
          <p:cNvPr id="2" name="Table 1">
            <a:extLst>
              <a:ext uri="{FF2B5EF4-FFF2-40B4-BE49-F238E27FC236}">
                <a16:creationId xmlns:a16="http://schemas.microsoft.com/office/drawing/2014/main" id="{73D94C51-7A5E-4BC6-806F-5382B9A6AB44}"/>
              </a:ext>
            </a:extLst>
          </p:cNvPr>
          <p:cNvGraphicFramePr>
            <a:graphicFrameLocks noGrp="1"/>
          </p:cNvGraphicFramePr>
          <p:nvPr>
            <p:extLst>
              <p:ext uri="{D42A27DB-BD31-4B8C-83A1-F6EECF244321}">
                <p14:modId xmlns:p14="http://schemas.microsoft.com/office/powerpoint/2010/main" val="567546169"/>
              </p:ext>
            </p:extLst>
          </p:nvPr>
        </p:nvGraphicFramePr>
        <p:xfrm>
          <a:off x="386861" y="3622431"/>
          <a:ext cx="7877908" cy="2919048"/>
        </p:xfrm>
        <a:graphic>
          <a:graphicData uri="http://schemas.openxmlformats.org/drawingml/2006/table">
            <a:tbl>
              <a:tblPr firstRow="1" bandRow="1">
                <a:tableStyleId>{5C22544A-7EE6-4342-B048-85BDC9FD1C3A}</a:tableStyleId>
              </a:tblPr>
              <a:tblGrid>
                <a:gridCol w="1166093">
                  <a:extLst>
                    <a:ext uri="{9D8B030D-6E8A-4147-A177-3AD203B41FA5}">
                      <a16:colId xmlns:a16="http://schemas.microsoft.com/office/drawing/2014/main" val="1268845198"/>
                    </a:ext>
                  </a:extLst>
                </a:gridCol>
                <a:gridCol w="5667755">
                  <a:extLst>
                    <a:ext uri="{9D8B030D-6E8A-4147-A177-3AD203B41FA5}">
                      <a16:colId xmlns:a16="http://schemas.microsoft.com/office/drawing/2014/main" val="4028095765"/>
                    </a:ext>
                  </a:extLst>
                </a:gridCol>
                <a:gridCol w="1044060">
                  <a:extLst>
                    <a:ext uri="{9D8B030D-6E8A-4147-A177-3AD203B41FA5}">
                      <a16:colId xmlns:a16="http://schemas.microsoft.com/office/drawing/2014/main" val="3425066839"/>
                    </a:ext>
                  </a:extLst>
                </a:gridCol>
              </a:tblGrid>
              <a:tr h="729762">
                <a:tc>
                  <a:txBody>
                    <a:bodyPr/>
                    <a:lstStyle/>
                    <a:p>
                      <a:pPr algn="ctr"/>
                      <a:r>
                        <a:rPr lang="en-GB" dirty="0"/>
                        <a:t>Unit</a:t>
                      </a:r>
                    </a:p>
                    <a:p>
                      <a:pPr algn="ctr"/>
                      <a:r>
                        <a:rPr lang="en-GB" dirty="0"/>
                        <a:t>number</a:t>
                      </a:r>
                    </a:p>
                  </a:txBody>
                  <a:tcPr/>
                </a:tc>
                <a:tc>
                  <a:txBody>
                    <a:bodyPr/>
                    <a:lstStyle/>
                    <a:p>
                      <a:pPr algn="ctr"/>
                      <a:r>
                        <a:rPr lang="en-GB" dirty="0"/>
                        <a:t>Unit title</a:t>
                      </a:r>
                    </a:p>
                  </a:txBody>
                  <a:tcPr/>
                </a:tc>
                <a:tc>
                  <a:txBody>
                    <a:bodyPr/>
                    <a:lstStyle/>
                    <a:p>
                      <a:pPr algn="ctr"/>
                      <a:r>
                        <a:rPr lang="en-GB" dirty="0"/>
                        <a:t>GLH</a:t>
                      </a:r>
                    </a:p>
                  </a:txBody>
                  <a:tcPr/>
                </a:tc>
                <a:extLst>
                  <a:ext uri="{0D108BD9-81ED-4DB2-BD59-A6C34878D82A}">
                    <a16:rowId xmlns:a16="http://schemas.microsoft.com/office/drawing/2014/main" val="85053865"/>
                  </a:ext>
                </a:extLst>
              </a:tr>
              <a:tr h="729762">
                <a:tc>
                  <a:txBody>
                    <a:bodyPr/>
                    <a:lstStyle/>
                    <a:p>
                      <a:pPr algn="ctr"/>
                      <a:r>
                        <a:rPr lang="en-GB" dirty="0"/>
                        <a:t>001</a:t>
                      </a:r>
                    </a:p>
                  </a:txBody>
                  <a:tcPr/>
                </a:tc>
                <a:tc>
                  <a:txBody>
                    <a:bodyPr/>
                    <a:lstStyle/>
                    <a:p>
                      <a:r>
                        <a:rPr lang="en-GB" dirty="0"/>
                        <a:t>Promoting health and well-being throughout the life stages</a:t>
                      </a:r>
                    </a:p>
                  </a:txBody>
                  <a:tcPr/>
                </a:tc>
                <a:tc>
                  <a:txBody>
                    <a:bodyPr/>
                    <a:lstStyle/>
                    <a:p>
                      <a:pPr algn="ctr"/>
                      <a:r>
                        <a:rPr lang="en-GB" dirty="0"/>
                        <a:t>80</a:t>
                      </a:r>
                    </a:p>
                  </a:txBody>
                  <a:tcPr/>
                </a:tc>
                <a:extLst>
                  <a:ext uri="{0D108BD9-81ED-4DB2-BD59-A6C34878D82A}">
                    <a16:rowId xmlns:a16="http://schemas.microsoft.com/office/drawing/2014/main" val="3282221273"/>
                  </a:ext>
                </a:extLst>
              </a:tr>
              <a:tr h="729762">
                <a:tc>
                  <a:txBody>
                    <a:bodyPr/>
                    <a:lstStyle/>
                    <a:p>
                      <a:pPr algn="ctr"/>
                      <a:r>
                        <a:rPr lang="en-GB" dirty="0"/>
                        <a:t>002</a:t>
                      </a:r>
                    </a:p>
                  </a:txBody>
                  <a:tcPr/>
                </a:tc>
                <a:tc>
                  <a:txBody>
                    <a:bodyPr/>
                    <a:lstStyle/>
                    <a:p>
                      <a:r>
                        <a:rPr lang="en-GB" dirty="0"/>
                        <a:t>Health and social care to support outcome focused provision for person-centred care</a:t>
                      </a:r>
                    </a:p>
                  </a:txBody>
                  <a:tcPr/>
                </a:tc>
                <a:tc>
                  <a:txBody>
                    <a:bodyPr/>
                    <a:lstStyle/>
                    <a:p>
                      <a:pPr algn="ctr"/>
                      <a:r>
                        <a:rPr lang="en-GB" dirty="0"/>
                        <a:t>120</a:t>
                      </a:r>
                    </a:p>
                  </a:txBody>
                  <a:tcPr/>
                </a:tc>
                <a:extLst>
                  <a:ext uri="{0D108BD9-81ED-4DB2-BD59-A6C34878D82A}">
                    <a16:rowId xmlns:a16="http://schemas.microsoft.com/office/drawing/2014/main" val="157079168"/>
                  </a:ext>
                </a:extLst>
              </a:tr>
              <a:tr h="729762">
                <a:tc>
                  <a:txBody>
                    <a:bodyPr/>
                    <a:lstStyle/>
                    <a:p>
                      <a:endParaRPr lang="en-GB"/>
                    </a:p>
                  </a:txBody>
                  <a:tcPr/>
                </a:tc>
                <a:tc>
                  <a:txBody>
                    <a:bodyPr/>
                    <a:lstStyle/>
                    <a:p>
                      <a:pPr algn="r"/>
                      <a:r>
                        <a:rPr lang="en-GB" b="1" dirty="0"/>
                        <a:t>Total GLH</a:t>
                      </a:r>
                    </a:p>
                  </a:txBody>
                  <a:tcPr/>
                </a:tc>
                <a:tc>
                  <a:txBody>
                    <a:bodyPr/>
                    <a:lstStyle/>
                    <a:p>
                      <a:pPr algn="ctr"/>
                      <a:r>
                        <a:rPr lang="en-GB" b="1" dirty="0"/>
                        <a:t>200</a:t>
                      </a:r>
                    </a:p>
                  </a:txBody>
                  <a:tcPr/>
                </a:tc>
                <a:extLst>
                  <a:ext uri="{0D108BD9-81ED-4DB2-BD59-A6C34878D82A}">
                    <a16:rowId xmlns:a16="http://schemas.microsoft.com/office/drawing/2014/main" val="2578645519"/>
                  </a:ext>
                </a:extLst>
              </a:tr>
            </a:tbl>
          </a:graphicData>
        </a:graphic>
      </p:graphicFrame>
    </p:spTree>
    <p:extLst>
      <p:ext uri="{BB962C8B-B14F-4D97-AF65-F5344CB8AC3E}">
        <p14:creationId xmlns:p14="http://schemas.microsoft.com/office/powerpoint/2010/main" val="1141538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r>
              <a:rPr lang="en-US" sz="1400" dirty="0"/>
              <a:t>Level 2 Health and Social Care: Principles and Contexts</a:t>
            </a:r>
          </a:p>
        </p:txBody>
      </p:sp>
      <p:sp>
        <p:nvSpPr>
          <p:cNvPr id="3" name="TextBox 2">
            <a:extLst>
              <a:ext uri="{FF2B5EF4-FFF2-40B4-BE49-F238E27FC236}">
                <a16:creationId xmlns:a16="http://schemas.microsoft.com/office/drawing/2014/main" id="{A6BF439F-E87B-4CCE-87AE-BBD36BE55AA6}"/>
              </a:ext>
            </a:extLst>
          </p:cNvPr>
          <p:cNvSpPr txBox="1"/>
          <p:nvPr/>
        </p:nvSpPr>
        <p:spPr>
          <a:xfrm>
            <a:off x="282011" y="664081"/>
            <a:ext cx="11468281" cy="6017032"/>
          </a:xfrm>
          <a:prstGeom prst="rect">
            <a:avLst/>
          </a:prstGeom>
          <a:noFill/>
        </p:spPr>
        <p:txBody>
          <a:bodyPr wrap="square" rtlCol="0">
            <a:spAutoFit/>
          </a:bodyPr>
          <a:lstStyle/>
          <a:p>
            <a:endParaRPr lang="en-US" dirty="0">
              <a:solidFill>
                <a:srgbClr val="00B0F0"/>
              </a:solidFill>
            </a:endParaRPr>
          </a:p>
          <a:p>
            <a:r>
              <a:rPr lang="en-US" sz="2000" b="1" dirty="0">
                <a:solidFill>
                  <a:srgbClr val="000000"/>
                </a:solidFill>
                <a:latin typeface="Arial" panose="020B0604020202020204" pitchFamily="34" charset="0"/>
              </a:rPr>
              <a:t>Unit 1: Promoting health and well-being throughout the life stages</a:t>
            </a:r>
          </a:p>
          <a:p>
            <a:endParaRPr lang="en-US" sz="2000" b="1" dirty="0">
              <a:solidFill>
                <a:srgbClr val="000000"/>
              </a:solidFill>
              <a:latin typeface="Arial" panose="020B0604020202020204" pitchFamily="34" charset="0"/>
            </a:endParaRPr>
          </a:p>
          <a:p>
            <a:r>
              <a:rPr lang="en-US" sz="2000" b="1" dirty="0">
                <a:solidFill>
                  <a:srgbClr val="000000"/>
                </a:solidFill>
                <a:latin typeface="Arial" panose="020B0604020202020204" pitchFamily="34" charset="0"/>
              </a:rPr>
              <a:t>External Assessment </a:t>
            </a:r>
            <a:r>
              <a:rPr lang="en-US" sz="2000" dirty="0">
                <a:solidFill>
                  <a:srgbClr val="000000"/>
                </a:solidFill>
                <a:latin typeface="Arial" panose="020B0604020202020204" pitchFamily="34" charset="0"/>
              </a:rPr>
              <a:t>Written examination: 1 hour, 30 minutes (</a:t>
            </a:r>
            <a:r>
              <a:rPr lang="en-GB" sz="2000" dirty="0">
                <a:solidFill>
                  <a:srgbClr val="000000"/>
                </a:solidFill>
                <a:latin typeface="Arial" panose="020B0604020202020204" pitchFamily="34" charset="0"/>
              </a:rPr>
              <a:t>80 marks</a:t>
            </a:r>
            <a:r>
              <a:rPr lang="en-US" sz="2000" dirty="0">
                <a:solidFill>
                  <a:srgbClr val="000000"/>
                </a:solidFill>
                <a:latin typeface="Arial" panose="020B0604020202020204" pitchFamily="34" charset="0"/>
              </a:rPr>
              <a:t>)</a:t>
            </a:r>
          </a:p>
          <a:p>
            <a:r>
              <a:rPr lang="en-US" sz="2000" dirty="0">
                <a:solidFill>
                  <a:srgbClr val="000000"/>
                </a:solidFill>
                <a:latin typeface="Arial" panose="020B0604020202020204" pitchFamily="34" charset="0"/>
              </a:rPr>
              <a:t>40% of qualification</a:t>
            </a:r>
          </a:p>
          <a:p>
            <a:endParaRPr lang="en-US" sz="2000" dirty="0">
              <a:solidFill>
                <a:srgbClr val="000000"/>
              </a:solidFill>
              <a:latin typeface="Arial" panose="020B0604020202020204" pitchFamily="34" charset="0"/>
            </a:endParaRPr>
          </a:p>
          <a:p>
            <a:r>
              <a:rPr lang="en-GB" sz="2000" b="1" dirty="0">
                <a:solidFill>
                  <a:srgbClr val="000000"/>
                </a:solidFill>
                <a:latin typeface="Arial" panose="020B0604020202020204" pitchFamily="34" charset="0"/>
              </a:rPr>
              <a:t>Overview of unit</a:t>
            </a:r>
          </a:p>
          <a:p>
            <a:r>
              <a:rPr lang="en-US" sz="2000" dirty="0">
                <a:solidFill>
                  <a:srgbClr val="000000"/>
                </a:solidFill>
                <a:latin typeface="Arial" panose="020B0604020202020204" pitchFamily="34" charset="0"/>
              </a:rPr>
              <a:t>In this unit, learners will gain knowledge and understanding of :</a:t>
            </a:r>
            <a:endParaRPr lang="en-GB" sz="2000" dirty="0"/>
          </a:p>
          <a:p>
            <a:br>
              <a:rPr lang="en-US" sz="2000" dirty="0">
                <a:solidFill>
                  <a:srgbClr val="000000"/>
                </a:solidFill>
                <a:latin typeface="Arial" panose="020B0604020202020204" pitchFamily="34" charset="0"/>
              </a:rPr>
            </a:br>
            <a:r>
              <a:rPr lang="en-GB" sz="2000" b="1" dirty="0">
                <a:solidFill>
                  <a:srgbClr val="000000"/>
                </a:solidFill>
                <a:latin typeface="Arial" panose="020B0604020202020204" pitchFamily="34" charset="0"/>
              </a:rPr>
              <a:t>Areas of content</a:t>
            </a:r>
          </a:p>
          <a:p>
            <a:pPr marL="628650" indent="-628650"/>
            <a:r>
              <a:rPr lang="en-US" sz="2000" dirty="0">
                <a:solidFill>
                  <a:srgbClr val="000000"/>
                </a:solidFill>
                <a:latin typeface="Arial" panose="020B0604020202020204" pitchFamily="34" charset="0"/>
              </a:rPr>
              <a:t>1.1.1 Key physical, intellectual, emotional and social aspects that affect achievement of expected developmental milestones across the life stages of individuals.</a:t>
            </a:r>
          </a:p>
          <a:p>
            <a:pPr marL="628650" indent="-628650"/>
            <a:endParaRPr lang="en-US" sz="2000" dirty="0">
              <a:solidFill>
                <a:srgbClr val="000000"/>
              </a:solidFill>
              <a:latin typeface="Arial" panose="020B0604020202020204" pitchFamily="34" charset="0"/>
            </a:endParaRPr>
          </a:p>
          <a:p>
            <a:pPr marL="628650" indent="-628650"/>
            <a:r>
              <a:rPr lang="en-US" sz="2000" dirty="0">
                <a:solidFill>
                  <a:srgbClr val="000000"/>
                </a:solidFill>
                <a:latin typeface="Arial" panose="020B0604020202020204" pitchFamily="34" charset="0"/>
              </a:rPr>
              <a:t>1.1.2 The influence of life factors, lifestyle choices and life events on growth, health and well-being.</a:t>
            </a:r>
          </a:p>
          <a:p>
            <a:pPr marL="628650" indent="-628650"/>
            <a:endParaRPr lang="en-US" sz="2000" dirty="0">
              <a:solidFill>
                <a:srgbClr val="000000"/>
              </a:solidFill>
              <a:latin typeface="Arial" panose="020B0604020202020204" pitchFamily="34" charset="0"/>
            </a:endParaRPr>
          </a:p>
          <a:p>
            <a:pPr marL="628650" indent="-628650"/>
            <a:r>
              <a:rPr lang="en-US" sz="2000" dirty="0">
                <a:solidFill>
                  <a:srgbClr val="000000"/>
                </a:solidFill>
                <a:latin typeface="Arial" panose="020B0604020202020204" pitchFamily="34" charset="0"/>
              </a:rPr>
              <a:t>1.1.3 The factors that shape self concept.</a:t>
            </a:r>
          </a:p>
          <a:p>
            <a:pPr marL="628650" indent="-628650"/>
            <a:endParaRPr lang="en-US" sz="2000" dirty="0">
              <a:solidFill>
                <a:srgbClr val="000000"/>
              </a:solidFill>
              <a:latin typeface="Arial" panose="020B0604020202020204" pitchFamily="34" charset="0"/>
            </a:endParaRPr>
          </a:p>
          <a:p>
            <a:pPr marL="628650" indent="-628650"/>
            <a:r>
              <a:rPr lang="en-US" sz="2000" dirty="0">
                <a:solidFill>
                  <a:srgbClr val="000000"/>
                </a:solidFill>
                <a:latin typeface="Arial" panose="020B0604020202020204" pitchFamily="34" charset="0"/>
              </a:rPr>
              <a:t>1.1.4 The role and purpose of promoting health and well-being	</a:t>
            </a:r>
          </a:p>
          <a:p>
            <a:endParaRPr lang="en-GB" sz="900" b="1" dirty="0">
              <a:solidFill>
                <a:srgbClr val="000000"/>
              </a:solidFill>
              <a:latin typeface="Arial" panose="020B0604020202020204" pitchFamily="34" charset="0"/>
            </a:endParaRPr>
          </a:p>
          <a:p>
            <a:endParaRPr lang="en-GB" dirty="0"/>
          </a:p>
        </p:txBody>
      </p:sp>
    </p:spTree>
    <p:extLst>
      <p:ext uri="{BB962C8B-B14F-4D97-AF65-F5344CB8AC3E}">
        <p14:creationId xmlns:p14="http://schemas.microsoft.com/office/powerpoint/2010/main" val="2131102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4140A90-B480-4FEB-AE0C-8EA61174E61A}"/>
              </a:ext>
            </a:extLst>
          </p:cNvPr>
          <p:cNvPicPr>
            <a:picLocks noChangeAspect="1"/>
          </p:cNvPicPr>
          <p:nvPr/>
        </p:nvPicPr>
        <p:blipFill>
          <a:blip r:embed="rId2"/>
          <a:stretch>
            <a:fillRect/>
          </a:stretch>
        </p:blipFill>
        <p:spPr>
          <a:xfrm>
            <a:off x="282011" y="1244009"/>
            <a:ext cx="8709589" cy="4890977"/>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1400" dirty="0">
                <a:latin typeface="Arial" panose="020B0604020202020204" pitchFamily="34" charset="0"/>
                <a:cs typeface="Arial" panose="020B0604020202020204" pitchFamily="34" charset="0"/>
              </a:rPr>
              <a:t>Level 2 Health and Social Care: Principles and Contexts</a:t>
            </a:r>
          </a:p>
        </p:txBody>
      </p:sp>
      <p:sp>
        <p:nvSpPr>
          <p:cNvPr id="4" name="Speech Bubble: Oval 3">
            <a:extLst>
              <a:ext uri="{FF2B5EF4-FFF2-40B4-BE49-F238E27FC236}">
                <a16:creationId xmlns:a16="http://schemas.microsoft.com/office/drawing/2014/main" id="{AA564CE6-D1C3-4285-8F26-F6D94E9DF969}"/>
              </a:ext>
            </a:extLst>
          </p:cNvPr>
          <p:cNvSpPr/>
          <p:nvPr/>
        </p:nvSpPr>
        <p:spPr>
          <a:xfrm>
            <a:off x="9346057" y="1801160"/>
            <a:ext cx="2491564" cy="2259682"/>
          </a:xfrm>
          <a:prstGeom prst="wedgeEllipseCallout">
            <a:avLst>
              <a:gd name="adj1" fmla="val -72996"/>
              <a:gd name="adj2" fmla="val 481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Detailed content of what the learners should know and understand </a:t>
            </a:r>
          </a:p>
          <a:p>
            <a:pPr algn="ctr"/>
            <a:endParaRPr lang="en-GB" dirty="0"/>
          </a:p>
        </p:txBody>
      </p:sp>
    </p:spTree>
    <p:extLst>
      <p:ext uri="{BB962C8B-B14F-4D97-AF65-F5344CB8AC3E}">
        <p14:creationId xmlns:p14="http://schemas.microsoft.com/office/powerpoint/2010/main" val="2405829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4AE0B39-E9DE-48AC-A472-51CE90AE83FD}"/>
              </a:ext>
            </a:extLst>
          </p:cNvPr>
          <p:cNvPicPr>
            <a:picLocks noChangeAspect="1"/>
          </p:cNvPicPr>
          <p:nvPr/>
        </p:nvPicPr>
        <p:blipFill>
          <a:blip r:embed="rId2"/>
          <a:stretch>
            <a:fillRect/>
          </a:stretch>
        </p:blipFill>
        <p:spPr>
          <a:xfrm>
            <a:off x="149290" y="984628"/>
            <a:ext cx="7787233" cy="5384273"/>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1400" dirty="0">
                <a:latin typeface="Arial" panose="020B0604020202020204" pitchFamily="34" charset="0"/>
                <a:cs typeface="Arial" panose="020B0604020202020204" pitchFamily="34" charset="0"/>
              </a:rPr>
              <a:t>Level 2 Health and Social Care: Principles and Contexts</a:t>
            </a:r>
          </a:p>
        </p:txBody>
      </p:sp>
      <p:sp>
        <p:nvSpPr>
          <p:cNvPr id="7" name="Speech Bubble: Oval 6">
            <a:extLst>
              <a:ext uri="{FF2B5EF4-FFF2-40B4-BE49-F238E27FC236}">
                <a16:creationId xmlns:a16="http://schemas.microsoft.com/office/drawing/2014/main" id="{1D08A9FD-B700-4EB4-805D-4E1295317DCD}"/>
              </a:ext>
            </a:extLst>
          </p:cNvPr>
          <p:cNvSpPr/>
          <p:nvPr/>
        </p:nvSpPr>
        <p:spPr>
          <a:xfrm>
            <a:off x="7895689" y="1751744"/>
            <a:ext cx="3853287" cy="2116871"/>
          </a:xfrm>
          <a:prstGeom prst="wedgeEllipseCallout">
            <a:avLst>
              <a:gd name="adj1" fmla="val -56008"/>
              <a:gd name="adj2" fmla="val 6205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6A9ECC86-D19F-49C7-A24E-FA1D68E0B5FC}"/>
              </a:ext>
            </a:extLst>
          </p:cNvPr>
          <p:cNvSpPr txBox="1"/>
          <p:nvPr/>
        </p:nvSpPr>
        <p:spPr>
          <a:xfrm>
            <a:off x="8378621" y="2317527"/>
            <a:ext cx="2887421" cy="923330"/>
          </a:xfrm>
          <a:prstGeom prst="rect">
            <a:avLst/>
          </a:prstGeom>
          <a:noFill/>
        </p:spPr>
        <p:txBody>
          <a:bodyPr wrap="square" rtlCol="0">
            <a:spAutoFit/>
          </a:bodyPr>
          <a:lstStyle/>
          <a:p>
            <a:pPr algn="ctr"/>
            <a:r>
              <a:rPr lang="en-GB" dirty="0"/>
              <a:t>Detailed content of what the learners should know and understand </a:t>
            </a:r>
          </a:p>
        </p:txBody>
      </p:sp>
      <p:sp>
        <p:nvSpPr>
          <p:cNvPr id="3" name="TextBox 2">
            <a:extLst>
              <a:ext uri="{FF2B5EF4-FFF2-40B4-BE49-F238E27FC236}">
                <a16:creationId xmlns:a16="http://schemas.microsoft.com/office/drawing/2014/main" id="{FD02AC5C-3390-42F1-AC51-4E0FB936B7CE}"/>
              </a:ext>
            </a:extLst>
          </p:cNvPr>
          <p:cNvSpPr txBox="1"/>
          <p:nvPr/>
        </p:nvSpPr>
        <p:spPr>
          <a:xfrm>
            <a:off x="8882008" y="6184235"/>
            <a:ext cx="3924729" cy="369332"/>
          </a:xfrm>
          <a:prstGeom prst="rect">
            <a:avLst/>
          </a:prstGeom>
          <a:noFill/>
        </p:spPr>
        <p:txBody>
          <a:bodyPr wrap="square" rtlCol="0">
            <a:spAutoFit/>
          </a:bodyPr>
          <a:lstStyle/>
          <a:p>
            <a:r>
              <a:rPr lang="en-GB" dirty="0"/>
              <a:t>Ref: handout unit 1 draft content </a:t>
            </a:r>
          </a:p>
        </p:txBody>
      </p:sp>
    </p:spTree>
    <p:extLst>
      <p:ext uri="{BB962C8B-B14F-4D97-AF65-F5344CB8AC3E}">
        <p14:creationId xmlns:p14="http://schemas.microsoft.com/office/powerpoint/2010/main" val="1563641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1400" dirty="0">
                <a:latin typeface="Arial" panose="020B0604020202020204" pitchFamily="34" charset="0"/>
                <a:cs typeface="Arial" panose="020B0604020202020204" pitchFamily="34" charset="0"/>
              </a:rPr>
              <a:t>Level 2 Health and Social Care: Principles and Contexts</a:t>
            </a:r>
          </a:p>
        </p:txBody>
      </p:sp>
      <p:graphicFrame>
        <p:nvGraphicFramePr>
          <p:cNvPr id="3" name="Table 2">
            <a:extLst>
              <a:ext uri="{FF2B5EF4-FFF2-40B4-BE49-F238E27FC236}">
                <a16:creationId xmlns:a16="http://schemas.microsoft.com/office/drawing/2014/main" id="{E32DF17D-24AA-4246-89B8-7875D2F4872C}"/>
              </a:ext>
            </a:extLst>
          </p:cNvPr>
          <p:cNvGraphicFramePr>
            <a:graphicFrameLocks noGrp="1"/>
          </p:cNvGraphicFramePr>
          <p:nvPr>
            <p:extLst>
              <p:ext uri="{D42A27DB-BD31-4B8C-83A1-F6EECF244321}">
                <p14:modId xmlns:p14="http://schemas.microsoft.com/office/powerpoint/2010/main" val="1332689393"/>
              </p:ext>
            </p:extLst>
          </p:nvPr>
        </p:nvGraphicFramePr>
        <p:xfrm>
          <a:off x="149289" y="964163"/>
          <a:ext cx="11503449" cy="5755613"/>
        </p:xfrm>
        <a:graphic>
          <a:graphicData uri="http://schemas.openxmlformats.org/drawingml/2006/table">
            <a:tbl>
              <a:tblPr>
                <a:tableStyleId>{5C22544A-7EE6-4342-B048-85BDC9FD1C3A}</a:tableStyleId>
              </a:tblPr>
              <a:tblGrid>
                <a:gridCol w="11503449">
                  <a:extLst>
                    <a:ext uri="{9D8B030D-6E8A-4147-A177-3AD203B41FA5}">
                      <a16:colId xmlns:a16="http://schemas.microsoft.com/office/drawing/2014/main" val="3303650640"/>
                    </a:ext>
                  </a:extLst>
                </a:gridCol>
              </a:tblGrid>
              <a:tr h="1425991">
                <a:tc>
                  <a:txBody>
                    <a:bodyPr/>
                    <a:lstStyle/>
                    <a:p>
                      <a:pPr>
                        <a:spcAft>
                          <a:spcPts val="0"/>
                        </a:spcAft>
                        <a:tabLst>
                          <a:tab pos="2637155" algn="ctr"/>
                          <a:tab pos="5274310" algn="r"/>
                          <a:tab pos="457200" algn="l"/>
                        </a:tabLst>
                      </a:pPr>
                      <a:r>
                        <a:rPr lang="en-GB" sz="1800" b="1" dirty="0">
                          <a:effectLst/>
                          <a:latin typeface="Arial" panose="020B0604020202020204" pitchFamily="34" charset="0"/>
                          <a:cs typeface="Arial" panose="020B0604020202020204" pitchFamily="34" charset="0"/>
                        </a:rPr>
                        <a:t>Unit 1: Promoting health and well-being throughout the life stages</a:t>
                      </a:r>
                      <a:endParaRPr lang="en-GB" sz="1800" b="1" baseline="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endParaRPr lang="en-GB" sz="180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Written examination 1 hour, 30 minutes </a:t>
                      </a: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40% of the qualification</a:t>
                      </a:r>
                      <a:endParaRPr lang="en-GB" sz="1800" dirty="0">
                        <a:effectLst/>
                        <a:latin typeface="Arial" panose="020B0604020202020204" pitchFamily="34" charset="0"/>
                        <a:ea typeface="Times New Roman"/>
                        <a:cs typeface="Arial" panose="020B0604020202020204" pitchFamily="34" charset="0"/>
                      </a:endParaRPr>
                    </a:p>
                  </a:txBody>
                  <a:tcPr marL="73025" marR="73025" marT="18415" marB="18415">
                    <a:solidFill>
                      <a:schemeClr val="bg1"/>
                    </a:solidFill>
                  </a:tcPr>
                </a:tc>
                <a:extLst>
                  <a:ext uri="{0D108BD9-81ED-4DB2-BD59-A6C34878D82A}">
                    <a16:rowId xmlns:a16="http://schemas.microsoft.com/office/drawing/2014/main" val="3453055684"/>
                  </a:ext>
                </a:extLst>
              </a:tr>
              <a:tr h="4329622">
                <a:tc>
                  <a:txBody>
                    <a:bodyPr/>
                    <a:lstStyle/>
                    <a:p>
                      <a:pPr>
                        <a:spcAft>
                          <a:spcPts val="0"/>
                        </a:spcAft>
                      </a:pPr>
                      <a:r>
                        <a:rPr lang="en-GB" sz="1800" dirty="0">
                          <a:effectLst/>
                          <a:latin typeface="Arial" panose="020B0604020202020204" pitchFamily="34" charset="0"/>
                          <a:cs typeface="Arial" panose="020B0604020202020204" pitchFamily="34" charset="0"/>
                        </a:rPr>
                        <a:t> This examination will contain</a:t>
                      </a:r>
                      <a:r>
                        <a:rPr lang="en-GB" sz="1800" baseline="0" dirty="0">
                          <a:effectLst/>
                          <a:latin typeface="Arial" panose="020B0604020202020204" pitchFamily="34" charset="0"/>
                          <a:cs typeface="Arial" panose="020B0604020202020204" pitchFamily="34" charset="0"/>
                        </a:rPr>
                        <a:t> all </a:t>
                      </a:r>
                      <a:r>
                        <a:rPr lang="en-GB" sz="1800" dirty="0">
                          <a:effectLst/>
                          <a:latin typeface="Arial" panose="020B0604020202020204" pitchFamily="34" charset="0"/>
                          <a:cs typeface="Arial" panose="020B0604020202020204" pitchFamily="34" charset="0"/>
                        </a:rPr>
                        <a:t>compulsory questions, and will assess the full range of specified content.</a:t>
                      </a: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 </a:t>
                      </a: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A range of question types will be used to assess content.</a:t>
                      </a:r>
                    </a:p>
                    <a:p>
                      <a:pPr>
                        <a:spcAft>
                          <a:spcPts val="0"/>
                        </a:spcAft>
                        <a:tabLst>
                          <a:tab pos="2637155" algn="ctr"/>
                          <a:tab pos="5274310" algn="r"/>
                          <a:tab pos="457200" algn="l"/>
                        </a:tabLst>
                      </a:pPr>
                      <a:endParaRPr lang="en-GB" sz="180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The</a:t>
                      </a:r>
                      <a:r>
                        <a:rPr lang="en-GB" sz="1800" baseline="0" dirty="0">
                          <a:effectLst/>
                          <a:latin typeface="Arial" panose="020B0604020202020204" pitchFamily="34" charset="0"/>
                          <a:cs typeface="Arial" panose="020B0604020202020204" pitchFamily="34" charset="0"/>
                        </a:rPr>
                        <a:t> paper will always be out of 80 marks </a:t>
                      </a:r>
                      <a:r>
                        <a:rPr lang="en-GB" sz="1800" dirty="0">
                          <a:effectLst/>
                          <a:latin typeface="Arial" panose="020B0604020202020204" pitchFamily="34" charset="0"/>
                          <a:cs typeface="Arial" panose="020B0604020202020204" pitchFamily="34" charset="0"/>
                        </a:rPr>
                        <a:t>but</a:t>
                      </a:r>
                      <a:r>
                        <a:rPr lang="en-GB" sz="1800" baseline="0" dirty="0">
                          <a:effectLst/>
                          <a:latin typeface="Arial" panose="020B0604020202020204" pitchFamily="34" charset="0"/>
                          <a:cs typeface="Arial" panose="020B0604020202020204" pitchFamily="34" charset="0"/>
                        </a:rPr>
                        <a:t> marks per question may vary as appropriate to the question type. </a:t>
                      </a:r>
                      <a:endParaRPr lang="en-GB" sz="180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endParaRPr lang="en-GB" sz="180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This</a:t>
                      </a:r>
                      <a:r>
                        <a:rPr lang="en-GB" sz="1800" baseline="0" dirty="0">
                          <a:effectLst/>
                          <a:latin typeface="Arial" panose="020B0604020202020204" pitchFamily="34" charset="0"/>
                          <a:cs typeface="Arial" panose="020B0604020202020204" pitchFamily="34" charset="0"/>
                        </a:rPr>
                        <a:t> examination will  also be available via e-Assessment (i.e. on line for candidates who prefer this medium) </a:t>
                      </a:r>
                      <a:r>
                        <a:rPr lang="en-GB" sz="1800" dirty="0">
                          <a:effectLst/>
                          <a:latin typeface="Arial" panose="020B0604020202020204" pitchFamily="34" charset="0"/>
                          <a:cs typeface="Arial" panose="020B0604020202020204" pitchFamily="34" charset="0"/>
                        </a:rPr>
                        <a:t> in the in </a:t>
                      </a:r>
                      <a:r>
                        <a:rPr lang="en-GB" sz="1800" b="1" dirty="0">
                          <a:effectLst/>
                          <a:latin typeface="Arial" panose="020B0604020202020204" pitchFamily="34" charset="0"/>
                          <a:cs typeface="Arial" panose="020B0604020202020204" pitchFamily="34" charset="0"/>
                        </a:rPr>
                        <a:t>January and June 2020.</a:t>
                      </a:r>
                    </a:p>
                    <a:p>
                      <a:pPr>
                        <a:spcAft>
                          <a:spcPts val="0"/>
                        </a:spcAft>
                        <a:tabLst>
                          <a:tab pos="2637155" algn="ctr"/>
                          <a:tab pos="5274310" algn="r"/>
                          <a:tab pos="457200" algn="l"/>
                        </a:tabLst>
                      </a:pPr>
                      <a:endParaRPr lang="en-GB" sz="1800" b="1" dirty="0">
                        <a:effectLst/>
                        <a:latin typeface="Arial" panose="020B0604020202020204" pitchFamily="34" charset="0"/>
                        <a:ea typeface="Times New Roman"/>
                        <a:cs typeface="Arial" panose="020B0604020202020204" pitchFamily="34" charset="0"/>
                      </a:endParaRPr>
                    </a:p>
                    <a:p>
                      <a:pPr>
                        <a:spcAft>
                          <a:spcPts val="0"/>
                        </a:spcAft>
                        <a:tabLst>
                          <a:tab pos="2637155" algn="ctr"/>
                          <a:tab pos="5274310" algn="r"/>
                          <a:tab pos="457200" algn="l"/>
                        </a:tabLst>
                      </a:pPr>
                      <a:endParaRPr lang="en-GB" sz="1800" b="1" dirty="0">
                        <a:effectLst/>
                        <a:latin typeface="Arial" panose="020B0604020202020204" pitchFamily="34" charset="0"/>
                        <a:ea typeface="Times New Roman"/>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tab pos="2637155" algn="ctr"/>
                          <a:tab pos="5274310" algn="r"/>
                          <a:tab pos="457200" algn="l"/>
                        </a:tabLst>
                        <a:defRPr/>
                      </a:pPr>
                      <a:r>
                        <a:rPr lang="en-GB" dirty="0"/>
                        <a:t>Available on paper</a:t>
                      </a:r>
                    </a:p>
                    <a:p>
                      <a:pPr marL="0" marR="0" lvl="0" indent="0" algn="l" defTabSz="914400" rtl="0" eaLnBrk="1" fontAlgn="auto" latinLnBrk="0" hangingPunct="1">
                        <a:lnSpc>
                          <a:spcPct val="100000"/>
                        </a:lnSpc>
                        <a:spcBef>
                          <a:spcPts val="0"/>
                        </a:spcBef>
                        <a:spcAft>
                          <a:spcPts val="0"/>
                        </a:spcAft>
                        <a:buClrTx/>
                        <a:buSzTx/>
                        <a:buFontTx/>
                        <a:buNone/>
                        <a:tabLst>
                          <a:tab pos="2637155" algn="ctr"/>
                          <a:tab pos="5274310" algn="r"/>
                          <a:tab pos="457200" algn="l"/>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tab pos="2637155" algn="ctr"/>
                          <a:tab pos="5274310" algn="r"/>
                          <a:tab pos="457200" algn="l"/>
                        </a:tabLst>
                        <a:defRPr/>
                      </a:pPr>
                      <a:r>
                        <a:rPr lang="en-GB" dirty="0"/>
                        <a:t> </a:t>
                      </a:r>
                    </a:p>
                    <a:p>
                      <a:pPr marL="0" marR="0" lvl="0" indent="0" algn="l" defTabSz="914400" rtl="0" eaLnBrk="1" fontAlgn="auto" latinLnBrk="0" hangingPunct="1">
                        <a:lnSpc>
                          <a:spcPct val="100000"/>
                        </a:lnSpc>
                        <a:spcBef>
                          <a:spcPts val="0"/>
                        </a:spcBef>
                        <a:spcAft>
                          <a:spcPts val="0"/>
                        </a:spcAft>
                        <a:buClrTx/>
                        <a:buSzTx/>
                        <a:buFontTx/>
                        <a:buNone/>
                        <a:tabLst>
                          <a:tab pos="2637155" algn="ctr"/>
                          <a:tab pos="5274310" algn="r"/>
                          <a:tab pos="457200" algn="l"/>
                        </a:tabLst>
                        <a:defRPr/>
                      </a:pPr>
                      <a:r>
                        <a:rPr lang="en-GB" dirty="0"/>
                        <a:t>Available on screen </a:t>
                      </a:r>
                    </a:p>
                    <a:p>
                      <a:pPr>
                        <a:spcAft>
                          <a:spcPts val="0"/>
                        </a:spcAft>
                        <a:tabLst>
                          <a:tab pos="2637155" algn="ctr"/>
                          <a:tab pos="5274310" algn="r"/>
                          <a:tab pos="457200" algn="l"/>
                        </a:tabLst>
                      </a:pPr>
                      <a:endParaRPr lang="en-GB" sz="1800" b="1" dirty="0">
                        <a:effectLst/>
                        <a:latin typeface="Arial" panose="020B0604020202020204" pitchFamily="34" charset="0"/>
                        <a:ea typeface="Times New Roman"/>
                        <a:cs typeface="Arial" panose="020B0604020202020204" pitchFamily="34" charset="0"/>
                      </a:endParaRPr>
                    </a:p>
                  </a:txBody>
                  <a:tcPr marL="73025" marR="73025" marT="18415" marB="18415">
                    <a:noFill/>
                  </a:tcPr>
                </a:tc>
                <a:extLst>
                  <a:ext uri="{0D108BD9-81ED-4DB2-BD59-A6C34878D82A}">
                    <a16:rowId xmlns:a16="http://schemas.microsoft.com/office/drawing/2014/main" val="110853201"/>
                  </a:ext>
                </a:extLst>
              </a:tr>
            </a:tbl>
          </a:graphicData>
        </a:graphic>
      </p:graphicFrame>
      <p:pic>
        <p:nvPicPr>
          <p:cNvPr id="6" name="Picture 5">
            <a:extLst>
              <a:ext uri="{FF2B5EF4-FFF2-40B4-BE49-F238E27FC236}">
                <a16:creationId xmlns:a16="http://schemas.microsoft.com/office/drawing/2014/main" id="{384773E7-411A-4EA2-A605-3186FEF485E3}"/>
              </a:ext>
            </a:extLst>
          </p:cNvPr>
          <p:cNvPicPr>
            <a:picLocks noChangeAspect="1"/>
          </p:cNvPicPr>
          <p:nvPr/>
        </p:nvPicPr>
        <p:blipFill>
          <a:blip r:embed="rId2"/>
          <a:stretch>
            <a:fillRect/>
          </a:stretch>
        </p:blipFill>
        <p:spPr>
          <a:xfrm>
            <a:off x="2121444" y="4845954"/>
            <a:ext cx="842924" cy="810752"/>
          </a:xfrm>
          <a:prstGeom prst="rect">
            <a:avLst/>
          </a:prstGeom>
        </p:spPr>
      </p:pic>
      <p:pic>
        <p:nvPicPr>
          <p:cNvPr id="7" name="Picture 6">
            <a:extLst>
              <a:ext uri="{FF2B5EF4-FFF2-40B4-BE49-F238E27FC236}">
                <a16:creationId xmlns:a16="http://schemas.microsoft.com/office/drawing/2014/main" id="{C0F9B45F-F95C-48B0-8B9E-5ABB63383964}"/>
              </a:ext>
            </a:extLst>
          </p:cNvPr>
          <p:cNvPicPr>
            <a:picLocks noChangeAspect="1"/>
          </p:cNvPicPr>
          <p:nvPr/>
        </p:nvPicPr>
        <p:blipFill>
          <a:blip r:embed="rId3"/>
          <a:stretch>
            <a:fillRect/>
          </a:stretch>
        </p:blipFill>
        <p:spPr>
          <a:xfrm>
            <a:off x="2121444" y="5817560"/>
            <a:ext cx="854954" cy="826456"/>
          </a:xfrm>
          <a:prstGeom prst="rect">
            <a:avLst/>
          </a:prstGeom>
        </p:spPr>
      </p:pic>
      <p:sp>
        <p:nvSpPr>
          <p:cNvPr id="4" name="TextBox 3">
            <a:extLst>
              <a:ext uri="{FF2B5EF4-FFF2-40B4-BE49-F238E27FC236}">
                <a16:creationId xmlns:a16="http://schemas.microsoft.com/office/drawing/2014/main" id="{B91FEF4C-D139-469A-B133-A1BB9BCD182B}"/>
              </a:ext>
            </a:extLst>
          </p:cNvPr>
          <p:cNvSpPr txBox="1"/>
          <p:nvPr/>
        </p:nvSpPr>
        <p:spPr>
          <a:xfrm>
            <a:off x="4017196" y="5126804"/>
            <a:ext cx="6919644" cy="646331"/>
          </a:xfrm>
          <a:prstGeom prst="rect">
            <a:avLst/>
          </a:prstGeom>
          <a:noFill/>
        </p:spPr>
        <p:txBody>
          <a:bodyPr wrap="square" rtlCol="0">
            <a:spAutoFit/>
          </a:bodyPr>
          <a:lstStyle/>
          <a:p>
            <a:r>
              <a:rPr lang="en-GB" dirty="0"/>
              <a:t>Candidates may sit this assessment in January or May/June series </a:t>
            </a:r>
          </a:p>
          <a:p>
            <a:r>
              <a:rPr lang="en-GB" dirty="0"/>
              <a:t>There are no limits to the number of resits for this qualification.</a:t>
            </a:r>
          </a:p>
        </p:txBody>
      </p:sp>
    </p:spTree>
    <p:extLst>
      <p:ext uri="{BB962C8B-B14F-4D97-AF65-F5344CB8AC3E}">
        <p14:creationId xmlns:p14="http://schemas.microsoft.com/office/powerpoint/2010/main" val="1706750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80D2B8-90ED-467E-A985-0449BB2C811B}"/>
              </a:ext>
            </a:extLst>
          </p:cNvPr>
          <p:cNvPicPr>
            <a:picLocks noChangeAspect="1"/>
          </p:cNvPicPr>
          <p:nvPr/>
        </p:nvPicPr>
        <p:blipFill>
          <a:blip r:embed="rId2"/>
          <a:stretch>
            <a:fillRect/>
          </a:stretch>
        </p:blipFill>
        <p:spPr>
          <a:xfrm>
            <a:off x="1993186" y="1591704"/>
            <a:ext cx="6979167" cy="4468854"/>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2000" dirty="0"/>
              <a:t>Level 2 Health and Social Care: Principles and Contexts</a:t>
            </a:r>
          </a:p>
        </p:txBody>
      </p:sp>
      <p:sp>
        <p:nvSpPr>
          <p:cNvPr id="3" name="Rectangle 2">
            <a:extLst>
              <a:ext uri="{FF2B5EF4-FFF2-40B4-BE49-F238E27FC236}">
                <a16:creationId xmlns:a16="http://schemas.microsoft.com/office/drawing/2014/main" id="{6777E6C8-2565-4A02-85BE-5CB9E13D71B2}"/>
              </a:ext>
            </a:extLst>
          </p:cNvPr>
          <p:cNvSpPr/>
          <p:nvPr/>
        </p:nvSpPr>
        <p:spPr>
          <a:xfrm>
            <a:off x="282011" y="1141183"/>
            <a:ext cx="7349024" cy="369332"/>
          </a:xfrm>
          <a:prstGeom prst="rect">
            <a:avLst/>
          </a:prstGeom>
        </p:spPr>
        <p:txBody>
          <a:bodyPr wrap="square">
            <a:spAutoFit/>
          </a:bodyPr>
          <a:lstStyle/>
          <a:p>
            <a:r>
              <a:rPr lang="en-GB" dirty="0"/>
              <a:t>Format of the examination </a:t>
            </a:r>
          </a:p>
        </p:txBody>
      </p:sp>
      <p:sp>
        <p:nvSpPr>
          <p:cNvPr id="6" name="Oval Callout 3">
            <a:extLst>
              <a:ext uri="{FF2B5EF4-FFF2-40B4-BE49-F238E27FC236}">
                <a16:creationId xmlns:a16="http://schemas.microsoft.com/office/drawing/2014/main" id="{923E066D-AA86-4F27-8590-E3A1A5D969C7}"/>
              </a:ext>
            </a:extLst>
          </p:cNvPr>
          <p:cNvSpPr/>
          <p:nvPr/>
        </p:nvSpPr>
        <p:spPr>
          <a:xfrm>
            <a:off x="9271957" y="1676360"/>
            <a:ext cx="2466754" cy="2477386"/>
          </a:xfrm>
          <a:prstGeom prst="wedgeEllipseCallout">
            <a:avLst>
              <a:gd name="adj1" fmla="val -72626"/>
              <a:gd name="adj2" fmla="val 5457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000" dirty="0">
                <a:latin typeface="Arial" panose="020B0604020202020204" pitchFamily="34" charset="0"/>
                <a:cs typeface="Arial" panose="020B0604020202020204" pitchFamily="34" charset="0"/>
              </a:rPr>
              <a:t>Easy-to-access questions will be at the start of the paper </a:t>
            </a:r>
            <a:endParaRPr lang="en-GB" dirty="0"/>
          </a:p>
        </p:txBody>
      </p:sp>
      <p:sp>
        <p:nvSpPr>
          <p:cNvPr id="7" name="Rectangle 6">
            <a:extLst>
              <a:ext uri="{FF2B5EF4-FFF2-40B4-BE49-F238E27FC236}">
                <a16:creationId xmlns:a16="http://schemas.microsoft.com/office/drawing/2014/main" id="{5B72251F-239E-4784-AA18-0A63DF865C83}"/>
              </a:ext>
            </a:extLst>
          </p:cNvPr>
          <p:cNvSpPr/>
          <p:nvPr/>
        </p:nvSpPr>
        <p:spPr>
          <a:xfrm>
            <a:off x="7990209" y="6346887"/>
            <a:ext cx="4201791" cy="369332"/>
          </a:xfrm>
          <a:prstGeom prst="rect">
            <a:avLst/>
          </a:prstGeom>
        </p:spPr>
        <p:txBody>
          <a:bodyPr wrap="none">
            <a:spAutoFit/>
          </a:bodyPr>
          <a:lstStyle/>
          <a:p>
            <a:r>
              <a:rPr lang="en-GB" dirty="0"/>
              <a:t>Ref: handout Sample assessment materials</a:t>
            </a:r>
          </a:p>
        </p:txBody>
      </p:sp>
    </p:spTree>
    <p:extLst>
      <p:ext uri="{BB962C8B-B14F-4D97-AF65-F5344CB8AC3E}">
        <p14:creationId xmlns:p14="http://schemas.microsoft.com/office/powerpoint/2010/main" val="3322944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D1BBF5-9C26-5748-9A7C-2DF05B32B242}"/>
              </a:ext>
            </a:extLst>
          </p:cNvPr>
          <p:cNvSpPr/>
          <p:nvPr/>
        </p:nvSpPr>
        <p:spPr>
          <a:xfrm>
            <a:off x="5241305" y="1333073"/>
            <a:ext cx="6199085" cy="286232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City &amp; Guilds and WJEC continue to work collaboratively and in partnership with the following organisations who support</a:t>
            </a:r>
            <a:r>
              <a:rPr kumimoji="0" lang="en-GB" sz="1800" b="0" i="0" u="none" strike="noStrike" kern="1200" cap="none" spc="0" normalizeH="0" noProof="0" dirty="0">
                <a:ln>
                  <a:noFill/>
                </a:ln>
                <a:solidFill>
                  <a:srgbClr val="007BB9"/>
                </a:solidFill>
                <a:effectLst/>
                <a:uLnTx/>
                <a:uFillTx/>
                <a:latin typeface="Arial" panose="020B0604020202020204"/>
                <a:ea typeface="+mn-ea"/>
                <a:cs typeface="+mn-cs"/>
              </a:rPr>
              <a:t> </a:t>
            </a: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this event: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Qualifications Wales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Social Care Wales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Health Education and Improvement Wales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p:txBody>
      </p:sp>
      <p:sp>
        <p:nvSpPr>
          <p:cNvPr id="3" name="TextBox 2"/>
          <p:cNvSpPr txBox="1"/>
          <p:nvPr/>
        </p:nvSpPr>
        <p:spPr>
          <a:xfrm>
            <a:off x="357166" y="1333073"/>
            <a:ext cx="4728353" cy="48013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t>This event is supported and facilitated by representatives and subject specialists from WJEC.</a:t>
            </a:r>
          </a:p>
          <a:p>
            <a:pPr lvl="0">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lvl="0">
              <a:defRPr/>
            </a:pPr>
            <a:b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br>
            <a:r>
              <a:rPr lang="en-GB" b="1" dirty="0">
                <a:solidFill>
                  <a:srgbClr val="140000"/>
                </a:solidFill>
              </a:rPr>
              <a:t>Karen Morris-Goodman</a:t>
            </a:r>
          </a:p>
          <a:p>
            <a:pPr lvl="0">
              <a:defRPr/>
            </a:pPr>
            <a:r>
              <a:rPr lang="en-GB" dirty="0">
                <a:solidFill>
                  <a:srgbClr val="140000"/>
                </a:solidFill>
              </a:rPr>
              <a:t>WJEC Subject Officer Health and Social Care</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br>
            <a:r>
              <a:rPr lang="en-GB" b="1" dirty="0">
                <a:solidFill>
                  <a:srgbClr val="140000"/>
                </a:solidFill>
                <a:latin typeface="Arial" panose="020B0604020202020204"/>
              </a:rPr>
              <a:t>Sara Jones</a:t>
            </a:r>
          </a:p>
          <a:p>
            <a:r>
              <a:rPr lang="en-GB" dirty="0"/>
              <a:t>Tutor Level 3 Diplomas in Health and Social Care, Lecturer in Anatomy &amp; Physiology,</a:t>
            </a:r>
            <a:br>
              <a:rPr lang="en-GB" dirty="0"/>
            </a:br>
            <a:r>
              <a:rPr lang="en-GB" dirty="0"/>
              <a:t>Coleg Ceredigion</a:t>
            </a:r>
            <a:endParaRPr kumimoji="0" lang="en-GB" sz="180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pic>
        <p:nvPicPr>
          <p:cNvPr id="4" name="Picture 3"/>
          <p:cNvPicPr>
            <a:picLocks noChangeAspect="1"/>
          </p:cNvPicPr>
          <p:nvPr/>
        </p:nvPicPr>
        <p:blipFill>
          <a:blip r:embed="rId3"/>
          <a:stretch>
            <a:fillRect/>
          </a:stretch>
        </p:blipFill>
        <p:spPr>
          <a:xfrm>
            <a:off x="5324403" y="4555264"/>
            <a:ext cx="1134424" cy="1097108"/>
          </a:xfrm>
          <a:prstGeom prst="rect">
            <a:avLst/>
          </a:prstGeom>
        </p:spPr>
      </p:pic>
      <p:pic>
        <p:nvPicPr>
          <p:cNvPr id="5" name="Picture 4"/>
          <p:cNvPicPr>
            <a:picLocks noChangeAspect="1"/>
          </p:cNvPicPr>
          <p:nvPr/>
        </p:nvPicPr>
        <p:blipFill>
          <a:blip r:embed="rId4"/>
          <a:stretch>
            <a:fillRect/>
          </a:stretch>
        </p:blipFill>
        <p:spPr>
          <a:xfrm>
            <a:off x="9488867" y="4975966"/>
            <a:ext cx="2276422" cy="578285"/>
          </a:xfrm>
          <a:prstGeom prst="rect">
            <a:avLst/>
          </a:prstGeom>
        </p:spPr>
      </p:pic>
      <p:pic>
        <p:nvPicPr>
          <p:cNvPr id="6" name="Picture 5"/>
          <p:cNvPicPr>
            <a:picLocks noChangeAspect="1"/>
          </p:cNvPicPr>
          <p:nvPr/>
        </p:nvPicPr>
        <p:blipFill>
          <a:blip r:embed="rId5"/>
          <a:stretch>
            <a:fillRect/>
          </a:stretch>
        </p:blipFill>
        <p:spPr>
          <a:xfrm>
            <a:off x="6841195" y="5039040"/>
            <a:ext cx="2265304" cy="452138"/>
          </a:xfrm>
          <a:prstGeom prst="rect">
            <a:avLst/>
          </a:prstGeom>
        </p:spPr>
      </p:pic>
    </p:spTree>
    <p:extLst>
      <p:ext uri="{BB962C8B-B14F-4D97-AF65-F5344CB8AC3E}">
        <p14:creationId xmlns:p14="http://schemas.microsoft.com/office/powerpoint/2010/main" val="8316104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FAF7C7-0508-4BC1-AC3B-5AC8526B50F8}"/>
              </a:ext>
            </a:extLst>
          </p:cNvPr>
          <p:cNvPicPr>
            <a:picLocks noChangeAspect="1"/>
          </p:cNvPicPr>
          <p:nvPr/>
        </p:nvPicPr>
        <p:blipFill>
          <a:blip r:embed="rId2"/>
          <a:stretch>
            <a:fillRect/>
          </a:stretch>
        </p:blipFill>
        <p:spPr>
          <a:xfrm>
            <a:off x="404037" y="1116419"/>
            <a:ext cx="8801875" cy="4777417"/>
          </a:xfrm>
          <a:prstGeom prst="rect">
            <a:avLst/>
          </a:prstGeom>
        </p:spPr>
      </p:pic>
      <p:sp>
        <p:nvSpPr>
          <p:cNvPr id="6" name="Speech Bubble: Oval 5">
            <a:extLst>
              <a:ext uri="{FF2B5EF4-FFF2-40B4-BE49-F238E27FC236}">
                <a16:creationId xmlns:a16="http://schemas.microsoft.com/office/drawing/2014/main" id="{DAECB22E-9EB3-487D-8C1E-47C55E268092}"/>
              </a:ext>
            </a:extLst>
          </p:cNvPr>
          <p:cNvSpPr/>
          <p:nvPr/>
        </p:nvSpPr>
        <p:spPr>
          <a:xfrm flipH="1">
            <a:off x="8413952" y="2672862"/>
            <a:ext cx="2629240" cy="1824710"/>
          </a:xfrm>
          <a:prstGeom prst="wedgeEllipseCallout">
            <a:avLst>
              <a:gd name="adj1" fmla="val 59665"/>
              <a:gd name="adj2" fmla="val 723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2000" dirty="0"/>
              <a:t>Level 2 Health and Social Care: Principles and Contexts</a:t>
            </a:r>
          </a:p>
        </p:txBody>
      </p:sp>
      <p:sp>
        <p:nvSpPr>
          <p:cNvPr id="4" name="Rectangle 3">
            <a:extLst>
              <a:ext uri="{FF2B5EF4-FFF2-40B4-BE49-F238E27FC236}">
                <a16:creationId xmlns:a16="http://schemas.microsoft.com/office/drawing/2014/main" id="{B446889A-3617-41B1-B7A1-C666E461036F}"/>
              </a:ext>
            </a:extLst>
          </p:cNvPr>
          <p:cNvSpPr/>
          <p:nvPr/>
        </p:nvSpPr>
        <p:spPr>
          <a:xfrm flipH="1">
            <a:off x="8463515" y="3105835"/>
            <a:ext cx="2477385" cy="1200329"/>
          </a:xfrm>
          <a:prstGeom prst="rect">
            <a:avLst/>
          </a:prstGeom>
        </p:spPr>
        <p:txBody>
          <a:bodyPr wrap="square">
            <a:spAutoFit/>
          </a:bodyPr>
          <a:lstStyle/>
          <a:p>
            <a:pPr algn="ctr"/>
            <a:r>
              <a:rPr lang="en-GB" dirty="0">
                <a:latin typeface="Arial" panose="020B0604020202020204" pitchFamily="34" charset="0"/>
                <a:cs typeface="Arial" panose="020B0604020202020204" pitchFamily="34" charset="0"/>
              </a:rPr>
              <a:t>Extended writing responses will be integrated throughout the paper</a:t>
            </a:r>
            <a:endParaRPr lang="en-GB" dirty="0"/>
          </a:p>
        </p:txBody>
      </p:sp>
      <p:sp>
        <p:nvSpPr>
          <p:cNvPr id="8" name="Rectangle 7">
            <a:extLst>
              <a:ext uri="{FF2B5EF4-FFF2-40B4-BE49-F238E27FC236}">
                <a16:creationId xmlns:a16="http://schemas.microsoft.com/office/drawing/2014/main" id="{1FD36267-2030-42A2-BD7C-52141F0A54AA}"/>
              </a:ext>
            </a:extLst>
          </p:cNvPr>
          <p:cNvSpPr/>
          <p:nvPr/>
        </p:nvSpPr>
        <p:spPr>
          <a:xfrm>
            <a:off x="7841233" y="6188317"/>
            <a:ext cx="4201791" cy="369332"/>
          </a:xfrm>
          <a:prstGeom prst="rect">
            <a:avLst/>
          </a:prstGeom>
        </p:spPr>
        <p:txBody>
          <a:bodyPr wrap="none">
            <a:spAutoFit/>
          </a:bodyPr>
          <a:lstStyle/>
          <a:p>
            <a:r>
              <a:rPr lang="en-GB" dirty="0"/>
              <a:t>Ref: handout Sample assessment materials</a:t>
            </a:r>
          </a:p>
        </p:txBody>
      </p:sp>
    </p:spTree>
    <p:extLst>
      <p:ext uri="{BB962C8B-B14F-4D97-AF65-F5344CB8AC3E}">
        <p14:creationId xmlns:p14="http://schemas.microsoft.com/office/powerpoint/2010/main" val="387621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898777-054A-466F-A87A-B57FD090EA50}"/>
              </a:ext>
            </a:extLst>
          </p:cNvPr>
          <p:cNvPicPr>
            <a:picLocks noChangeAspect="1"/>
          </p:cNvPicPr>
          <p:nvPr/>
        </p:nvPicPr>
        <p:blipFill>
          <a:blip r:embed="rId2"/>
          <a:stretch>
            <a:fillRect/>
          </a:stretch>
        </p:blipFill>
        <p:spPr>
          <a:xfrm>
            <a:off x="750013" y="1377830"/>
            <a:ext cx="8101775" cy="4635796"/>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2000" dirty="0"/>
              <a:t>Level 2 Health and Social Care: Principles and Contexts</a:t>
            </a:r>
          </a:p>
        </p:txBody>
      </p:sp>
      <p:sp>
        <p:nvSpPr>
          <p:cNvPr id="7" name="Speech Bubble: Oval 6">
            <a:extLst>
              <a:ext uri="{FF2B5EF4-FFF2-40B4-BE49-F238E27FC236}">
                <a16:creationId xmlns:a16="http://schemas.microsoft.com/office/drawing/2014/main" id="{DD47E140-6C3F-472C-A508-1E17B4CF53B9}"/>
              </a:ext>
            </a:extLst>
          </p:cNvPr>
          <p:cNvSpPr/>
          <p:nvPr/>
        </p:nvSpPr>
        <p:spPr>
          <a:xfrm flipH="1">
            <a:off x="9250693" y="2121019"/>
            <a:ext cx="2509281" cy="3349376"/>
          </a:xfrm>
          <a:prstGeom prst="wedgeEllipseCallout">
            <a:avLst>
              <a:gd name="adj1" fmla="val 70473"/>
              <a:gd name="adj2" fmla="val 62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93162358-ADE1-4843-85F6-88E55F144E2B}"/>
              </a:ext>
            </a:extLst>
          </p:cNvPr>
          <p:cNvSpPr/>
          <p:nvPr/>
        </p:nvSpPr>
        <p:spPr>
          <a:xfrm flipH="1">
            <a:off x="9250692" y="2918544"/>
            <a:ext cx="2509282" cy="1754326"/>
          </a:xfrm>
          <a:prstGeom prst="rect">
            <a:avLst/>
          </a:prstGeom>
        </p:spPr>
        <p:txBody>
          <a:bodyPr wrap="square">
            <a:spAutoFit/>
          </a:bodyPr>
          <a:lstStyle/>
          <a:p>
            <a:pPr algn="ctr"/>
            <a:r>
              <a:rPr lang="en-GB" dirty="0">
                <a:latin typeface="Arial" panose="020B0604020202020204" pitchFamily="34" charset="0"/>
                <a:cs typeface="Arial" panose="020B0604020202020204" pitchFamily="34" charset="0"/>
              </a:rPr>
              <a:t>Detailed Mark schemes will be produced .are amended after conference as appropriate</a:t>
            </a:r>
            <a:endParaRPr lang="en-GB" dirty="0"/>
          </a:p>
        </p:txBody>
      </p:sp>
      <p:sp>
        <p:nvSpPr>
          <p:cNvPr id="8" name="Rectangle 7">
            <a:extLst>
              <a:ext uri="{FF2B5EF4-FFF2-40B4-BE49-F238E27FC236}">
                <a16:creationId xmlns:a16="http://schemas.microsoft.com/office/drawing/2014/main" id="{B69BB8EC-0E2F-4845-900E-892C726FD1CC}"/>
              </a:ext>
            </a:extLst>
          </p:cNvPr>
          <p:cNvSpPr/>
          <p:nvPr/>
        </p:nvSpPr>
        <p:spPr>
          <a:xfrm>
            <a:off x="7769315" y="6279946"/>
            <a:ext cx="4201791" cy="369332"/>
          </a:xfrm>
          <a:prstGeom prst="rect">
            <a:avLst/>
          </a:prstGeom>
        </p:spPr>
        <p:txBody>
          <a:bodyPr wrap="none">
            <a:spAutoFit/>
          </a:bodyPr>
          <a:lstStyle/>
          <a:p>
            <a:r>
              <a:rPr lang="en-GB" dirty="0"/>
              <a:t>Ref: handout Sample assessment materials</a:t>
            </a:r>
          </a:p>
        </p:txBody>
      </p:sp>
    </p:spTree>
    <p:extLst>
      <p:ext uri="{BB962C8B-B14F-4D97-AF65-F5344CB8AC3E}">
        <p14:creationId xmlns:p14="http://schemas.microsoft.com/office/powerpoint/2010/main" val="552698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77593D9-2884-4A98-B4E4-93DEF89914FC}"/>
              </a:ext>
            </a:extLst>
          </p:cNvPr>
          <p:cNvPicPr>
            <a:picLocks noChangeAspect="1"/>
          </p:cNvPicPr>
          <p:nvPr/>
        </p:nvPicPr>
        <p:blipFill>
          <a:blip r:embed="rId2"/>
          <a:stretch>
            <a:fillRect/>
          </a:stretch>
        </p:blipFill>
        <p:spPr>
          <a:xfrm>
            <a:off x="599869" y="1242414"/>
            <a:ext cx="5029317" cy="4373171"/>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2000" dirty="0"/>
              <a:t>Level 2 Health and Social Care: Principles and Contexts</a:t>
            </a:r>
          </a:p>
        </p:txBody>
      </p:sp>
      <p:sp>
        <p:nvSpPr>
          <p:cNvPr id="6" name="Speech Bubble: Oval 5">
            <a:extLst>
              <a:ext uri="{FF2B5EF4-FFF2-40B4-BE49-F238E27FC236}">
                <a16:creationId xmlns:a16="http://schemas.microsoft.com/office/drawing/2014/main" id="{80153A14-A166-498D-BC0B-18661F751340}"/>
              </a:ext>
            </a:extLst>
          </p:cNvPr>
          <p:cNvSpPr/>
          <p:nvPr/>
        </p:nvSpPr>
        <p:spPr>
          <a:xfrm flipH="1">
            <a:off x="6039491" y="964163"/>
            <a:ext cx="3753661" cy="1678103"/>
          </a:xfrm>
          <a:prstGeom prst="wedgeEllipseCallout">
            <a:avLst>
              <a:gd name="adj1" fmla="val 61554"/>
              <a:gd name="adj2" fmla="val 655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F51810ED-3EFC-47A3-8690-E9CB79FD0EB8}"/>
              </a:ext>
            </a:extLst>
          </p:cNvPr>
          <p:cNvSpPr txBox="1"/>
          <p:nvPr/>
        </p:nvSpPr>
        <p:spPr>
          <a:xfrm>
            <a:off x="6184970" y="1264439"/>
            <a:ext cx="3425130" cy="923330"/>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In order to meet AO3, higher order skills will need to be demonstrated by candidates</a:t>
            </a:r>
            <a:endParaRPr lang="en-GB" dirty="0"/>
          </a:p>
        </p:txBody>
      </p:sp>
      <p:sp>
        <p:nvSpPr>
          <p:cNvPr id="9" name="Rectangle 8">
            <a:extLst>
              <a:ext uri="{FF2B5EF4-FFF2-40B4-BE49-F238E27FC236}">
                <a16:creationId xmlns:a16="http://schemas.microsoft.com/office/drawing/2014/main" id="{F9B3E355-D956-4F07-985C-233223F106F3}"/>
              </a:ext>
            </a:extLst>
          </p:cNvPr>
          <p:cNvSpPr/>
          <p:nvPr/>
        </p:nvSpPr>
        <p:spPr>
          <a:xfrm>
            <a:off x="7538146" y="6272267"/>
            <a:ext cx="4201791" cy="369332"/>
          </a:xfrm>
          <a:prstGeom prst="rect">
            <a:avLst/>
          </a:prstGeom>
        </p:spPr>
        <p:txBody>
          <a:bodyPr wrap="none">
            <a:spAutoFit/>
          </a:bodyPr>
          <a:lstStyle/>
          <a:p>
            <a:r>
              <a:rPr lang="en-GB" dirty="0"/>
              <a:t>Ref: handout Sample assessment materials</a:t>
            </a:r>
          </a:p>
        </p:txBody>
      </p:sp>
      <p:pic>
        <p:nvPicPr>
          <p:cNvPr id="4" name="Picture 3">
            <a:extLst>
              <a:ext uri="{FF2B5EF4-FFF2-40B4-BE49-F238E27FC236}">
                <a16:creationId xmlns:a16="http://schemas.microsoft.com/office/drawing/2014/main" id="{413B1D2E-50A5-47A0-9054-7680B3ED9F7F}"/>
              </a:ext>
            </a:extLst>
          </p:cNvPr>
          <p:cNvPicPr>
            <a:picLocks noChangeAspect="1"/>
          </p:cNvPicPr>
          <p:nvPr/>
        </p:nvPicPr>
        <p:blipFill>
          <a:blip r:embed="rId3"/>
          <a:stretch>
            <a:fillRect/>
          </a:stretch>
        </p:blipFill>
        <p:spPr>
          <a:xfrm>
            <a:off x="6400799" y="2942541"/>
            <a:ext cx="4672361" cy="3134874"/>
          </a:xfrm>
          <a:prstGeom prst="rect">
            <a:avLst/>
          </a:prstGeom>
        </p:spPr>
      </p:pic>
    </p:spTree>
    <p:extLst>
      <p:ext uri="{BB962C8B-B14F-4D97-AF65-F5344CB8AC3E}">
        <p14:creationId xmlns:p14="http://schemas.microsoft.com/office/powerpoint/2010/main" val="483506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r>
              <a:rPr lang="en-US" sz="3600" dirty="0"/>
              <a:t>Level 2 Health and Social Care: Principles and Contexts</a:t>
            </a:r>
          </a:p>
        </p:txBody>
      </p:sp>
      <p:sp>
        <p:nvSpPr>
          <p:cNvPr id="3" name="Rectangle 2">
            <a:extLst>
              <a:ext uri="{FF2B5EF4-FFF2-40B4-BE49-F238E27FC236}">
                <a16:creationId xmlns:a16="http://schemas.microsoft.com/office/drawing/2014/main" id="{1E23FABB-5684-4F27-9A8B-650810EC9A1A}"/>
              </a:ext>
            </a:extLst>
          </p:cNvPr>
          <p:cNvSpPr/>
          <p:nvPr/>
        </p:nvSpPr>
        <p:spPr>
          <a:xfrm>
            <a:off x="1007385" y="1266091"/>
            <a:ext cx="10223323" cy="3985706"/>
          </a:xfrm>
          <a:prstGeom prst="rect">
            <a:avLst/>
          </a:prstGeom>
        </p:spPr>
        <p:txBody>
          <a:bodyPr wrap="square">
            <a:spAutoFit/>
          </a:bodyPr>
          <a:lstStyle/>
          <a:p>
            <a:r>
              <a:rPr lang="en-GB" sz="2200" b="1" dirty="0">
                <a:solidFill>
                  <a:srgbClr val="00B0F0"/>
                </a:solidFill>
                <a:latin typeface="Arial" panose="020B0604020202020204" pitchFamily="34" charset="0"/>
                <a:cs typeface="Arial" panose="020B0604020202020204" pitchFamily="34" charset="0"/>
              </a:rPr>
              <a:t>Delivery of Unit 1 and preparing learners for Unit 1 examination </a:t>
            </a:r>
          </a:p>
          <a:p>
            <a:endParaRPr lang="en-GB" sz="2000" b="1" dirty="0">
              <a:solidFill>
                <a:srgbClr val="00B0F0"/>
              </a:solidFill>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Breakdown the detailed content to suit the needs of the learners  </a:t>
            </a:r>
          </a:p>
          <a:p>
            <a:pPr marL="342900" indent="-342900">
              <a:spcAft>
                <a:spcPts val="600"/>
              </a:spcAft>
              <a:buFont typeface="Arial" pitchFamily="34" charset="0"/>
              <a:buChar char="•"/>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Use a range of text books/resources during delivery </a:t>
            </a:r>
          </a:p>
          <a:p>
            <a:pPr>
              <a:spcAft>
                <a:spcPts val="600"/>
              </a:spcAft>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Use past paper questions from legacy Child Development and Health and Social Care papers (secure website and open website) </a:t>
            </a:r>
          </a:p>
          <a:p>
            <a:pPr marL="342900" indent="-342900">
              <a:spcAft>
                <a:spcPts val="600"/>
              </a:spcAft>
              <a:buFont typeface="Arial" pitchFamily="34" charset="0"/>
              <a:buChar char="•"/>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Utilise the question paper bank to select suitable questions for revision/homework tasks </a:t>
            </a:r>
          </a:p>
          <a:p>
            <a:pPr marL="342900" indent="-342900">
              <a:spcAft>
                <a:spcPts val="600"/>
              </a:spcAft>
              <a:buFont typeface="Arial" pitchFamily="34" charset="0"/>
              <a:buChar char="•"/>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Introduce exam technique activities from the start of the course</a:t>
            </a:r>
            <a:br>
              <a:rPr lang="en-GB" dirty="0">
                <a:latin typeface="Arial" panose="020B0604020202020204" pitchFamily="34" charset="0"/>
                <a:cs typeface="Arial" panose="020B0604020202020204" pitchFamily="34" charset="0"/>
              </a:rPr>
            </a:br>
            <a:endParaRPr lang="en-GB" sz="800" dirty="0">
              <a:latin typeface="Arial" panose="020B0604020202020204" pitchFamily="34" charset="0"/>
              <a:cs typeface="Arial" panose="020B0604020202020204" pitchFamily="34" charset="0"/>
            </a:endParaRPr>
          </a:p>
          <a:p>
            <a:pPr marL="342900" indent="-342900">
              <a:buFont typeface="Arial" pitchFamily="34" charset="0"/>
              <a:buChar char="•"/>
            </a:pPr>
            <a:r>
              <a:rPr lang="en-GB" dirty="0">
                <a:latin typeface="Arial" panose="020B0604020202020204" pitchFamily="34" charset="0"/>
                <a:cs typeface="Arial" panose="020B0604020202020204" pitchFamily="34" charset="0"/>
              </a:rPr>
              <a:t>Use the ‘ online examination review’ to assist with revision (available for legacy specs currently)</a:t>
            </a:r>
            <a:endParaRPr lang="en-GB" dirty="0"/>
          </a:p>
        </p:txBody>
      </p:sp>
    </p:spTree>
    <p:extLst>
      <p:ext uri="{BB962C8B-B14F-4D97-AF65-F5344CB8AC3E}">
        <p14:creationId xmlns:p14="http://schemas.microsoft.com/office/powerpoint/2010/main" val="2892444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r>
              <a:rPr lang="en-US" sz="1400" dirty="0"/>
              <a:t>Level 2 Health and Social Care: Principles and Contexts</a:t>
            </a:r>
          </a:p>
        </p:txBody>
      </p:sp>
      <p:sp>
        <p:nvSpPr>
          <p:cNvPr id="3" name="TextBox 2">
            <a:extLst>
              <a:ext uri="{FF2B5EF4-FFF2-40B4-BE49-F238E27FC236}">
                <a16:creationId xmlns:a16="http://schemas.microsoft.com/office/drawing/2014/main" id="{A6BF439F-E87B-4CCE-87AE-BBD36BE55AA6}"/>
              </a:ext>
            </a:extLst>
          </p:cNvPr>
          <p:cNvSpPr txBox="1"/>
          <p:nvPr/>
        </p:nvSpPr>
        <p:spPr>
          <a:xfrm>
            <a:off x="149290" y="964164"/>
            <a:ext cx="11468280" cy="5770811"/>
          </a:xfrm>
          <a:prstGeom prst="rect">
            <a:avLst/>
          </a:prstGeom>
          <a:noFill/>
        </p:spPr>
        <p:txBody>
          <a:bodyPr wrap="square" rtlCol="0">
            <a:spAutoFit/>
          </a:bodyPr>
          <a:lstStyle/>
          <a:p>
            <a:r>
              <a:rPr lang="en-US" b="1" dirty="0">
                <a:solidFill>
                  <a:srgbClr val="000000"/>
                </a:solidFill>
                <a:latin typeface="Arial" panose="020B0604020202020204" pitchFamily="34" charset="0"/>
              </a:rPr>
              <a:t>Unit 2: Health and Social Care to support outcome-focused provision for person-</a:t>
            </a:r>
            <a:r>
              <a:rPr lang="en-US" b="1" dirty="0" err="1">
                <a:solidFill>
                  <a:srgbClr val="000000"/>
                </a:solidFill>
                <a:latin typeface="Arial" panose="020B0604020202020204" pitchFamily="34" charset="0"/>
              </a:rPr>
              <a:t>centred</a:t>
            </a:r>
            <a:r>
              <a:rPr lang="en-US" b="1" dirty="0">
                <a:solidFill>
                  <a:srgbClr val="000000"/>
                </a:solidFill>
                <a:latin typeface="Arial" panose="020B0604020202020204" pitchFamily="34" charset="0"/>
              </a:rPr>
              <a:t> care,</a:t>
            </a:r>
          </a:p>
          <a:p>
            <a:r>
              <a:rPr lang="en-US" b="1" dirty="0">
                <a:solidFill>
                  <a:srgbClr val="000000"/>
                </a:solidFill>
                <a:latin typeface="Arial" panose="020B0604020202020204" pitchFamily="34" charset="0"/>
              </a:rPr>
              <a:t>Assessment </a:t>
            </a:r>
          </a:p>
          <a:p>
            <a:endParaRPr lang="en-US" b="1" dirty="0">
              <a:solidFill>
                <a:srgbClr val="000000"/>
              </a:solidFill>
              <a:latin typeface="Arial" panose="020B0604020202020204" pitchFamily="34" charset="0"/>
            </a:endParaRPr>
          </a:p>
          <a:p>
            <a:r>
              <a:rPr lang="en-US" b="1" dirty="0">
                <a:solidFill>
                  <a:srgbClr val="000000"/>
                </a:solidFill>
                <a:latin typeface="Arial" panose="020B0604020202020204" pitchFamily="34" charset="0"/>
              </a:rPr>
              <a:t>Task 1 </a:t>
            </a:r>
            <a:r>
              <a:rPr lang="en-US" dirty="0">
                <a:solidFill>
                  <a:srgbClr val="000000"/>
                </a:solidFill>
                <a:latin typeface="Arial" panose="020B0604020202020204" pitchFamily="34" charset="0"/>
              </a:rPr>
              <a:t>– </a:t>
            </a:r>
            <a:r>
              <a:rPr lang="en-US" b="1" dirty="0">
                <a:solidFill>
                  <a:srgbClr val="000000"/>
                </a:solidFill>
                <a:latin typeface="Arial" panose="020B0604020202020204" pitchFamily="34" charset="0"/>
              </a:rPr>
              <a:t>Two</a:t>
            </a:r>
            <a:r>
              <a:rPr lang="en-US" dirty="0">
                <a:solidFill>
                  <a:srgbClr val="000000"/>
                </a:solidFill>
                <a:latin typeface="Arial" panose="020B0604020202020204" pitchFamily="34" charset="0"/>
              </a:rPr>
              <a:t> case studies will be available at the beginning of each academic year. Candidates will select </a:t>
            </a:r>
            <a:r>
              <a:rPr lang="en-US" b="1" dirty="0">
                <a:solidFill>
                  <a:srgbClr val="000000"/>
                </a:solidFill>
                <a:latin typeface="Arial" panose="020B0604020202020204" pitchFamily="34" charset="0"/>
              </a:rPr>
              <a:t>one </a:t>
            </a:r>
            <a:r>
              <a:rPr lang="en-US" dirty="0">
                <a:solidFill>
                  <a:srgbClr val="000000"/>
                </a:solidFill>
                <a:latin typeface="Arial" panose="020B0604020202020204" pitchFamily="34" charset="0"/>
              </a:rPr>
              <a:t>case study and answer the questions based on the case study.</a:t>
            </a:r>
            <a:endParaRPr lang="en-US" b="1" dirty="0">
              <a:solidFill>
                <a:srgbClr val="000000"/>
              </a:solidFill>
              <a:latin typeface="Arial" panose="020B0604020202020204" pitchFamily="34" charset="0"/>
            </a:endParaRPr>
          </a:p>
          <a:p>
            <a:r>
              <a:rPr lang="en-US" b="1" dirty="0">
                <a:solidFill>
                  <a:srgbClr val="000000"/>
                </a:solidFill>
                <a:latin typeface="Arial" panose="020B0604020202020204" pitchFamily="34" charset="0"/>
              </a:rPr>
              <a:t>Task 2- </a:t>
            </a:r>
            <a:r>
              <a:rPr lang="en-US" dirty="0">
                <a:solidFill>
                  <a:srgbClr val="000000"/>
                </a:solidFill>
                <a:latin typeface="Arial" panose="020B0604020202020204" pitchFamily="34" charset="0"/>
              </a:rPr>
              <a:t>This task allows candidates to draw on their sector engagement. It will remain the same for the  lifetime of the specification</a:t>
            </a:r>
            <a:endParaRPr lang="en-US" b="1" dirty="0">
              <a:solidFill>
                <a:srgbClr val="000000"/>
              </a:solidFill>
              <a:latin typeface="Arial" panose="020B0604020202020204" pitchFamily="34" charset="0"/>
            </a:endParaRPr>
          </a:p>
          <a:p>
            <a:endParaRPr lang="en-US" dirty="0">
              <a:solidFill>
                <a:srgbClr val="000000"/>
              </a:solidFill>
              <a:latin typeface="Arial" panose="020B0604020202020204" pitchFamily="34" charset="0"/>
            </a:endParaRPr>
          </a:p>
          <a:p>
            <a:r>
              <a:rPr lang="en-US" dirty="0">
                <a:solidFill>
                  <a:srgbClr val="000000"/>
                </a:solidFill>
                <a:latin typeface="Arial" panose="020B0604020202020204" pitchFamily="34" charset="0"/>
              </a:rPr>
              <a:t>60% of qualification</a:t>
            </a:r>
          </a:p>
          <a:p>
            <a:endParaRPr lang="en-US" dirty="0">
              <a:solidFill>
                <a:srgbClr val="000000"/>
              </a:solidFill>
              <a:latin typeface="Arial" panose="020B0604020202020204" pitchFamily="34" charset="0"/>
            </a:endParaRPr>
          </a:p>
          <a:p>
            <a:r>
              <a:rPr lang="en-GB" b="1" dirty="0">
                <a:solidFill>
                  <a:srgbClr val="000000"/>
                </a:solidFill>
                <a:latin typeface="Arial" panose="020B0604020202020204" pitchFamily="34" charset="0"/>
              </a:rPr>
              <a:t>Overview of unit</a:t>
            </a:r>
          </a:p>
          <a:p>
            <a:r>
              <a:rPr lang="en-US" dirty="0">
                <a:solidFill>
                  <a:srgbClr val="000000"/>
                </a:solidFill>
                <a:latin typeface="Arial" panose="020B0604020202020204" pitchFamily="34" charset="0"/>
              </a:rPr>
              <a:t>In this unit, learners will gain knowledge and understanding of:</a:t>
            </a:r>
            <a:endParaRPr lang="en-GB" dirty="0"/>
          </a:p>
          <a:p>
            <a:r>
              <a:rPr lang="en-GB" b="1" dirty="0">
                <a:solidFill>
                  <a:srgbClr val="000000"/>
                </a:solidFill>
                <a:latin typeface="Arial" panose="020B0604020202020204" pitchFamily="34" charset="0"/>
              </a:rPr>
              <a:t>Areas of content</a:t>
            </a:r>
          </a:p>
          <a:p>
            <a:pPr marL="628650" indent="-628650"/>
            <a:r>
              <a:rPr lang="en-US" dirty="0">
                <a:solidFill>
                  <a:srgbClr val="000000"/>
                </a:solidFill>
                <a:latin typeface="Arial" panose="020B0604020202020204" pitchFamily="34" charset="0"/>
              </a:rPr>
              <a:t>2.1.1 The range of individual needs across the life stages</a:t>
            </a:r>
          </a:p>
          <a:p>
            <a:pPr marL="628650" indent="-628650"/>
            <a:endParaRPr lang="en-US" dirty="0">
              <a:solidFill>
                <a:srgbClr val="000000"/>
              </a:solidFill>
              <a:latin typeface="Arial" panose="020B0604020202020204" pitchFamily="34" charset="0"/>
            </a:endParaRPr>
          </a:p>
          <a:p>
            <a:pPr marL="628650" indent="-628650"/>
            <a:r>
              <a:rPr lang="en-US" dirty="0">
                <a:solidFill>
                  <a:srgbClr val="000000"/>
                </a:solidFill>
                <a:latin typeface="Arial" panose="020B0604020202020204" pitchFamily="34" charset="0"/>
              </a:rPr>
              <a:t>2.1.2 	The variety of opportunities and challenges both locally and across Wales.</a:t>
            </a:r>
          </a:p>
          <a:p>
            <a:pPr marL="628650" indent="-628650"/>
            <a:endParaRPr lang="en-US" dirty="0">
              <a:solidFill>
                <a:srgbClr val="000000"/>
              </a:solidFill>
              <a:latin typeface="Arial" panose="020B0604020202020204" pitchFamily="34" charset="0"/>
            </a:endParaRPr>
          </a:p>
          <a:p>
            <a:pPr marL="628650" indent="-628650"/>
            <a:r>
              <a:rPr lang="en-US" dirty="0">
                <a:solidFill>
                  <a:srgbClr val="000000"/>
                </a:solidFill>
                <a:latin typeface="Arial" panose="020B0604020202020204" pitchFamily="34" charset="0"/>
              </a:rPr>
              <a:t>2.1.3 The role and responsibilities of workers in the health and social care sector</a:t>
            </a:r>
          </a:p>
          <a:p>
            <a:pPr marL="628650" indent="-628650"/>
            <a:endParaRPr lang="en-US" dirty="0">
              <a:solidFill>
                <a:srgbClr val="000000"/>
              </a:solidFill>
              <a:latin typeface="Arial" panose="020B0604020202020204" pitchFamily="34" charset="0"/>
            </a:endParaRPr>
          </a:p>
          <a:p>
            <a:pPr marL="628650" indent="-628650"/>
            <a:r>
              <a:rPr lang="en-US" dirty="0">
                <a:solidFill>
                  <a:srgbClr val="000000"/>
                </a:solidFill>
                <a:latin typeface="Arial" panose="020B0604020202020204" pitchFamily="34" charset="0"/>
              </a:rPr>
              <a:t>2.1.4 	Legislation and principles of care and support. </a:t>
            </a:r>
          </a:p>
          <a:p>
            <a:endParaRPr lang="en-GB" sz="900" b="1" dirty="0">
              <a:solidFill>
                <a:srgbClr val="000000"/>
              </a:solidFill>
              <a:latin typeface="Arial" panose="020B0604020202020204" pitchFamily="34" charset="0"/>
            </a:endParaRPr>
          </a:p>
        </p:txBody>
      </p:sp>
      <p:grpSp>
        <p:nvGrpSpPr>
          <p:cNvPr id="6" name="Group 5">
            <a:extLst>
              <a:ext uri="{FF2B5EF4-FFF2-40B4-BE49-F238E27FC236}">
                <a16:creationId xmlns:a16="http://schemas.microsoft.com/office/drawing/2014/main" id="{0F558E6E-5D8E-4B89-98F2-B3B73AFDB2C1}"/>
              </a:ext>
            </a:extLst>
          </p:cNvPr>
          <p:cNvGrpSpPr/>
          <p:nvPr/>
        </p:nvGrpSpPr>
        <p:grpSpPr>
          <a:xfrm flipH="1">
            <a:off x="8358547" y="2838603"/>
            <a:ext cx="4100348" cy="1733106"/>
            <a:chOff x="1353009" y="4875396"/>
            <a:chExt cx="4090176" cy="1430607"/>
          </a:xfrm>
        </p:grpSpPr>
        <p:sp>
          <p:nvSpPr>
            <p:cNvPr id="7" name="TextBox 6">
              <a:extLst>
                <a:ext uri="{FF2B5EF4-FFF2-40B4-BE49-F238E27FC236}">
                  <a16:creationId xmlns:a16="http://schemas.microsoft.com/office/drawing/2014/main" id="{8B1AFB9B-DC45-4E97-AE49-31A82B918DF1}"/>
                </a:ext>
              </a:extLst>
            </p:cNvPr>
            <p:cNvSpPr txBox="1"/>
            <p:nvPr/>
          </p:nvSpPr>
          <p:spPr>
            <a:xfrm>
              <a:off x="1353009" y="4875396"/>
              <a:ext cx="3292891" cy="1015663"/>
            </a:xfrm>
            <a:prstGeom prst="rect">
              <a:avLst/>
            </a:prstGeom>
            <a:noFill/>
          </p:spPr>
          <p:txBody>
            <a:bodyPr wrap="square" rtlCol="0">
              <a:spAutoFit/>
            </a:bodyPr>
            <a:lstStyle/>
            <a:p>
              <a:endParaRPr lang="en-GB" sz="1400" dirty="0"/>
            </a:p>
            <a:p>
              <a:endParaRPr lang="en-GB" sz="1400" dirty="0"/>
            </a:p>
            <a:p>
              <a:endParaRPr lang="en-GB" sz="1400" dirty="0"/>
            </a:p>
            <a:p>
              <a:endParaRPr lang="en-GB" dirty="0"/>
            </a:p>
          </p:txBody>
        </p:sp>
        <p:grpSp>
          <p:nvGrpSpPr>
            <p:cNvPr id="8" name="Group 7">
              <a:extLst>
                <a:ext uri="{FF2B5EF4-FFF2-40B4-BE49-F238E27FC236}">
                  <a16:creationId xmlns:a16="http://schemas.microsoft.com/office/drawing/2014/main" id="{4FCB2751-2FCE-4CBD-AB14-8E4ACFCCC569}"/>
                </a:ext>
              </a:extLst>
            </p:cNvPr>
            <p:cNvGrpSpPr/>
            <p:nvPr/>
          </p:nvGrpSpPr>
          <p:grpSpPr>
            <a:xfrm>
              <a:off x="4838413" y="5009230"/>
              <a:ext cx="604772" cy="1296773"/>
              <a:chOff x="4838413" y="5009230"/>
              <a:chExt cx="604772" cy="1296773"/>
            </a:xfrm>
          </p:grpSpPr>
          <p:pic>
            <p:nvPicPr>
              <p:cNvPr id="9" name="Picture 8">
                <a:extLst>
                  <a:ext uri="{FF2B5EF4-FFF2-40B4-BE49-F238E27FC236}">
                    <a16:creationId xmlns:a16="http://schemas.microsoft.com/office/drawing/2014/main" id="{6F160907-1EBC-4D09-9972-2D2EC3A476E8}"/>
                  </a:ext>
                </a:extLst>
              </p:cNvPr>
              <p:cNvPicPr>
                <a:picLocks noChangeAspect="1"/>
              </p:cNvPicPr>
              <p:nvPr/>
            </p:nvPicPr>
            <p:blipFill>
              <a:blip r:embed="rId2"/>
              <a:stretch>
                <a:fillRect/>
              </a:stretch>
            </p:blipFill>
            <p:spPr>
              <a:xfrm>
                <a:off x="4844129" y="5009230"/>
                <a:ext cx="589958" cy="567440"/>
              </a:xfrm>
              <a:prstGeom prst="rect">
                <a:avLst/>
              </a:prstGeom>
            </p:spPr>
          </p:pic>
          <p:pic>
            <p:nvPicPr>
              <p:cNvPr id="10" name="Picture 9">
                <a:extLst>
                  <a:ext uri="{FF2B5EF4-FFF2-40B4-BE49-F238E27FC236}">
                    <a16:creationId xmlns:a16="http://schemas.microsoft.com/office/drawing/2014/main" id="{8592A07E-CCD5-41B9-8DBA-D776FABCBF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8413" y="5701783"/>
                <a:ext cx="604772" cy="604220"/>
              </a:xfrm>
              <a:prstGeom prst="rect">
                <a:avLst/>
              </a:prstGeom>
            </p:spPr>
          </p:pic>
        </p:grpSp>
      </p:grpSp>
      <p:sp>
        <p:nvSpPr>
          <p:cNvPr id="16" name="Rectangle 15">
            <a:extLst>
              <a:ext uri="{FF2B5EF4-FFF2-40B4-BE49-F238E27FC236}">
                <a16:creationId xmlns:a16="http://schemas.microsoft.com/office/drawing/2014/main" id="{A463732F-AD5A-46C2-850B-DF6732766FBA}"/>
              </a:ext>
            </a:extLst>
          </p:cNvPr>
          <p:cNvSpPr/>
          <p:nvPr/>
        </p:nvSpPr>
        <p:spPr>
          <a:xfrm flipH="1">
            <a:off x="9161287" y="3227850"/>
            <a:ext cx="2881423" cy="307777"/>
          </a:xfrm>
          <a:prstGeom prst="rect">
            <a:avLst/>
          </a:prstGeom>
        </p:spPr>
        <p:txBody>
          <a:bodyPr wrap="square">
            <a:spAutoFit/>
          </a:bodyPr>
          <a:lstStyle/>
          <a:p>
            <a:r>
              <a:rPr lang="en-GB" sz="1400" dirty="0"/>
              <a:t>Mark schemes for centres</a:t>
            </a:r>
          </a:p>
        </p:txBody>
      </p:sp>
      <p:sp>
        <p:nvSpPr>
          <p:cNvPr id="17" name="Rectangle 16">
            <a:extLst>
              <a:ext uri="{FF2B5EF4-FFF2-40B4-BE49-F238E27FC236}">
                <a16:creationId xmlns:a16="http://schemas.microsoft.com/office/drawing/2014/main" id="{73616ADC-C2D0-4D25-8F87-A3A618204827}"/>
              </a:ext>
            </a:extLst>
          </p:cNvPr>
          <p:cNvSpPr/>
          <p:nvPr/>
        </p:nvSpPr>
        <p:spPr>
          <a:xfrm>
            <a:off x="9306790" y="4027948"/>
            <a:ext cx="2785414" cy="307777"/>
          </a:xfrm>
          <a:prstGeom prst="rect">
            <a:avLst/>
          </a:prstGeom>
        </p:spPr>
        <p:txBody>
          <a:bodyPr wrap="square">
            <a:spAutoFit/>
          </a:bodyPr>
          <a:lstStyle/>
          <a:p>
            <a:r>
              <a:rPr lang="en-GB" sz="1400" dirty="0"/>
              <a:t>Controlled conditions</a:t>
            </a:r>
          </a:p>
        </p:txBody>
      </p:sp>
    </p:spTree>
    <p:extLst>
      <p:ext uri="{BB962C8B-B14F-4D97-AF65-F5344CB8AC3E}">
        <p14:creationId xmlns:p14="http://schemas.microsoft.com/office/powerpoint/2010/main" val="3411674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E139C-5BB5-473F-B92E-3FEF6D073E16}"/>
              </a:ext>
            </a:extLst>
          </p:cNvPr>
          <p:cNvPicPr>
            <a:picLocks noChangeAspect="1"/>
          </p:cNvPicPr>
          <p:nvPr/>
        </p:nvPicPr>
        <p:blipFill>
          <a:blip r:embed="rId2"/>
          <a:stretch>
            <a:fillRect/>
          </a:stretch>
        </p:blipFill>
        <p:spPr>
          <a:xfrm>
            <a:off x="570035" y="1116086"/>
            <a:ext cx="9371407" cy="4777750"/>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9" name="Speech Bubble: Oval 8">
            <a:extLst>
              <a:ext uri="{FF2B5EF4-FFF2-40B4-BE49-F238E27FC236}">
                <a16:creationId xmlns:a16="http://schemas.microsoft.com/office/drawing/2014/main" id="{10F33414-D22E-4E90-9D29-1AC99B0B9675}"/>
              </a:ext>
            </a:extLst>
          </p:cNvPr>
          <p:cNvSpPr/>
          <p:nvPr/>
        </p:nvSpPr>
        <p:spPr>
          <a:xfrm>
            <a:off x="9541107" y="3042226"/>
            <a:ext cx="2584291" cy="2317897"/>
          </a:xfrm>
          <a:prstGeom prst="wedgeEllipseCallout">
            <a:avLst>
              <a:gd name="adj1" fmla="val -96767"/>
              <a:gd name="adj2" fmla="val 164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Detailed content of what the learners should know and understand </a:t>
            </a:r>
          </a:p>
          <a:p>
            <a:pPr algn="ctr"/>
            <a:endParaRPr lang="en-GB" dirty="0"/>
          </a:p>
        </p:txBody>
      </p:sp>
    </p:spTree>
    <p:extLst>
      <p:ext uri="{BB962C8B-B14F-4D97-AF65-F5344CB8AC3E}">
        <p14:creationId xmlns:p14="http://schemas.microsoft.com/office/powerpoint/2010/main" val="10048513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6" name="Speech Bubble: Oval 5">
            <a:extLst>
              <a:ext uri="{FF2B5EF4-FFF2-40B4-BE49-F238E27FC236}">
                <a16:creationId xmlns:a16="http://schemas.microsoft.com/office/drawing/2014/main" id="{37CC82EC-87D8-42E6-B26B-B6D0B590EBA4}"/>
              </a:ext>
            </a:extLst>
          </p:cNvPr>
          <p:cNvSpPr/>
          <p:nvPr/>
        </p:nvSpPr>
        <p:spPr>
          <a:xfrm>
            <a:off x="9016776" y="2520991"/>
            <a:ext cx="2977116" cy="1648045"/>
          </a:xfrm>
          <a:prstGeom prst="wedgeEllipseCallout">
            <a:avLst>
              <a:gd name="adj1" fmla="val -69340"/>
              <a:gd name="adj2" fmla="val 793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Detailed content of what the learners should know and understand </a:t>
            </a:r>
          </a:p>
        </p:txBody>
      </p:sp>
      <p:pic>
        <p:nvPicPr>
          <p:cNvPr id="4" name="Picture 3">
            <a:extLst>
              <a:ext uri="{FF2B5EF4-FFF2-40B4-BE49-F238E27FC236}">
                <a16:creationId xmlns:a16="http://schemas.microsoft.com/office/drawing/2014/main" id="{4CAF32D1-2A34-476D-A502-06D0D8315E15}"/>
              </a:ext>
            </a:extLst>
          </p:cNvPr>
          <p:cNvPicPr>
            <a:picLocks noChangeAspect="1"/>
          </p:cNvPicPr>
          <p:nvPr/>
        </p:nvPicPr>
        <p:blipFill>
          <a:blip r:embed="rId2"/>
          <a:stretch>
            <a:fillRect/>
          </a:stretch>
        </p:blipFill>
        <p:spPr>
          <a:xfrm>
            <a:off x="282011" y="964164"/>
            <a:ext cx="8149608" cy="4374598"/>
          </a:xfrm>
          <a:prstGeom prst="rect">
            <a:avLst/>
          </a:prstGeom>
        </p:spPr>
      </p:pic>
      <p:sp>
        <p:nvSpPr>
          <p:cNvPr id="7" name="Rectangle 6">
            <a:extLst>
              <a:ext uri="{FF2B5EF4-FFF2-40B4-BE49-F238E27FC236}">
                <a16:creationId xmlns:a16="http://schemas.microsoft.com/office/drawing/2014/main" id="{7DF482B7-ECA6-447E-BE9C-68ACC64B201A}"/>
              </a:ext>
            </a:extLst>
          </p:cNvPr>
          <p:cNvSpPr/>
          <p:nvPr/>
        </p:nvSpPr>
        <p:spPr>
          <a:xfrm>
            <a:off x="7373760" y="6200348"/>
            <a:ext cx="3583032" cy="369332"/>
          </a:xfrm>
          <a:prstGeom prst="rect">
            <a:avLst/>
          </a:prstGeom>
        </p:spPr>
        <p:txBody>
          <a:bodyPr wrap="none">
            <a:spAutoFit/>
          </a:bodyPr>
          <a:lstStyle/>
          <a:p>
            <a:r>
              <a:rPr lang="en-GB" dirty="0"/>
              <a:t>Ref: handout Unit 2 draft content </a:t>
            </a:r>
          </a:p>
        </p:txBody>
      </p:sp>
    </p:spTree>
    <p:extLst>
      <p:ext uri="{BB962C8B-B14F-4D97-AF65-F5344CB8AC3E}">
        <p14:creationId xmlns:p14="http://schemas.microsoft.com/office/powerpoint/2010/main" val="1938662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TextBox 2">
            <a:extLst>
              <a:ext uri="{FF2B5EF4-FFF2-40B4-BE49-F238E27FC236}">
                <a16:creationId xmlns:a16="http://schemas.microsoft.com/office/drawing/2014/main" id="{94C95DFB-0546-434F-9367-E48B4B71A159}"/>
              </a:ext>
            </a:extLst>
          </p:cNvPr>
          <p:cNvSpPr txBox="1"/>
          <p:nvPr/>
        </p:nvSpPr>
        <p:spPr>
          <a:xfrm>
            <a:off x="441789" y="964164"/>
            <a:ext cx="10734255" cy="6586418"/>
          </a:xfrm>
          <a:prstGeom prst="rect">
            <a:avLst/>
          </a:prstGeom>
          <a:noFill/>
        </p:spPr>
        <p:txBody>
          <a:bodyPr wrap="square" rtlCol="0">
            <a:spAutoFit/>
          </a:bodyPr>
          <a:lstStyle/>
          <a:p>
            <a:pPr algn="ctr"/>
            <a:r>
              <a:rPr lang="en-GB" sz="3200" b="1" dirty="0"/>
              <a:t>Task 1 – Case Study Task</a:t>
            </a:r>
            <a:endParaRPr lang="en-GB" dirty="0"/>
          </a:p>
          <a:p>
            <a:pPr marL="285750" indent="-285750">
              <a:buFont typeface="Arial" panose="020B0604020202020204" pitchFamily="34" charset="0"/>
              <a:buChar char="•"/>
            </a:pPr>
            <a:r>
              <a:rPr lang="en-GB" sz="2400" dirty="0"/>
              <a:t>Two case studies will be released at the beginning of each academic year</a:t>
            </a:r>
          </a:p>
          <a:p>
            <a:endParaRPr lang="en-GB" sz="2400" dirty="0"/>
          </a:p>
          <a:p>
            <a:pPr marL="285750" indent="-285750">
              <a:buFont typeface="Arial" panose="020B0604020202020204" pitchFamily="34" charset="0"/>
              <a:buChar char="•"/>
            </a:pPr>
            <a:r>
              <a:rPr lang="en-GB" sz="2400" dirty="0"/>
              <a:t>The case studies will be provided in an assessment pack and candidates will  select the case study they wish to answer questions on</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The questions associated with each case study released within the academic year will be similar (but contextualised to the specific scenario being presented)</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Case studies will reflect real-life scenarios that could be encountered when working or on placement in a health and social care setting</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Work will be internally marked, externally moderated </a:t>
            </a:r>
          </a:p>
          <a:p>
            <a:r>
              <a:rPr lang="en-GB" sz="2400" dirty="0">
                <a:hlinkClick r:id="rId2"/>
              </a:rPr>
              <a:t>https://www.healthandcarelearning.wales/media/1367/sam-internal-nea.pdf</a:t>
            </a:r>
            <a:endParaRPr lang="en-GB" sz="2400" dirty="0"/>
          </a:p>
          <a:p>
            <a:pPr marL="285750" indent="-285750">
              <a:buFont typeface="Arial" panose="020B0604020202020204" pitchFamily="34" charset="0"/>
              <a:buChar char="•"/>
            </a:pPr>
            <a:endParaRPr lang="en-GB" dirty="0"/>
          </a:p>
          <a:p>
            <a:endParaRPr lang="en-GB" dirty="0"/>
          </a:p>
          <a:p>
            <a:pPr marL="285750" indent="-285750" algn="ctr">
              <a:buFont typeface="Arial" panose="020B0604020202020204" pitchFamily="34" charset="0"/>
              <a:buChar char="•"/>
            </a:pPr>
            <a:endParaRPr lang="en-GB" dirty="0"/>
          </a:p>
        </p:txBody>
      </p:sp>
    </p:spTree>
    <p:extLst>
      <p:ext uri="{BB962C8B-B14F-4D97-AF65-F5344CB8AC3E}">
        <p14:creationId xmlns:p14="http://schemas.microsoft.com/office/powerpoint/2010/main" val="40963364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TextBox 2">
            <a:extLst>
              <a:ext uri="{FF2B5EF4-FFF2-40B4-BE49-F238E27FC236}">
                <a16:creationId xmlns:a16="http://schemas.microsoft.com/office/drawing/2014/main" id="{94C95DFB-0546-434F-9367-E48B4B71A159}"/>
              </a:ext>
            </a:extLst>
          </p:cNvPr>
          <p:cNvSpPr txBox="1"/>
          <p:nvPr/>
        </p:nvSpPr>
        <p:spPr>
          <a:xfrm>
            <a:off x="468923" y="1254369"/>
            <a:ext cx="10984523" cy="5755422"/>
          </a:xfrm>
          <a:prstGeom prst="rect">
            <a:avLst/>
          </a:prstGeom>
          <a:noFill/>
        </p:spPr>
        <p:txBody>
          <a:bodyPr wrap="square" rtlCol="0">
            <a:spAutoFit/>
          </a:bodyPr>
          <a:lstStyle/>
          <a:p>
            <a:pPr algn="ctr"/>
            <a:r>
              <a:rPr lang="en-GB" sz="3200" b="1" dirty="0"/>
              <a:t>Mandatory sector engagement and work placement</a:t>
            </a:r>
          </a:p>
          <a:p>
            <a:endParaRPr lang="en-GB" dirty="0"/>
          </a:p>
          <a:p>
            <a:pPr marL="285750" indent="-285750">
              <a:buFont typeface="Arial" panose="020B0604020202020204" pitchFamily="34" charset="0"/>
              <a:buChar char="•"/>
            </a:pPr>
            <a:r>
              <a:rPr lang="en-GB" sz="2000" dirty="0"/>
              <a:t>Completion of this qualification requires learners to undertake a minimum of </a:t>
            </a:r>
            <a:r>
              <a:rPr lang="en-GB" sz="2000" b="1" dirty="0"/>
              <a:t>ten days of sector engagement. </a:t>
            </a:r>
          </a:p>
          <a:p>
            <a:pPr marL="285750" indent="-285750">
              <a:buFont typeface="Arial" panose="020B0604020202020204" pitchFamily="34" charset="0"/>
              <a:buChar char="•"/>
            </a:pPr>
            <a:endParaRPr lang="en-GB" sz="2000" b="1" dirty="0"/>
          </a:p>
          <a:p>
            <a:pPr marL="285750" indent="-285750">
              <a:buFont typeface="Arial" panose="020B0604020202020204" pitchFamily="34" charset="0"/>
              <a:buChar char="•"/>
            </a:pPr>
            <a:r>
              <a:rPr lang="en-GB" sz="2000" b="1" dirty="0"/>
              <a:t>5 days or the equivalent to 30 hours </a:t>
            </a:r>
            <a:r>
              <a:rPr lang="en-GB" sz="2000" dirty="0"/>
              <a:t>must be spent undertaking a work placement in a approved setting.</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Centres are encouraged to offer more than 10 days sector engagement where this is feasible and must attempt to ensure that, where possible, learners gain knowledge and /or experience of at least two settings.</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Guidance document for work placements and sector engagement will be available shortly</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Further sector engagement can be achieved and is likely to include lectures and talks by sector professionals, visits to workplaces (where appropriate) and community activity. </a:t>
            </a:r>
          </a:p>
          <a:p>
            <a:pPr marL="285750" indent="-285750">
              <a:buFont typeface="Arial" panose="020B0604020202020204" pitchFamily="34" charset="0"/>
              <a:buChar char="•"/>
            </a:pPr>
            <a:endParaRPr lang="en-GB" sz="2000" dirty="0"/>
          </a:p>
          <a:p>
            <a:endParaRPr lang="en-GB" dirty="0"/>
          </a:p>
        </p:txBody>
      </p:sp>
    </p:spTree>
    <p:extLst>
      <p:ext uri="{BB962C8B-B14F-4D97-AF65-F5344CB8AC3E}">
        <p14:creationId xmlns:p14="http://schemas.microsoft.com/office/powerpoint/2010/main" val="36426398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Rectangle 2">
            <a:extLst>
              <a:ext uri="{FF2B5EF4-FFF2-40B4-BE49-F238E27FC236}">
                <a16:creationId xmlns:a16="http://schemas.microsoft.com/office/drawing/2014/main" id="{55A1FFE6-205A-4E38-8C6C-EF1858F6A98C}"/>
              </a:ext>
            </a:extLst>
          </p:cNvPr>
          <p:cNvSpPr/>
          <p:nvPr/>
        </p:nvSpPr>
        <p:spPr>
          <a:xfrm>
            <a:off x="149289" y="964165"/>
            <a:ext cx="8994711" cy="369332"/>
          </a:xfrm>
          <a:prstGeom prst="rect">
            <a:avLst/>
          </a:prstGeom>
        </p:spPr>
        <p:txBody>
          <a:bodyPr wrap="square">
            <a:spAutoFit/>
          </a:bodyPr>
          <a:lstStyle/>
          <a:p>
            <a:endParaRPr lang="en-GB" dirty="0">
              <a:highlight>
                <a:srgbClr val="FFFF00"/>
              </a:highlight>
            </a:endParaRPr>
          </a:p>
        </p:txBody>
      </p:sp>
      <p:pic>
        <p:nvPicPr>
          <p:cNvPr id="4" name="Picture 3">
            <a:extLst>
              <a:ext uri="{FF2B5EF4-FFF2-40B4-BE49-F238E27FC236}">
                <a16:creationId xmlns:a16="http://schemas.microsoft.com/office/drawing/2014/main" id="{FDF1F8F6-075E-4516-A5D1-99CA6E0DA93C}"/>
              </a:ext>
            </a:extLst>
          </p:cNvPr>
          <p:cNvPicPr>
            <a:picLocks noChangeAspect="1"/>
          </p:cNvPicPr>
          <p:nvPr/>
        </p:nvPicPr>
        <p:blipFill>
          <a:blip r:embed="rId2"/>
          <a:stretch>
            <a:fillRect/>
          </a:stretch>
        </p:blipFill>
        <p:spPr>
          <a:xfrm>
            <a:off x="523983" y="964166"/>
            <a:ext cx="7012112" cy="5210604"/>
          </a:xfrm>
          <a:prstGeom prst="rect">
            <a:avLst/>
          </a:prstGeom>
        </p:spPr>
      </p:pic>
      <p:sp>
        <p:nvSpPr>
          <p:cNvPr id="6" name="Speech Bubble: Oval 5">
            <a:extLst>
              <a:ext uri="{FF2B5EF4-FFF2-40B4-BE49-F238E27FC236}">
                <a16:creationId xmlns:a16="http://schemas.microsoft.com/office/drawing/2014/main" id="{A3EEBBBA-446A-4763-B03F-C4EF98FBB8AB}"/>
              </a:ext>
            </a:extLst>
          </p:cNvPr>
          <p:cNvSpPr/>
          <p:nvPr/>
        </p:nvSpPr>
        <p:spPr>
          <a:xfrm>
            <a:off x="8248596" y="1583353"/>
            <a:ext cx="2977116" cy="2554545"/>
          </a:xfrm>
          <a:prstGeom prst="wedgeEllipseCallout">
            <a:avLst>
              <a:gd name="adj1" fmla="val -70030"/>
              <a:gd name="adj2" fmla="val 543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Learners will be expected to keep a record of sector engagement undertaken throughout their course</a:t>
            </a:r>
          </a:p>
        </p:txBody>
      </p:sp>
    </p:spTree>
    <p:extLst>
      <p:ext uri="{BB962C8B-B14F-4D97-AF65-F5344CB8AC3E}">
        <p14:creationId xmlns:p14="http://schemas.microsoft.com/office/powerpoint/2010/main" val="734767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350976" y="1787289"/>
            <a:ext cx="6497035" cy="1754326"/>
          </a:xfrm>
          <a:prstGeom prst="rect">
            <a:avLst/>
          </a:prstGeom>
          <a:noFill/>
        </p:spPr>
        <p:txBody>
          <a:bodyPr wrap="square" rtlCol="0">
            <a:spAutoFit/>
          </a:bodyPr>
          <a:lstStyle/>
          <a:p>
            <a:pPr algn="ctr"/>
            <a:r>
              <a:rPr kumimoji="0" lang="en-GB" sz="3600" b="0" i="0" u="none" strike="noStrike" kern="1200" cap="none" spc="0" normalizeH="0" baseline="0" noProof="0" dirty="0">
                <a:ln>
                  <a:noFill/>
                </a:ln>
                <a:solidFill>
                  <a:schemeClr val="bg1"/>
                </a:solidFill>
                <a:effectLst/>
                <a:uLnTx/>
                <a:uFillTx/>
                <a:latin typeface="Arial" panose="020B0604020202020204"/>
                <a:ea typeface="+mn-ea"/>
                <a:cs typeface="+mn-cs"/>
              </a:rPr>
              <a:t>Introducing the Level 2 </a:t>
            </a:r>
            <a:r>
              <a:rPr lang="en-GB" sz="3600" dirty="0">
                <a:solidFill>
                  <a:schemeClr val="bg1"/>
                </a:solidFill>
              </a:rPr>
              <a:t>Health and Social Care: Principles and Contexts qualification </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l="16667" r="16667"/>
          <a:stretch/>
        </p:blipFill>
        <p:spPr>
          <a:xfrm>
            <a:off x="770603" y="865239"/>
            <a:ext cx="4176000" cy="4176000"/>
          </a:xfrm>
          <a:prstGeom prst="ellipse">
            <a:avLst/>
          </a:prstGeom>
        </p:spPr>
      </p:pic>
    </p:spTree>
    <p:extLst>
      <p:ext uri="{BB962C8B-B14F-4D97-AF65-F5344CB8AC3E}">
        <p14:creationId xmlns:p14="http://schemas.microsoft.com/office/powerpoint/2010/main" val="22791848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Rectangle 2">
            <a:extLst>
              <a:ext uri="{FF2B5EF4-FFF2-40B4-BE49-F238E27FC236}">
                <a16:creationId xmlns:a16="http://schemas.microsoft.com/office/drawing/2014/main" id="{AEA21AE1-1280-457D-B5B8-9B4C0196256A}"/>
              </a:ext>
            </a:extLst>
          </p:cNvPr>
          <p:cNvSpPr/>
          <p:nvPr/>
        </p:nvSpPr>
        <p:spPr>
          <a:xfrm>
            <a:off x="363299" y="1158949"/>
            <a:ext cx="11259879" cy="6155531"/>
          </a:xfrm>
          <a:prstGeom prst="rect">
            <a:avLst/>
          </a:prstGeom>
        </p:spPr>
        <p:txBody>
          <a:bodyPr wrap="square">
            <a:spAutoFit/>
          </a:bodyPr>
          <a:lstStyle/>
          <a:p>
            <a:pPr algn="ctr"/>
            <a:r>
              <a:rPr lang="en-GB" sz="3200" b="1" dirty="0"/>
              <a:t>Task 2 – Sector engagement task</a:t>
            </a:r>
          </a:p>
          <a:p>
            <a:pPr algn="ctr"/>
            <a:endParaRPr lang="en-GB" sz="3200" b="1" dirty="0"/>
          </a:p>
          <a:p>
            <a:pPr marL="285750" indent="-285750">
              <a:buFont typeface="Arial" panose="020B0604020202020204" pitchFamily="34" charset="0"/>
              <a:buChar char="•"/>
            </a:pPr>
            <a:r>
              <a:rPr lang="en-US" sz="2400" dirty="0">
                <a:solidFill>
                  <a:srgbClr val="000000"/>
                </a:solidFill>
                <a:latin typeface="Arial" panose="020B0604020202020204" pitchFamily="34" charset="0"/>
              </a:rPr>
              <a:t>This task allows candidates to draw on their sector engagement and will remain the same for the lifetime of the specification</a:t>
            </a:r>
            <a:endParaRPr lang="en-GB" sz="2400" dirty="0"/>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Candidates can have access to their sector engagement log and notes made during their sector engagement when completing this section of the internal assessment </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The teacher will be expected to check these notes in advance of the assessment to ensure that the notes are the candidates own work.</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Work will be internally marked, externally moderated </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601783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pic>
        <p:nvPicPr>
          <p:cNvPr id="4" name="Picture 3">
            <a:extLst>
              <a:ext uri="{FF2B5EF4-FFF2-40B4-BE49-F238E27FC236}">
                <a16:creationId xmlns:a16="http://schemas.microsoft.com/office/drawing/2014/main" id="{BF41EE1E-E8FC-451A-A257-94F6DB924331}"/>
              </a:ext>
            </a:extLst>
          </p:cNvPr>
          <p:cNvPicPr>
            <a:picLocks noChangeAspect="1"/>
          </p:cNvPicPr>
          <p:nvPr/>
        </p:nvPicPr>
        <p:blipFill>
          <a:blip r:embed="rId2"/>
          <a:stretch>
            <a:fillRect/>
          </a:stretch>
        </p:blipFill>
        <p:spPr>
          <a:xfrm>
            <a:off x="712381" y="1095153"/>
            <a:ext cx="5991507" cy="5124894"/>
          </a:xfrm>
          <a:prstGeom prst="rect">
            <a:avLst/>
          </a:prstGeom>
        </p:spPr>
      </p:pic>
      <p:pic>
        <p:nvPicPr>
          <p:cNvPr id="6" name="Picture 5">
            <a:extLst>
              <a:ext uri="{FF2B5EF4-FFF2-40B4-BE49-F238E27FC236}">
                <a16:creationId xmlns:a16="http://schemas.microsoft.com/office/drawing/2014/main" id="{7FA474E9-C588-4DFC-AFD2-129D9E079ADD}"/>
              </a:ext>
            </a:extLst>
          </p:cNvPr>
          <p:cNvPicPr>
            <a:picLocks noChangeAspect="1"/>
          </p:cNvPicPr>
          <p:nvPr/>
        </p:nvPicPr>
        <p:blipFill>
          <a:blip r:embed="rId3"/>
          <a:stretch>
            <a:fillRect/>
          </a:stretch>
        </p:blipFill>
        <p:spPr>
          <a:xfrm>
            <a:off x="7207321" y="2373330"/>
            <a:ext cx="4330566" cy="2599362"/>
          </a:xfrm>
          <a:prstGeom prst="rect">
            <a:avLst/>
          </a:prstGeom>
        </p:spPr>
      </p:pic>
    </p:spTree>
    <p:extLst>
      <p:ext uri="{BB962C8B-B14F-4D97-AF65-F5344CB8AC3E}">
        <p14:creationId xmlns:p14="http://schemas.microsoft.com/office/powerpoint/2010/main" val="2627126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pic>
        <p:nvPicPr>
          <p:cNvPr id="8" name="Picture 7">
            <a:extLst>
              <a:ext uri="{FF2B5EF4-FFF2-40B4-BE49-F238E27FC236}">
                <a16:creationId xmlns:a16="http://schemas.microsoft.com/office/drawing/2014/main" id="{4725FDE2-4760-493B-9EEB-4EDEFB2FD812}"/>
              </a:ext>
            </a:extLst>
          </p:cNvPr>
          <p:cNvPicPr>
            <a:picLocks noChangeAspect="1"/>
          </p:cNvPicPr>
          <p:nvPr/>
        </p:nvPicPr>
        <p:blipFill>
          <a:blip r:embed="rId2"/>
          <a:stretch>
            <a:fillRect/>
          </a:stretch>
        </p:blipFill>
        <p:spPr>
          <a:xfrm>
            <a:off x="492920" y="1103875"/>
            <a:ext cx="5471227" cy="4986670"/>
          </a:xfrm>
          <a:prstGeom prst="rect">
            <a:avLst/>
          </a:prstGeom>
        </p:spPr>
      </p:pic>
      <p:sp>
        <p:nvSpPr>
          <p:cNvPr id="6" name="Rectangle 5">
            <a:extLst>
              <a:ext uri="{FF2B5EF4-FFF2-40B4-BE49-F238E27FC236}">
                <a16:creationId xmlns:a16="http://schemas.microsoft.com/office/drawing/2014/main" id="{C77C0525-C0D0-4535-A5C1-1D781251FB8B}"/>
              </a:ext>
            </a:extLst>
          </p:cNvPr>
          <p:cNvSpPr/>
          <p:nvPr/>
        </p:nvSpPr>
        <p:spPr>
          <a:xfrm>
            <a:off x="6390527" y="1089212"/>
            <a:ext cx="4941746" cy="5416868"/>
          </a:xfrm>
          <a:prstGeom prst="rect">
            <a:avLst/>
          </a:prstGeom>
        </p:spPr>
        <p:txBody>
          <a:bodyPr wrap="square">
            <a:spAutoFit/>
          </a:bodyPr>
          <a:lstStyle/>
          <a:p>
            <a:r>
              <a:rPr lang="en-GB" sz="2000" b="1" dirty="0">
                <a:solidFill>
                  <a:srgbClr val="00B0F0"/>
                </a:solidFill>
                <a:latin typeface="Arial" panose="020B0604020202020204" pitchFamily="34" charset="0"/>
                <a:cs typeface="Arial" panose="020B0604020202020204" pitchFamily="34" charset="0"/>
              </a:rPr>
              <a:t>Preparing learners for internal assessments</a:t>
            </a:r>
          </a:p>
          <a:p>
            <a:endParaRPr lang="en-GB" b="1" dirty="0">
              <a:latin typeface="Arial" panose="020B0604020202020204" pitchFamily="34" charset="0"/>
              <a:cs typeface="Arial" panose="020B0604020202020204" pitchFamily="34" charset="0"/>
            </a:endParaRPr>
          </a:p>
          <a:p>
            <a:pPr marL="342900" indent="-342900">
              <a:buFont typeface="Arial" pitchFamily="34" charset="0"/>
              <a:buChar char="•"/>
            </a:pPr>
            <a:r>
              <a:rPr lang="en-GB" dirty="0">
                <a:latin typeface="Arial" panose="020B0604020202020204" pitchFamily="34" charset="0"/>
                <a:cs typeface="Arial" panose="020B0604020202020204" pitchFamily="34" charset="0"/>
              </a:rPr>
              <a:t>Introduce short activities throughout the delivery so they are aware of the type of ways of writing up findings, etc. </a:t>
            </a:r>
          </a:p>
          <a:p>
            <a:pPr marL="342900" indent="-342900">
              <a:buFont typeface="Arial" pitchFamily="34" charset="0"/>
              <a:buChar char="•"/>
            </a:pPr>
            <a:endParaRPr lang="en-GB" dirty="0">
              <a:latin typeface="Arial" panose="020B0604020202020204" pitchFamily="34" charset="0"/>
              <a:cs typeface="Arial" panose="020B0604020202020204" pitchFamily="34" charset="0"/>
            </a:endParaRPr>
          </a:p>
          <a:p>
            <a:pPr marL="342900" indent="-342900">
              <a:buFont typeface="Arial" pitchFamily="34" charset="0"/>
              <a:buChar char="•"/>
            </a:pPr>
            <a:r>
              <a:rPr lang="en-GB" dirty="0">
                <a:latin typeface="Arial" panose="020B0604020202020204" pitchFamily="34" charset="0"/>
                <a:cs typeface="Arial" panose="020B0604020202020204" pitchFamily="34" charset="0"/>
              </a:rPr>
              <a:t>Use sections</a:t>
            </a:r>
            <a:r>
              <a:rPr lang="en-GB" i="1" dirty="0">
                <a:latin typeface="Arial" panose="020B0604020202020204" pitchFamily="34" charset="0"/>
                <a:cs typeface="Arial" panose="020B0604020202020204" pitchFamily="34" charset="0"/>
              </a:rPr>
              <a:t>*</a:t>
            </a:r>
            <a:r>
              <a:rPr lang="en-GB" dirty="0">
                <a:latin typeface="Arial" panose="020B0604020202020204" pitchFamily="34" charset="0"/>
                <a:cs typeface="Arial" panose="020B0604020202020204" pitchFamily="34" charset="0"/>
              </a:rPr>
              <a:t> from exemplar work to demonstrate how best to access the different mark bands </a:t>
            </a:r>
          </a:p>
          <a:p>
            <a:pPr marL="342900" indent="-342900">
              <a:buFont typeface="Arial" pitchFamily="34" charset="0"/>
              <a:buChar char="•"/>
            </a:pPr>
            <a:endParaRPr lang="en-GB" dirty="0">
              <a:latin typeface="Arial" panose="020B0604020202020204" pitchFamily="34" charset="0"/>
              <a:cs typeface="Arial" panose="020B0604020202020204" pitchFamily="34" charset="0"/>
            </a:endParaRPr>
          </a:p>
          <a:p>
            <a:pPr marL="342900" indent="-342900">
              <a:buFont typeface="Arial" pitchFamily="34" charset="0"/>
              <a:buChar char="•"/>
            </a:pPr>
            <a:r>
              <a:rPr lang="en-GB" dirty="0">
                <a:latin typeface="Arial" panose="020B0604020202020204" pitchFamily="34" charset="0"/>
                <a:cs typeface="Arial" panose="020B0604020202020204" pitchFamily="34" charset="0"/>
              </a:rPr>
              <a:t>Allow learners access to the mark schemes so they know what they are aiming towards</a:t>
            </a:r>
          </a:p>
          <a:p>
            <a:endParaRPr lang="en-GB" dirty="0">
              <a:latin typeface="Arial" panose="020B0604020202020204" pitchFamily="34" charset="0"/>
              <a:cs typeface="Arial" panose="020B0604020202020204" pitchFamily="34" charset="0"/>
            </a:endParaRPr>
          </a:p>
          <a:p>
            <a:pPr marL="342900" indent="-342900">
              <a:buFont typeface="Arial" pitchFamily="34" charset="0"/>
              <a:buChar char="•"/>
            </a:pPr>
            <a:endParaRPr lang="en-GB" dirty="0">
              <a:latin typeface="Arial" panose="020B0604020202020204" pitchFamily="34" charset="0"/>
              <a:cs typeface="Arial" panose="020B0604020202020204" pitchFamily="34" charset="0"/>
            </a:endParaRPr>
          </a:p>
          <a:p>
            <a:pPr marL="185738" indent="-185738"/>
            <a:r>
              <a:rPr lang="en-GB" dirty="0">
                <a:latin typeface="Arial" panose="020B0604020202020204" pitchFamily="34" charset="0"/>
                <a:cs typeface="Arial" panose="020B0604020202020204" pitchFamily="34" charset="0"/>
              </a:rPr>
              <a:t>*	</a:t>
            </a:r>
            <a:r>
              <a:rPr lang="en-GB" i="1" dirty="0">
                <a:solidFill>
                  <a:srgbClr val="FF0000"/>
                </a:solidFill>
                <a:latin typeface="Arial" panose="020B0604020202020204" pitchFamily="34" charset="0"/>
                <a:cs typeface="Arial" panose="020B0604020202020204" pitchFamily="34" charset="0"/>
              </a:rPr>
              <a:t>Completed NEAs provided by WJEC as exemplars, or complete work prepared by a  different cohort </a:t>
            </a:r>
            <a:r>
              <a:rPr lang="en-GB" b="1" i="1" dirty="0">
                <a:solidFill>
                  <a:srgbClr val="FF0000"/>
                </a:solidFill>
                <a:latin typeface="Arial" panose="020B0604020202020204" pitchFamily="34" charset="0"/>
                <a:cs typeface="Arial" panose="020B0604020202020204" pitchFamily="34" charset="0"/>
              </a:rPr>
              <a:t>must</a:t>
            </a:r>
            <a:r>
              <a:rPr lang="en-GB" i="1" dirty="0">
                <a:solidFill>
                  <a:srgbClr val="FF0000"/>
                </a:solidFill>
                <a:latin typeface="Arial" panose="020B0604020202020204" pitchFamily="34" charset="0"/>
                <a:cs typeface="Arial" panose="020B0604020202020204" pitchFamily="34" charset="0"/>
              </a:rPr>
              <a:t> not be shared with learners.</a:t>
            </a:r>
          </a:p>
        </p:txBody>
      </p:sp>
    </p:spTree>
    <p:extLst>
      <p:ext uri="{BB962C8B-B14F-4D97-AF65-F5344CB8AC3E}">
        <p14:creationId xmlns:p14="http://schemas.microsoft.com/office/powerpoint/2010/main" val="26762063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703391" y="964163"/>
            <a:ext cx="10101943" cy="3108543"/>
          </a:xfrm>
          <a:prstGeom prst="rect">
            <a:avLst/>
          </a:prstGeom>
        </p:spPr>
        <p:txBody>
          <a:bodyPr wrap="square">
            <a:spAutoFit/>
          </a:bodyPr>
          <a:lstStyle/>
          <a:p>
            <a:pPr algn="ctr"/>
            <a:r>
              <a:rPr lang="en-US" sz="3600" b="1" kern="1100" spc="-50" dirty="0">
                <a:solidFill>
                  <a:srgbClr val="00B0F0"/>
                </a:solidFill>
                <a:latin typeface="Arial" panose="020B0604020202020204" pitchFamily="34" charset="0"/>
                <a:cs typeface="Arial" panose="020B0604020202020204" pitchFamily="34" charset="0"/>
              </a:rPr>
              <a:t>Marking the internal assessments  </a:t>
            </a:r>
            <a:endParaRPr lang="en-GB" sz="3600" dirty="0">
              <a:solidFill>
                <a:srgbClr val="00B0F0"/>
              </a:solidFill>
              <a:latin typeface="Arial" panose="020B0604020202020204" pitchFamily="34" charset="0"/>
              <a:cs typeface="Arial" panose="020B0604020202020204" pitchFamily="34" charset="0"/>
            </a:endParaRPr>
          </a:p>
          <a:p>
            <a:endParaRPr lang="en-GB" b="1"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Rectangle 2">
            <a:extLst>
              <a:ext uri="{FF2B5EF4-FFF2-40B4-BE49-F238E27FC236}">
                <a16:creationId xmlns:a16="http://schemas.microsoft.com/office/drawing/2014/main" id="{DA3EB36F-76DD-4C08-A219-C7A24F1753EE}"/>
              </a:ext>
            </a:extLst>
          </p:cNvPr>
          <p:cNvSpPr/>
          <p:nvPr/>
        </p:nvSpPr>
        <p:spPr>
          <a:xfrm>
            <a:off x="323635" y="1661372"/>
            <a:ext cx="5609691" cy="4801314"/>
          </a:xfrm>
          <a:prstGeom prst="rect">
            <a:avLst/>
          </a:prstGeom>
        </p:spPr>
        <p:txBody>
          <a:bodyPr wrap="square">
            <a:spAutoFit/>
          </a:bodyPr>
          <a:lstStyle/>
          <a:p>
            <a:pPr marL="285750" indent="-285750">
              <a:buFont typeface="Arial" pitchFamily="34" charset="0"/>
              <a:buChar char="•"/>
            </a:pPr>
            <a:r>
              <a:rPr lang="en-GB" dirty="0">
                <a:latin typeface="Arial" panose="020B0604020202020204" pitchFamily="34" charset="0"/>
                <a:cs typeface="Arial" panose="020B0604020202020204" pitchFamily="34" charset="0"/>
              </a:rPr>
              <a:t>The detailed mark schemes have been designed to help teachers mark the internal assessments.</a:t>
            </a:r>
          </a:p>
          <a:p>
            <a:endParaRPr lang="en-GB" dirty="0">
              <a:latin typeface="Arial" panose="020B0604020202020204" pitchFamily="34" charset="0"/>
              <a:cs typeface="Arial" panose="020B0604020202020204" pitchFamily="34" charset="0"/>
            </a:endParaRPr>
          </a:p>
          <a:p>
            <a:pPr marL="285750" indent="-285750">
              <a:buFont typeface="Arial" pitchFamily="34" charset="0"/>
              <a:buChar char="•"/>
            </a:pPr>
            <a:r>
              <a:rPr lang="en-GB" dirty="0">
                <a:latin typeface="Arial" panose="020B0604020202020204" pitchFamily="34" charset="0"/>
                <a:cs typeface="Arial" panose="020B0604020202020204" pitchFamily="34" charset="0"/>
              </a:rPr>
              <a:t>Cover sheets will be made available online to accompany learners’ work (September 2019).</a:t>
            </a:r>
          </a:p>
          <a:p>
            <a:pPr marL="285750" indent="-285750">
              <a:buFont typeface="Arial" pitchFamily="34" charset="0"/>
              <a:buChar char="•"/>
            </a:pPr>
            <a:endParaRPr lang="en-GB" dirty="0">
              <a:latin typeface="Arial" panose="020B0604020202020204" pitchFamily="34" charset="0"/>
              <a:cs typeface="Arial" panose="020B0604020202020204" pitchFamily="34" charset="0"/>
            </a:endParaRPr>
          </a:p>
          <a:p>
            <a:pPr marL="285750" indent="-285750">
              <a:buFont typeface="Arial" pitchFamily="34" charset="0"/>
              <a:buChar char="•"/>
            </a:pPr>
            <a:r>
              <a:rPr lang="en-GB" dirty="0">
                <a:latin typeface="Arial" panose="020B0604020202020204" pitchFamily="34" charset="0"/>
                <a:cs typeface="Arial" panose="020B0604020202020204" pitchFamily="34" charset="0"/>
              </a:rPr>
              <a:t>Exemplar material available within the guidance for delivery will assist marking and standardisation.</a:t>
            </a:r>
          </a:p>
          <a:p>
            <a:pPr marL="285750" indent="-285750">
              <a:buFont typeface="Arial" pitchFamily="34" charset="0"/>
              <a:buChar char="•"/>
            </a:pPr>
            <a:endParaRPr lang="en-GB" dirty="0">
              <a:latin typeface="Arial" panose="020B0604020202020204" pitchFamily="34" charset="0"/>
              <a:cs typeface="Arial" panose="020B0604020202020204" pitchFamily="34" charset="0"/>
            </a:endParaRPr>
          </a:p>
          <a:p>
            <a:pPr marL="285750" indent="-285750">
              <a:buFont typeface="Arial" pitchFamily="34" charset="0"/>
              <a:buChar char="•"/>
            </a:pPr>
            <a:r>
              <a:rPr lang="en-GB" dirty="0">
                <a:latin typeface="Arial" panose="020B0604020202020204" pitchFamily="34" charset="0"/>
                <a:cs typeface="Arial" panose="020B0604020202020204" pitchFamily="34" charset="0"/>
              </a:rPr>
              <a:t>Mark schemes which have been highlighted or annotated by the teacher could also accompany the work to give further clarification of how marks have been awarded.</a:t>
            </a:r>
          </a:p>
          <a:p>
            <a:pPr marL="285750" indent="-285750">
              <a:buFont typeface="Arial" pitchFamily="34" charset="0"/>
              <a:buChar char="•"/>
            </a:pPr>
            <a:endParaRPr lang="en-GB" dirty="0">
              <a:latin typeface="Arial" panose="020B0604020202020204" pitchFamily="34" charset="0"/>
              <a:cs typeface="Arial" panose="020B0604020202020204" pitchFamily="34" charset="0"/>
            </a:endParaRPr>
          </a:p>
          <a:p>
            <a:pPr marL="285750" indent="-285750">
              <a:buFont typeface="Arial" pitchFamily="34" charset="0"/>
              <a:buChar char="•"/>
            </a:pPr>
            <a:r>
              <a:rPr lang="en-GB" dirty="0">
                <a:latin typeface="Arial" panose="020B0604020202020204" pitchFamily="34" charset="0"/>
                <a:cs typeface="Arial" panose="020B0604020202020204" pitchFamily="34" charset="0"/>
              </a:rPr>
              <a:t>Internal standardisation should take place where there is more than one teacher in the centre.  </a:t>
            </a:r>
          </a:p>
        </p:txBody>
      </p:sp>
      <p:pic>
        <p:nvPicPr>
          <p:cNvPr id="6" name="Picture 5">
            <a:extLst>
              <a:ext uri="{FF2B5EF4-FFF2-40B4-BE49-F238E27FC236}">
                <a16:creationId xmlns:a16="http://schemas.microsoft.com/office/drawing/2014/main" id="{EDCEC8E4-492F-45E5-869C-530EFF8E666D}"/>
              </a:ext>
            </a:extLst>
          </p:cNvPr>
          <p:cNvPicPr>
            <a:picLocks noChangeAspect="1"/>
          </p:cNvPicPr>
          <p:nvPr/>
        </p:nvPicPr>
        <p:blipFill>
          <a:blip r:embed="rId2"/>
          <a:stretch>
            <a:fillRect/>
          </a:stretch>
        </p:blipFill>
        <p:spPr>
          <a:xfrm>
            <a:off x="6467582" y="1732227"/>
            <a:ext cx="4664466" cy="4721735"/>
          </a:xfrm>
          <a:prstGeom prst="rect">
            <a:avLst/>
          </a:prstGeom>
        </p:spPr>
      </p:pic>
    </p:spTree>
    <p:extLst>
      <p:ext uri="{BB962C8B-B14F-4D97-AF65-F5344CB8AC3E}">
        <p14:creationId xmlns:p14="http://schemas.microsoft.com/office/powerpoint/2010/main" val="39806746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472034" y="852795"/>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Rectangle 2">
            <a:extLst>
              <a:ext uri="{FF2B5EF4-FFF2-40B4-BE49-F238E27FC236}">
                <a16:creationId xmlns:a16="http://schemas.microsoft.com/office/drawing/2014/main" id="{77ED8454-7E6D-4225-A1A7-2B039F216EF4}"/>
              </a:ext>
            </a:extLst>
          </p:cNvPr>
          <p:cNvSpPr/>
          <p:nvPr/>
        </p:nvSpPr>
        <p:spPr>
          <a:xfrm>
            <a:off x="2562091" y="1068115"/>
            <a:ext cx="7234318" cy="5539978"/>
          </a:xfrm>
          <a:prstGeom prst="rect">
            <a:avLst/>
          </a:prstGeom>
        </p:spPr>
        <p:txBody>
          <a:bodyPr wrap="square">
            <a:spAutoFit/>
          </a:bodyPr>
          <a:lstStyle/>
          <a:p>
            <a:r>
              <a:rPr lang="en-US" b="1" kern="1100" spc="-50" dirty="0">
                <a:solidFill>
                  <a:srgbClr val="00B0F0"/>
                </a:solidFill>
                <a:latin typeface="Arial" panose="020B0604020202020204" pitchFamily="34" charset="0"/>
                <a:cs typeface="Arial" panose="020B0604020202020204" pitchFamily="34" charset="0"/>
              </a:rPr>
              <a:t>Moderation  </a:t>
            </a:r>
          </a:p>
          <a:p>
            <a:endParaRPr lang="en-US" b="1" kern="1100" spc="-50" dirty="0">
              <a:solidFill>
                <a:srgbClr val="00B0F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defRPr/>
            </a:pPr>
            <a:r>
              <a:rPr lang="en-GB" dirty="0">
                <a:ea typeface="Times New Roman"/>
                <a:cs typeface="Times New Roman"/>
              </a:rPr>
              <a:t>Unit 2  will be submitted for moderation in May (year of cash-in). </a:t>
            </a:r>
          </a:p>
          <a:p>
            <a:pPr marL="285750" indent="-285750">
              <a:spcAft>
                <a:spcPts val="600"/>
              </a:spcAft>
              <a:buFont typeface="Arial" panose="020B0604020202020204" pitchFamily="34" charset="0"/>
              <a:buChar char="•"/>
              <a:defRPr/>
            </a:pPr>
            <a:r>
              <a:rPr lang="en-GB" dirty="0">
                <a:ea typeface="Times New Roman"/>
                <a:cs typeface="Times New Roman"/>
              </a:rPr>
              <a:t>Format will be: Unit 2 : submission of marks for </a:t>
            </a:r>
            <a:r>
              <a:rPr lang="en-GB" b="1" dirty="0">
                <a:ea typeface="Times New Roman"/>
                <a:cs typeface="Times New Roman"/>
              </a:rPr>
              <a:t>both tasks</a:t>
            </a:r>
            <a:r>
              <a:rPr lang="en-GB" dirty="0">
                <a:ea typeface="Times New Roman"/>
                <a:cs typeface="Times New Roman"/>
              </a:rPr>
              <a:t>, i.e. mark out of 120, into IAMIS system on secure website.  </a:t>
            </a:r>
          </a:p>
          <a:p>
            <a:pPr marL="285750" indent="-285750">
              <a:spcAft>
                <a:spcPts val="600"/>
              </a:spcAft>
              <a:buFont typeface="Arial" panose="020B0604020202020204" pitchFamily="34" charset="0"/>
              <a:buChar char="•"/>
              <a:defRPr/>
            </a:pPr>
            <a:r>
              <a:rPr lang="en-GB" dirty="0">
                <a:ea typeface="Times New Roman"/>
                <a:cs typeface="Times New Roman"/>
              </a:rPr>
              <a:t>Sample will be generated electronically.</a:t>
            </a:r>
          </a:p>
          <a:p>
            <a:pPr marL="285750" indent="-285750">
              <a:spcAft>
                <a:spcPts val="600"/>
              </a:spcAft>
              <a:buFont typeface="Arial" panose="020B0604020202020204" pitchFamily="34" charset="0"/>
              <a:buChar char="•"/>
              <a:defRPr/>
            </a:pPr>
            <a:r>
              <a:rPr lang="en-GB" dirty="0">
                <a:ea typeface="Times New Roman"/>
                <a:cs typeface="Times New Roman"/>
              </a:rPr>
              <a:t>Work may be submitted electronically or in hard copy, either word processed, typed or handwritten</a:t>
            </a:r>
          </a:p>
          <a:p>
            <a:pPr marL="285750" indent="-285750">
              <a:spcAft>
                <a:spcPts val="600"/>
              </a:spcAft>
              <a:buFont typeface="Arial" panose="020B0604020202020204" pitchFamily="34" charset="0"/>
              <a:buChar char="•"/>
              <a:defRPr/>
            </a:pPr>
            <a:r>
              <a:rPr lang="en-GB" dirty="0">
                <a:ea typeface="Times New Roman"/>
                <a:cs typeface="Times New Roman"/>
              </a:rPr>
              <a:t>Sample of work to be posted by May 5</a:t>
            </a:r>
            <a:r>
              <a:rPr lang="en-GB" baseline="30000" dirty="0">
                <a:ea typeface="Times New Roman"/>
                <a:cs typeface="Times New Roman"/>
              </a:rPr>
              <a:t>th</a:t>
            </a:r>
            <a:r>
              <a:rPr lang="en-GB" dirty="0">
                <a:ea typeface="Times New Roman"/>
                <a:cs typeface="Times New Roman"/>
              </a:rPr>
              <a:t> to the moderator; an extra sample may be requested if applicable.</a:t>
            </a:r>
          </a:p>
          <a:p>
            <a:pPr marL="285750" indent="-285750">
              <a:spcAft>
                <a:spcPts val="600"/>
              </a:spcAft>
              <a:buFont typeface="Arial" panose="020B0604020202020204" pitchFamily="34" charset="0"/>
              <a:buChar char="•"/>
              <a:defRPr/>
            </a:pPr>
            <a:r>
              <a:rPr lang="en-GB" dirty="0">
                <a:ea typeface="Times New Roman"/>
                <a:cs typeface="Times New Roman"/>
              </a:rPr>
              <a:t>Moderators’ reports to be downloaded from secure website on results day.</a:t>
            </a:r>
          </a:p>
          <a:p>
            <a:pPr marL="285750" indent="-285750">
              <a:buFont typeface="Arial" panose="020B0604020202020204" pitchFamily="34" charset="0"/>
              <a:buChar char="•"/>
              <a:defRPr/>
            </a:pPr>
            <a:r>
              <a:rPr lang="en-GB" dirty="0">
                <a:ea typeface="Times New Roman"/>
                <a:cs typeface="Times New Roman"/>
              </a:rPr>
              <a:t>Work will be returned to centres before the end of the summer term</a:t>
            </a:r>
          </a:p>
          <a:p>
            <a:pPr marL="285750" indent="-285750">
              <a:buFont typeface="Courier New" pitchFamily="49" charset="0"/>
              <a:buChar char="o"/>
              <a:defRPr/>
            </a:pPr>
            <a:endParaRPr lang="en-GB" dirty="0">
              <a:ea typeface="Times New Roman"/>
              <a:cs typeface="Times New Roman"/>
            </a:endParaRPr>
          </a:p>
          <a:p>
            <a:pPr>
              <a:defRPr/>
            </a:pPr>
            <a:r>
              <a:rPr lang="en-GB" dirty="0">
                <a:ea typeface="Times New Roman"/>
                <a:cs typeface="Times New Roman"/>
              </a:rPr>
              <a:t>Exemplar work once available will be used at CPD to aid marking in centres, and made available on the secure website.</a:t>
            </a:r>
          </a:p>
          <a:p>
            <a:endParaRPr lang="en-GB" b="1" dirty="0">
              <a:solidFill>
                <a:srgbClr val="00B0F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46530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5350977" y="2481993"/>
            <a:ext cx="523876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Resources and Support</a:t>
            </a:r>
          </a:p>
        </p:txBody>
      </p:sp>
      <p:pic>
        <p:nvPicPr>
          <p:cNvPr id="3" name="Picture 2"/>
          <p:cNvPicPr>
            <a:picLocks noChangeAspect="1"/>
          </p:cNvPicPr>
          <p:nvPr/>
        </p:nvPicPr>
        <p:blipFill>
          <a:blip r:embed="rId3"/>
          <a:stretch>
            <a:fillRect/>
          </a:stretch>
        </p:blipFill>
        <p:spPr>
          <a:xfrm>
            <a:off x="564348" y="1428488"/>
            <a:ext cx="4176122" cy="4176122"/>
          </a:xfrm>
          <a:prstGeom prst="rect">
            <a:avLst/>
          </a:prstGeom>
        </p:spPr>
      </p:pic>
    </p:spTree>
    <p:extLst>
      <p:ext uri="{BB962C8B-B14F-4D97-AF65-F5344CB8AC3E}">
        <p14:creationId xmlns:p14="http://schemas.microsoft.com/office/powerpoint/2010/main" val="41989340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Rectangle 2">
            <a:extLst>
              <a:ext uri="{FF2B5EF4-FFF2-40B4-BE49-F238E27FC236}">
                <a16:creationId xmlns:a16="http://schemas.microsoft.com/office/drawing/2014/main" id="{2E75B2FA-D205-4E6F-9552-2F83D5D8CA8C}"/>
              </a:ext>
            </a:extLst>
          </p:cNvPr>
          <p:cNvSpPr/>
          <p:nvPr/>
        </p:nvSpPr>
        <p:spPr>
          <a:xfrm>
            <a:off x="468123" y="964164"/>
            <a:ext cx="10223323" cy="9879628"/>
          </a:xfrm>
          <a:prstGeom prst="rect">
            <a:avLst/>
          </a:prstGeom>
        </p:spPr>
        <p:txBody>
          <a:bodyPr wrap="square">
            <a:spAutoFit/>
          </a:bodyPr>
          <a:lstStyle/>
          <a:p>
            <a:r>
              <a:rPr lang="en-GB" b="1" dirty="0">
                <a:solidFill>
                  <a:srgbClr val="00B0F0"/>
                </a:solidFill>
                <a:latin typeface="Arial" panose="020B0604020202020204" pitchFamily="34" charset="0"/>
                <a:cs typeface="Arial" panose="020B0604020202020204" pitchFamily="34" charset="0"/>
              </a:rPr>
              <a:t>WJEC resources</a:t>
            </a: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r>
              <a:rPr lang="en-GB" b="1" i="1" dirty="0">
                <a:latin typeface="Arial" panose="020B0604020202020204" pitchFamily="34" charset="0"/>
                <a:cs typeface="Arial" panose="020B0604020202020204" pitchFamily="34" charset="0"/>
              </a:rPr>
              <a:t>Specifications, sample assessment materials</a:t>
            </a:r>
            <a:endParaRPr lang="en-GB" i="1" dirty="0">
              <a:latin typeface="Arial" panose="020B0604020202020204" pitchFamily="34" charset="0"/>
              <a:cs typeface="Arial" panose="020B0604020202020204" pitchFamily="34" charset="0"/>
            </a:endParaRPr>
          </a:p>
          <a:p>
            <a:r>
              <a:rPr lang="en-GB" sz="3200" i="1" dirty="0">
                <a:latin typeface="Arial" panose="020B0604020202020204" pitchFamily="34" charset="0"/>
                <a:cs typeface="Arial" panose="020B0604020202020204" pitchFamily="34" charset="0"/>
              </a:rPr>
              <a:t>Guidance for teaching – coming soon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free of charge on open website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route through the specification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frequently asked questions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detailed unit guidance</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additional guidance for NEA content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suggested resources</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etc.</a:t>
            </a:r>
          </a:p>
          <a:p>
            <a:pPr marL="185738" indent="-185738">
              <a:buFont typeface="Arial" panose="020B0604020202020204" pitchFamily="34" charset="0"/>
              <a:buChar char="•"/>
            </a:pPr>
            <a:endParaRPr lang="en-GB" b="1" i="1" dirty="0">
              <a:solidFill>
                <a:srgbClr val="00B0F0"/>
              </a:solidFill>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Online digital resources</a:t>
            </a:r>
          </a:p>
          <a:p>
            <a:pPr marL="185738" indent="-185738">
              <a:buFont typeface="Arial" pitchFamily="34" charset="0"/>
              <a:buChar char="•"/>
            </a:pPr>
            <a:r>
              <a:rPr lang="en-GB" i="1" dirty="0">
                <a:latin typeface="Arial" panose="020B0604020202020204" pitchFamily="34" charset="0"/>
                <a:cs typeface="Arial" panose="020B0604020202020204" pitchFamily="34" charset="0"/>
              </a:rPr>
              <a:t>interactive worksheets</a:t>
            </a:r>
          </a:p>
          <a:p>
            <a:pPr marL="185738" indent="-185738">
              <a:buFont typeface="Arial" pitchFamily="34" charset="0"/>
              <a:buChar char="•"/>
            </a:pPr>
            <a:r>
              <a:rPr lang="en-GB" i="1" dirty="0">
                <a:latin typeface="Arial" panose="020B0604020202020204" pitchFamily="34" charset="0"/>
                <a:cs typeface="Arial" panose="020B0604020202020204" pitchFamily="34" charset="0"/>
              </a:rPr>
              <a:t>printable activities/revision notes                         </a:t>
            </a:r>
          </a:p>
          <a:p>
            <a:pPr marL="185738" indent="-185738">
              <a:buFont typeface="Arial" pitchFamily="34" charset="0"/>
              <a:buChar char="•"/>
            </a:pPr>
            <a:r>
              <a:rPr lang="en-GB" i="1" dirty="0">
                <a:latin typeface="Arial" panose="020B0604020202020204" pitchFamily="34" charset="0"/>
                <a:cs typeface="Arial" panose="020B0604020202020204" pitchFamily="34" charset="0"/>
              </a:rPr>
              <a:t>classroom resources </a:t>
            </a:r>
          </a:p>
          <a:p>
            <a:pPr marL="185738" indent="-185738">
              <a:buFont typeface="Arial" pitchFamily="34" charset="0"/>
              <a:buChar char="•"/>
            </a:pPr>
            <a:r>
              <a:rPr lang="en-GB" i="1" dirty="0">
                <a:latin typeface="Arial" panose="020B0604020202020204" pitchFamily="34" charset="0"/>
                <a:cs typeface="Arial" panose="020B0604020202020204" pitchFamily="34" charset="0"/>
              </a:rPr>
              <a:t>free of charge</a:t>
            </a:r>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F340829A-F791-43DF-96BF-84F47802C788}"/>
              </a:ext>
            </a:extLst>
          </p:cNvPr>
          <p:cNvSpPr/>
          <p:nvPr/>
        </p:nvSpPr>
        <p:spPr>
          <a:xfrm>
            <a:off x="282010" y="1348154"/>
            <a:ext cx="5192667" cy="369332"/>
          </a:xfrm>
          <a:prstGeom prst="rect">
            <a:avLst/>
          </a:prstGeom>
        </p:spPr>
        <p:txBody>
          <a:bodyPr wrap="square">
            <a:spAutoFit/>
          </a:bodyPr>
          <a:lstStyle/>
          <a:p>
            <a:r>
              <a:rPr lang="en-GB" dirty="0">
                <a:latin typeface="Arial" panose="020B0604020202020204" pitchFamily="34" charset="0"/>
                <a:cs typeface="Arial" panose="020B0604020202020204" pitchFamily="34" charset="0"/>
              </a:rPr>
              <a:t>(i)	</a:t>
            </a:r>
            <a:r>
              <a:rPr lang="en-GB" b="1" dirty="0">
                <a:latin typeface="Arial" panose="020B0604020202020204" pitchFamily="34" charset="0"/>
                <a:cs typeface="Arial" panose="020B0604020202020204" pitchFamily="34" charset="0"/>
              </a:rPr>
              <a:t>Available now on the open website </a:t>
            </a:r>
          </a:p>
        </p:txBody>
      </p:sp>
      <p:pic>
        <p:nvPicPr>
          <p:cNvPr id="9" name="Picture 3">
            <a:extLst>
              <a:ext uri="{FF2B5EF4-FFF2-40B4-BE49-F238E27FC236}">
                <a16:creationId xmlns:a16="http://schemas.microsoft.com/office/drawing/2014/main" id="{745A06B0-D722-4EEC-A2E5-27644950EB9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214" t="10190" r="16786"/>
          <a:stretch/>
        </p:blipFill>
        <p:spPr bwMode="auto">
          <a:xfrm>
            <a:off x="4665785" y="2895600"/>
            <a:ext cx="5839549" cy="3771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00535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Rectangle 2">
            <a:extLst>
              <a:ext uri="{FF2B5EF4-FFF2-40B4-BE49-F238E27FC236}">
                <a16:creationId xmlns:a16="http://schemas.microsoft.com/office/drawing/2014/main" id="{436AD0A7-58E0-4E01-8D6C-58B9B8BA9E9F}"/>
              </a:ext>
            </a:extLst>
          </p:cNvPr>
          <p:cNvSpPr/>
          <p:nvPr/>
        </p:nvSpPr>
        <p:spPr>
          <a:xfrm>
            <a:off x="282011" y="1122457"/>
            <a:ext cx="11803231" cy="4493538"/>
          </a:xfrm>
          <a:prstGeom prst="rect">
            <a:avLst/>
          </a:prstGeom>
        </p:spPr>
        <p:txBody>
          <a:bodyPr wrap="none">
            <a:spAutoFit/>
          </a:bodyPr>
          <a:lstStyle/>
          <a:p>
            <a:r>
              <a:rPr lang="en-GB" b="1" dirty="0">
                <a:solidFill>
                  <a:srgbClr val="00B0F0"/>
                </a:solidFill>
                <a:latin typeface="Arial" panose="020B0604020202020204" pitchFamily="34" charset="0"/>
                <a:cs typeface="Arial" panose="020B0604020202020204" pitchFamily="34" charset="0"/>
              </a:rPr>
              <a:t>WJEC Resources</a:t>
            </a:r>
          </a:p>
          <a:p>
            <a:endParaRPr lang="en-GB" b="1" dirty="0">
              <a:solidFill>
                <a:srgbClr val="00B0F0"/>
              </a:solidFill>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(ii)	</a:t>
            </a:r>
            <a:r>
              <a:rPr lang="en-GB" b="1" dirty="0">
                <a:latin typeface="Arial" panose="020B0604020202020204" pitchFamily="34" charset="0"/>
                <a:cs typeface="Arial" panose="020B0604020202020204" pitchFamily="34" charset="0"/>
              </a:rPr>
              <a:t>Available now on the open or secure website</a:t>
            </a:r>
          </a:p>
          <a:p>
            <a:endParaRPr lang="en-GB" b="1" dirty="0">
              <a:solidFill>
                <a:srgbClr val="00B0F0"/>
              </a:solidFill>
              <a:latin typeface="Arial" panose="020B0604020202020204" pitchFamily="34" charset="0"/>
              <a:cs typeface="Arial" panose="020B0604020202020204" pitchFamily="34" charset="0"/>
            </a:endParaRPr>
          </a:p>
          <a:p>
            <a:r>
              <a:rPr lang="en-GB" i="1" dirty="0">
                <a:latin typeface="Arial" panose="020B0604020202020204" pitchFamily="34" charset="0"/>
                <a:cs typeface="Arial" panose="020B0604020202020204" pitchFamily="34" charset="0"/>
              </a:rPr>
              <a:t>Past papers and mark schemes for all legacy GCSE Health and Social Care and Child Development qualifications</a:t>
            </a:r>
          </a:p>
          <a:p>
            <a:r>
              <a:rPr lang="en-US" b="1" dirty="0">
                <a:latin typeface="Arial" panose="020B0604020202020204" pitchFamily="34" charset="0"/>
                <a:cs typeface="Arial" panose="020B0604020202020204" pitchFamily="34" charset="0"/>
              </a:rPr>
              <a:t>Question bank – create your own question paper</a:t>
            </a:r>
          </a:p>
          <a:p>
            <a:endParaRPr lang="en-GB" sz="800" b="1" dirty="0">
              <a:solidFill>
                <a:schemeClr val="accent6"/>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Question bank is a free tool which allows you to create practice question papers from</a:t>
            </a:r>
          </a:p>
          <a:p>
            <a:r>
              <a:rPr lang="en-US" dirty="0">
                <a:latin typeface="Arial" panose="020B0604020202020204" pitchFamily="34" charset="0"/>
                <a:cs typeface="Arial" panose="020B0604020202020204" pitchFamily="34" charset="0"/>
              </a:rPr>
              <a:t>thousands of past paper questions:  </a:t>
            </a:r>
            <a:r>
              <a:rPr lang="en-US" dirty="0">
                <a:latin typeface="Arial" panose="020B0604020202020204" pitchFamily="34" charset="0"/>
                <a:cs typeface="Arial" panose="020B0604020202020204" pitchFamily="34" charset="0"/>
                <a:hlinkClick r:id="rId2"/>
              </a:rPr>
              <a:t>http://www.wjec.co.uk/question-bank/</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(iv)</a:t>
            </a:r>
            <a:r>
              <a:rPr lang="en-US" b="1" dirty="0">
                <a:latin typeface="Arial" panose="020B0604020202020204" pitchFamily="34" charset="0"/>
                <a:cs typeface="Arial" panose="020B0604020202020204" pitchFamily="34" charset="0"/>
              </a:rPr>
              <a:t>	Available when first cohort has been awarded</a:t>
            </a:r>
          </a:p>
          <a:p>
            <a:endParaRPr lang="en-US" sz="800" b="1" dirty="0">
              <a:solidFill>
                <a:srgbClr val="00B0F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item level data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online examination review for external assessed units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exemplars for NEA s / internal assessments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principal moderator and principal examiner reports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individual </a:t>
            </a:r>
            <a:r>
              <a:rPr lang="en-US" dirty="0" err="1">
                <a:latin typeface="Arial" panose="020B0604020202020204" pitchFamily="34" charset="0"/>
                <a:cs typeface="Arial" panose="020B0604020202020204" pitchFamily="34" charset="0"/>
              </a:rPr>
              <a:t>centre</a:t>
            </a:r>
            <a:r>
              <a:rPr lang="en-US" dirty="0">
                <a:latin typeface="Arial" panose="020B0604020202020204" pitchFamily="34" charset="0"/>
                <a:cs typeface="Arial" panose="020B0604020202020204" pitchFamily="34" charset="0"/>
              </a:rPr>
              <a:t> reports on internal assessments</a:t>
            </a:r>
            <a:endParaRPr lang="en-GB" b="1" dirty="0">
              <a:solidFill>
                <a:srgbClr val="00B0F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904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85013D3-5153-4506-963D-657046912139}"/>
              </a:ext>
            </a:extLst>
          </p:cNvPr>
          <p:cNvSpPr txBox="1"/>
          <p:nvPr/>
        </p:nvSpPr>
        <p:spPr>
          <a:xfrm>
            <a:off x="675251" y="4051556"/>
            <a:ext cx="2625174" cy="1057588"/>
          </a:xfrm>
          <a:prstGeom prst="rect">
            <a:avLst/>
          </a:prstGeom>
          <a:noFill/>
        </p:spPr>
        <p:txBody>
          <a:bodyPr wrap="square" lIns="0" tIns="36000" rIns="0" bIns="36000" rtlCol="0">
            <a:spAutoFit/>
          </a:bodyPr>
          <a:lstStyle/>
          <a:p>
            <a:pPr marL="92075" marR="0" lvl="0" indent="0" algn="l" defTabSz="914400" rtl="0" eaLnBrk="1" fontAlgn="auto" latinLnBrk="0" hangingPunct="1">
              <a:lnSpc>
                <a:spcPct val="100000"/>
              </a:lnSpc>
              <a:spcBef>
                <a:spcPts val="0"/>
              </a:spcBef>
              <a:spcAft>
                <a:spcPts val="300"/>
              </a:spcAft>
              <a:buClr>
                <a:srgbClr val="00BFB3"/>
              </a:buClr>
              <a:buSzTx/>
              <a:buFontTx/>
              <a:buNone/>
              <a:tabLst/>
              <a:defRPr/>
            </a:pPr>
            <a:r>
              <a:rPr kumimoji="0" lang="en-GB" sz="1600" b="0" i="0" u="none" strike="noStrike" kern="1200" cap="none" spc="0" normalizeH="0" baseline="0" noProof="0" dirty="0">
                <a:ln>
                  <a:noFill/>
                </a:ln>
                <a:solidFill>
                  <a:srgbClr val="140000"/>
                </a:solidFill>
                <a:effectLst/>
                <a:uLnTx/>
                <a:uFillTx/>
                <a:latin typeface="Arial" panose="020B0604020202020204"/>
                <a:ea typeface="+mn-ea"/>
                <a:cs typeface="+mn-cs"/>
              </a:rPr>
              <a:t>Bilingual Customer Service staff means that calls and emails can be answered in English or Welsh.</a:t>
            </a:r>
          </a:p>
        </p:txBody>
      </p:sp>
      <p:sp>
        <p:nvSpPr>
          <p:cNvPr id="9" name="TextBox 8">
            <a:extLst>
              <a:ext uri="{FF2B5EF4-FFF2-40B4-BE49-F238E27FC236}">
                <a16:creationId xmlns:a16="http://schemas.microsoft.com/office/drawing/2014/main" id="{A85013D3-5153-4506-963D-657046912139}"/>
              </a:ext>
            </a:extLst>
          </p:cNvPr>
          <p:cNvSpPr txBox="1"/>
          <p:nvPr/>
        </p:nvSpPr>
        <p:spPr>
          <a:xfrm>
            <a:off x="8023415" y="4157504"/>
            <a:ext cx="3406587" cy="1057588"/>
          </a:xfrm>
          <a:prstGeom prst="rect">
            <a:avLst/>
          </a:prstGeom>
          <a:noFill/>
        </p:spPr>
        <p:txBody>
          <a:bodyPr wrap="square" lIns="0" tIns="36000" rIns="0" bIns="36000" rtlCol="0">
            <a:spAutoFit/>
          </a:bodyPr>
          <a:lstStyle/>
          <a:p>
            <a:pPr marL="92075" marR="0" lvl="0" indent="0" algn="l" defTabSz="914400" rtl="0" eaLnBrk="1" fontAlgn="auto" latinLnBrk="0" hangingPunct="1">
              <a:lnSpc>
                <a:spcPct val="100000"/>
              </a:lnSpc>
              <a:spcBef>
                <a:spcPts val="0"/>
              </a:spcBef>
              <a:spcAft>
                <a:spcPts val="300"/>
              </a:spcAft>
              <a:buClr>
                <a:srgbClr val="00BFB3"/>
              </a:buClr>
              <a:buSzTx/>
              <a:buFontTx/>
              <a:buNone/>
              <a:tabLst/>
              <a:defRPr/>
            </a:pPr>
            <a:r>
              <a:rPr kumimoji="0" lang="en-US" sz="1600" b="0" i="0" u="none" strike="noStrike" kern="1200" cap="none" spc="0" normalizeH="0" baseline="0" noProof="0" dirty="0">
                <a:ln>
                  <a:noFill/>
                </a:ln>
                <a:solidFill>
                  <a:srgbClr val="140000"/>
                </a:solidFill>
                <a:effectLst/>
                <a:uLnTx/>
                <a:uFillTx/>
                <a:latin typeface="Arial" panose="020B0604020202020204"/>
                <a:ea typeface="+mn-ea"/>
                <a:cs typeface="+mn-cs"/>
              </a:rPr>
              <a:t>We have a variety of support documents including webinars to guide you through our different systems and processes</a:t>
            </a:r>
            <a:r>
              <a:rPr kumimoji="0" lang="en-US" sz="1200" b="0" i="0" u="none" strike="noStrike" kern="1200" cap="none" spc="0" normalizeH="0" baseline="0" noProof="0" dirty="0">
                <a:ln>
                  <a:noFill/>
                </a:ln>
                <a:solidFill>
                  <a:srgbClr val="140000"/>
                </a:solidFill>
                <a:effectLst/>
                <a:uLnTx/>
                <a:uFillTx/>
                <a:latin typeface="Arial" panose="020B0604020202020204"/>
                <a:ea typeface="+mn-ea"/>
                <a:cs typeface="+mn-cs"/>
              </a:rPr>
              <a:t>.</a:t>
            </a:r>
          </a:p>
        </p:txBody>
      </p:sp>
      <p:sp>
        <p:nvSpPr>
          <p:cNvPr id="16" name="Title 1">
            <a:extLst>
              <a:ext uri="{FF2B5EF4-FFF2-40B4-BE49-F238E27FC236}">
                <a16:creationId xmlns:a16="http://schemas.microsoft.com/office/drawing/2014/main" id="{F0CB7BA5-0904-4A7A-9FCB-72E029187EBB}"/>
              </a:ext>
            </a:extLst>
          </p:cNvPr>
          <p:cNvSpPr>
            <a:spLocks noGrp="1"/>
          </p:cNvSpPr>
          <p:nvPr>
            <p:ph type="title"/>
          </p:nvPr>
        </p:nvSpPr>
        <p:spPr/>
        <p:txBody>
          <a:bodyPr/>
          <a:lstStyle/>
          <a:p>
            <a:r>
              <a:rPr lang="en-GB"/>
              <a:t>Customer Service</a:t>
            </a:r>
            <a:endParaRPr lang="en-GB" dirty="0"/>
          </a:p>
        </p:txBody>
      </p:sp>
      <p:sp>
        <p:nvSpPr>
          <p:cNvPr id="18" name="TextBox 17">
            <a:extLst>
              <a:ext uri="{FF2B5EF4-FFF2-40B4-BE49-F238E27FC236}">
                <a16:creationId xmlns:a16="http://schemas.microsoft.com/office/drawing/2014/main" id="{A85013D3-5153-4506-963D-657046912139}"/>
              </a:ext>
            </a:extLst>
          </p:cNvPr>
          <p:cNvSpPr txBox="1"/>
          <p:nvPr/>
        </p:nvSpPr>
        <p:spPr>
          <a:xfrm>
            <a:off x="4121314" y="4142559"/>
            <a:ext cx="3534545" cy="811367"/>
          </a:xfrm>
          <a:prstGeom prst="rect">
            <a:avLst/>
          </a:prstGeom>
          <a:noFill/>
        </p:spPr>
        <p:txBody>
          <a:bodyPr wrap="square" lIns="0" tIns="36000" rIns="0" bIns="36000" rtlCol="0">
            <a:spAutoFit/>
          </a:bodyPr>
          <a:lstStyle/>
          <a:p>
            <a:pPr marL="92075" marR="0" lvl="0" indent="0" algn="l" defTabSz="914400" rtl="0" eaLnBrk="1" fontAlgn="auto" latinLnBrk="0" hangingPunct="1">
              <a:lnSpc>
                <a:spcPct val="100000"/>
              </a:lnSpc>
              <a:spcBef>
                <a:spcPts val="0"/>
              </a:spcBef>
              <a:spcAft>
                <a:spcPts val="300"/>
              </a:spcAft>
              <a:buClr>
                <a:srgbClr val="00BFB3"/>
              </a:buClr>
              <a:buSzTx/>
              <a:buFontTx/>
              <a:buNone/>
              <a:tabLst/>
              <a:defRPr/>
            </a:pPr>
            <a:r>
              <a:rPr kumimoji="0" lang="en-US" sz="1600" b="0" i="0" u="none" strike="noStrike" kern="1200" cap="none" spc="0" normalizeH="0" baseline="0" noProof="0" dirty="0">
                <a:ln>
                  <a:noFill/>
                </a:ln>
                <a:solidFill>
                  <a:srgbClr val="140000"/>
                </a:solidFill>
                <a:effectLst/>
                <a:uLnTx/>
                <a:uFillTx/>
                <a:latin typeface="Arial" panose="020B0604020202020204"/>
                <a:ea typeface="+mn-ea"/>
                <a:cs typeface="+mn-cs"/>
              </a:rPr>
              <a:t>We have a dedicated Customer Service team available from Monday to Friday, from 9am-5pm.</a:t>
            </a:r>
            <a:endParaRPr kumimoji="0" lang="en-US" sz="12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11" name="Rectangle 10"/>
          <p:cNvSpPr/>
          <p:nvPr/>
        </p:nvSpPr>
        <p:spPr>
          <a:xfrm>
            <a:off x="458364" y="5498134"/>
            <a:ext cx="4372308"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imes New Roman" panose="02020603050405020304" pitchFamily="18" charset="0"/>
              </a:rPr>
              <a:t>Website: </a:t>
            </a:r>
            <a:r>
              <a:rPr kumimoji="0" lang="en-GB" sz="1800" b="0" i="0" u="sng" strike="noStrike" kern="1200" cap="none" spc="0" normalizeH="0" baseline="0" noProof="0" dirty="0">
                <a:ln>
                  <a:noFill/>
                </a:ln>
                <a:solidFill>
                  <a:srgbClr val="0000FF"/>
                </a:solidFill>
                <a:effectLst/>
                <a:uLnTx/>
                <a:uFillTx/>
                <a:latin typeface="Arial" panose="020B0604020202020204" pitchFamily="34" charset="0"/>
                <a:ea typeface="Calibri" panose="020F0502020204030204" pitchFamily="34" charset="0"/>
                <a:cs typeface="Times New Roman" panose="02020603050405020304" pitchFamily="18" charset="0"/>
                <a:hlinkClick r:id="rId3"/>
              </a:rPr>
              <a:t>www.hclw.wales</a:t>
            </a:r>
            <a:endParaRPr kumimoji="0" lang="en-GB" sz="18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p:cNvSpPr/>
          <p:nvPr/>
        </p:nvSpPr>
        <p:spPr>
          <a:xfrm>
            <a:off x="458364" y="6025506"/>
            <a:ext cx="259885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imes New Roman" panose="02020603050405020304" pitchFamily="18" charset="0"/>
              </a:rPr>
              <a:t>Email: </a:t>
            </a:r>
            <a:r>
              <a:rPr kumimoji="0" lang="en-GB" sz="1800" b="0" i="0" u="sng" strike="noStrike" kern="1200" cap="none" spc="0" normalizeH="0" baseline="0" noProof="0" dirty="0" err="1">
                <a:ln>
                  <a:noFill/>
                </a:ln>
                <a:solidFill>
                  <a:srgbClr val="0000FF"/>
                </a:solidFill>
                <a:effectLst/>
                <a:uLnTx/>
                <a:uFillTx/>
                <a:latin typeface="Arial" panose="020B0604020202020204" pitchFamily="34" charset="0"/>
                <a:ea typeface="Calibri" panose="020F0502020204030204" pitchFamily="34" charset="0"/>
                <a:cs typeface="Times New Roman" panose="02020603050405020304" pitchFamily="18" charset="0"/>
                <a:hlinkClick r:id="rId4"/>
              </a:rPr>
              <a:t>info@hclw.wales</a:t>
            </a:r>
            <a:endParaRPr kumimoji="0" lang="en-GB" sz="18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72306" y="1427128"/>
            <a:ext cx="2518043" cy="2429933"/>
          </a:xfrm>
          <a:prstGeom prst="rect">
            <a:avLst/>
          </a:prstGeom>
        </p:spPr>
      </p:pic>
      <p:sp>
        <p:nvSpPr>
          <p:cNvPr id="17" name="Rectangle 16"/>
          <p:cNvSpPr/>
          <p:nvPr/>
        </p:nvSpPr>
        <p:spPr>
          <a:xfrm>
            <a:off x="1140826" y="1978973"/>
            <a:ext cx="1581001" cy="110799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Welsh speaking service</a:t>
            </a:r>
          </a:p>
        </p:txBody>
      </p:sp>
      <p:pic>
        <p:nvPicPr>
          <p:cNvPr id="2" name="Picture 1"/>
          <p:cNvPicPr>
            <a:picLocks noChangeAspect="1"/>
          </p:cNvPicPr>
          <p:nvPr/>
        </p:nvPicPr>
        <p:blipFill>
          <a:blip r:embed="rId6" cstate="print">
            <a:duotone>
              <a:prstClr val="black"/>
              <a:srgbClr val="0096FF">
                <a:tint val="45000"/>
                <a:satMod val="400000"/>
              </a:srgbClr>
            </a:duotone>
            <a:extLst>
              <a:ext uri="{28A0092B-C50C-407E-A947-70E740481C1C}">
                <a14:useLocalDpi xmlns:a14="http://schemas.microsoft.com/office/drawing/2010/main" val="0"/>
              </a:ext>
            </a:extLst>
          </a:blip>
          <a:stretch>
            <a:fillRect/>
          </a:stretch>
        </p:blipFill>
        <p:spPr>
          <a:xfrm>
            <a:off x="4540431" y="1402001"/>
            <a:ext cx="2591098" cy="2480185"/>
          </a:xfrm>
          <a:prstGeom prst="rect">
            <a:avLst/>
          </a:prstGeom>
        </p:spPr>
      </p:pic>
      <p:sp>
        <p:nvSpPr>
          <p:cNvPr id="19" name="Rectangle 18"/>
          <p:cNvSpPr/>
          <p:nvPr/>
        </p:nvSpPr>
        <p:spPr>
          <a:xfrm>
            <a:off x="4326341" y="2025917"/>
            <a:ext cx="3124489" cy="101410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Dedicated support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9am-5pm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Monday-Friday</a:t>
            </a:r>
          </a:p>
        </p:txBody>
      </p:sp>
      <p:pic>
        <p:nvPicPr>
          <p:cNvPr id="21" name="Picture 20"/>
          <p:cNvPicPr>
            <a:picLocks noChangeAspect="1"/>
          </p:cNvPicPr>
          <p:nvPr/>
        </p:nvPicPr>
        <p:blipFill>
          <a:blip r:embed="rId7" cstate="print">
            <a:duotone>
              <a:prstClr val="black"/>
              <a:schemeClr val="bg1">
                <a:lumMod val="50000"/>
                <a:tint val="45000"/>
                <a:satMod val="400000"/>
              </a:schemeClr>
            </a:duotone>
            <a:extLst>
              <a:ext uri="{28A0092B-C50C-407E-A947-70E740481C1C}">
                <a14:useLocalDpi xmlns:a14="http://schemas.microsoft.com/office/drawing/2010/main" val="0"/>
              </a:ext>
            </a:extLst>
          </a:blip>
          <a:stretch>
            <a:fillRect/>
          </a:stretch>
        </p:blipFill>
        <p:spPr>
          <a:xfrm>
            <a:off x="8190583" y="1454279"/>
            <a:ext cx="2591098" cy="2480185"/>
          </a:xfrm>
          <a:prstGeom prst="rect">
            <a:avLst/>
          </a:prstGeom>
        </p:spPr>
      </p:pic>
      <p:sp>
        <p:nvSpPr>
          <p:cNvPr id="22" name="Rectangle 21"/>
          <p:cNvSpPr/>
          <p:nvPr/>
        </p:nvSpPr>
        <p:spPr>
          <a:xfrm>
            <a:off x="8270269" y="2140374"/>
            <a:ext cx="2431725" cy="92333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Support documents and webinars available </a:t>
            </a:r>
          </a:p>
        </p:txBody>
      </p:sp>
    </p:spTree>
    <p:extLst>
      <p:ext uri="{BB962C8B-B14F-4D97-AF65-F5344CB8AC3E}">
        <p14:creationId xmlns:p14="http://schemas.microsoft.com/office/powerpoint/2010/main" val="16542866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652451" y="2772074"/>
            <a:ext cx="3059928" cy="2144338"/>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rotWithShape="1">
          <a:blip r:embed="rId4"/>
          <a:srcRect l="7683" r="304"/>
          <a:stretch/>
        </p:blipFill>
        <p:spPr>
          <a:xfrm>
            <a:off x="8321504" y="2772074"/>
            <a:ext cx="3486681" cy="2144338"/>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366053" y="5148555"/>
            <a:ext cx="4922793"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40000"/>
                </a:solidFill>
                <a:effectLst/>
                <a:uLnTx/>
                <a:uFillTx/>
                <a:latin typeface="Arial" panose="020B0604020202020204"/>
                <a:ea typeface="+mn-ea"/>
                <a:cs typeface="+mn-cs"/>
              </a:rPr>
              <a:t>Website: </a:t>
            </a:r>
            <a:br>
              <a:rPr kumimoji="0" lang="en-GB" sz="1600" b="0" i="0" u="none" strike="noStrike" kern="1200" cap="none" spc="0" normalizeH="0" baseline="0" noProof="0" dirty="0">
                <a:ln>
                  <a:noFill/>
                </a:ln>
                <a:solidFill>
                  <a:srgbClr val="140000"/>
                </a:solidFill>
                <a:effectLst/>
                <a:uLnTx/>
                <a:uFillTx/>
                <a:latin typeface="Arial" panose="020B0604020202020204"/>
                <a:ea typeface="+mn-ea"/>
                <a:cs typeface="+mn-cs"/>
              </a:rPr>
            </a:br>
            <a:r>
              <a:rPr kumimoji="0" lang="en-GB" sz="1600" b="0" i="0" u="none" strike="noStrike" kern="1200" cap="none" spc="0" normalizeH="0" baseline="0" noProof="0" dirty="0">
                <a:ln>
                  <a:noFill/>
                </a:ln>
                <a:solidFill>
                  <a:srgbClr val="140000"/>
                </a:solidFill>
                <a:effectLst/>
                <a:uLnTx/>
                <a:uFillTx/>
                <a:latin typeface="Arial" panose="020B0604020202020204"/>
                <a:ea typeface="+mn-ea"/>
                <a:cs typeface="+mn-cs"/>
                <a:hlinkClick r:id="rId5"/>
              </a:rPr>
              <a:t>www.healthandcarelearningwales</a:t>
            </a:r>
            <a:endParaRPr kumimoji="0" lang="en-GB" sz="16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t> </a:t>
            </a:r>
          </a:p>
        </p:txBody>
      </p:sp>
      <p:pic>
        <p:nvPicPr>
          <p:cNvPr id="9" name="Picture 8"/>
          <p:cNvPicPr>
            <a:picLocks noChangeAspect="1"/>
          </p:cNvPicPr>
          <p:nvPr/>
        </p:nvPicPr>
        <p:blipFill>
          <a:blip r:embed="rId6"/>
          <a:stretch>
            <a:fillRect/>
          </a:stretch>
        </p:blipFill>
        <p:spPr>
          <a:xfrm>
            <a:off x="9730711" y="5148555"/>
            <a:ext cx="526976" cy="526976"/>
          </a:xfrm>
          <a:prstGeom prst="rect">
            <a:avLst/>
          </a:prstGeom>
        </p:spPr>
      </p:pic>
      <p:sp>
        <p:nvSpPr>
          <p:cNvPr id="10" name="TextBox 9"/>
          <p:cNvSpPr txBox="1"/>
          <p:nvPr/>
        </p:nvSpPr>
        <p:spPr>
          <a:xfrm>
            <a:off x="8256388" y="5240007"/>
            <a:ext cx="126868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srgbClr val="140000"/>
                </a:solidFill>
                <a:effectLst/>
                <a:uLnTx/>
                <a:uFillTx/>
                <a:latin typeface="Arial" panose="020B0604020202020204"/>
                <a:ea typeface="+mn-ea"/>
                <a:cs typeface="+mn-cs"/>
              </a:rPr>
              <a:t>HCL_Wales</a:t>
            </a:r>
            <a:endParaRPr kumimoji="0" lang="en-GB" sz="16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11" name="TextBox 10"/>
          <p:cNvSpPr txBox="1"/>
          <p:nvPr/>
        </p:nvSpPr>
        <p:spPr>
          <a:xfrm>
            <a:off x="4602276" y="5240007"/>
            <a:ext cx="181652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40000"/>
                </a:solidFill>
                <a:effectLst/>
                <a:uLnTx/>
                <a:uFillTx/>
                <a:latin typeface="Arial" panose="020B0604020202020204"/>
                <a:ea typeface="+mn-ea"/>
                <a:cs typeface="+mn-cs"/>
              </a:rPr>
              <a:t>Preference centre</a:t>
            </a: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1177" y="1076523"/>
            <a:ext cx="1430430" cy="1388986"/>
          </a:xfrm>
          <a:prstGeom prst="rect">
            <a:avLst/>
          </a:prstGeom>
        </p:spPr>
      </p:pic>
      <p:sp>
        <p:nvSpPr>
          <p:cNvPr id="13" name="TextBox 12"/>
          <p:cNvSpPr txBox="1"/>
          <p:nvPr/>
        </p:nvSpPr>
        <p:spPr>
          <a:xfrm>
            <a:off x="1773618" y="1401684"/>
            <a:ext cx="37369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t>Gathering and sharing information</a:t>
            </a:r>
          </a:p>
        </p:txBody>
      </p:sp>
      <p:pic>
        <p:nvPicPr>
          <p:cNvPr id="14" name="Picture 13"/>
          <p:cNvPicPr>
            <a:picLocks noChangeAspect="1"/>
          </p:cNvPicPr>
          <p:nvPr/>
        </p:nvPicPr>
        <p:blipFill>
          <a:blip r:embed="rId8"/>
          <a:stretch>
            <a:fillRect/>
          </a:stretch>
        </p:blipFill>
        <p:spPr>
          <a:xfrm>
            <a:off x="430177" y="2772074"/>
            <a:ext cx="3613149" cy="2074994"/>
          </a:xfrm>
          <a:prstGeom prst="rect">
            <a:avLst/>
          </a:prstGeom>
          <a:ln>
            <a:noFill/>
          </a:ln>
          <a:effectLst>
            <a:outerShdw blurRad="292100" dist="139700" dir="2700000" algn="tl" rotWithShape="0">
              <a:srgbClr val="333333">
                <a:alpha val="65000"/>
              </a:srgbClr>
            </a:outerShdw>
          </a:effectLst>
        </p:spPr>
      </p:pic>
      <p:sp>
        <p:nvSpPr>
          <p:cNvPr id="18" name="Title 17">
            <a:extLst>
              <a:ext uri="{FF2B5EF4-FFF2-40B4-BE49-F238E27FC236}">
                <a16:creationId xmlns:a16="http://schemas.microsoft.com/office/drawing/2014/main" id="{B9CC6DE9-0576-F042-8483-5F64642656E1}"/>
              </a:ext>
            </a:extLst>
          </p:cNvPr>
          <p:cNvSpPr>
            <a:spLocks noGrp="1"/>
          </p:cNvSpPr>
          <p:nvPr>
            <p:ph type="title"/>
          </p:nvPr>
        </p:nvSpPr>
        <p:spPr/>
        <p:txBody>
          <a:bodyPr/>
          <a:lstStyle/>
          <a:p>
            <a:r>
              <a:rPr lang="en-US" dirty="0"/>
              <a:t>Change Management – Supporting providers to get ready for delivery </a:t>
            </a:r>
          </a:p>
        </p:txBody>
      </p:sp>
    </p:spTree>
    <p:extLst>
      <p:ext uri="{BB962C8B-B14F-4D97-AF65-F5344CB8AC3E}">
        <p14:creationId xmlns:p14="http://schemas.microsoft.com/office/powerpoint/2010/main" val="2705346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r>
              <a:rPr lang="en-US" sz="1400" dirty="0"/>
              <a:t>Level 2 Health and Social Care: Principles and Contexts</a:t>
            </a:r>
          </a:p>
        </p:txBody>
      </p:sp>
      <p:sp>
        <p:nvSpPr>
          <p:cNvPr id="3" name="TextBox 2">
            <a:extLst>
              <a:ext uri="{FF2B5EF4-FFF2-40B4-BE49-F238E27FC236}">
                <a16:creationId xmlns:a16="http://schemas.microsoft.com/office/drawing/2014/main" id="{A6BF439F-E87B-4CCE-87AE-BBD36BE55AA6}"/>
              </a:ext>
            </a:extLst>
          </p:cNvPr>
          <p:cNvSpPr txBox="1"/>
          <p:nvPr/>
        </p:nvSpPr>
        <p:spPr>
          <a:xfrm>
            <a:off x="282012" y="864107"/>
            <a:ext cx="11335558" cy="646331"/>
          </a:xfrm>
          <a:prstGeom prst="rect">
            <a:avLst/>
          </a:prstGeom>
          <a:noFill/>
        </p:spPr>
        <p:txBody>
          <a:bodyPr wrap="square" rtlCol="0">
            <a:spAutoFit/>
          </a:bodyPr>
          <a:lstStyle/>
          <a:p>
            <a:endParaRPr lang="en-US" dirty="0">
              <a:solidFill>
                <a:srgbClr val="00B0F0"/>
              </a:solidFill>
            </a:endParaRPr>
          </a:p>
          <a:p>
            <a:endParaRPr lang="en-GB" dirty="0"/>
          </a:p>
        </p:txBody>
      </p:sp>
      <p:sp>
        <p:nvSpPr>
          <p:cNvPr id="4" name="Rectangle 3">
            <a:extLst>
              <a:ext uri="{FF2B5EF4-FFF2-40B4-BE49-F238E27FC236}">
                <a16:creationId xmlns:a16="http://schemas.microsoft.com/office/drawing/2014/main" id="{64BE8106-748F-4B66-ACD4-920821B8237E}"/>
              </a:ext>
            </a:extLst>
          </p:cNvPr>
          <p:cNvSpPr/>
          <p:nvPr/>
        </p:nvSpPr>
        <p:spPr>
          <a:xfrm>
            <a:off x="1940768" y="1901896"/>
            <a:ext cx="7667030" cy="1200329"/>
          </a:xfrm>
          <a:prstGeom prst="rect">
            <a:avLst/>
          </a:prstGeom>
        </p:spPr>
        <p:txBody>
          <a:bodyPr wrap="square">
            <a:spAutoFit/>
          </a:bodyPr>
          <a:lstStyle/>
          <a:p>
            <a:pPr algn="ctr"/>
            <a:r>
              <a:rPr lang="en-GB" sz="3600" dirty="0"/>
              <a:t>Level 2 Health and Social Care: Principles and Contexts </a:t>
            </a:r>
          </a:p>
        </p:txBody>
      </p:sp>
      <p:sp>
        <p:nvSpPr>
          <p:cNvPr id="6" name="Rectangle 5">
            <a:extLst>
              <a:ext uri="{FF2B5EF4-FFF2-40B4-BE49-F238E27FC236}">
                <a16:creationId xmlns:a16="http://schemas.microsoft.com/office/drawing/2014/main" id="{0B359630-2ABF-4720-B1E9-CD93DC5BE798}"/>
              </a:ext>
            </a:extLst>
          </p:cNvPr>
          <p:cNvSpPr/>
          <p:nvPr/>
        </p:nvSpPr>
        <p:spPr>
          <a:xfrm>
            <a:off x="1243173" y="3429000"/>
            <a:ext cx="10292204" cy="2308324"/>
          </a:xfrm>
          <a:prstGeom prst="rect">
            <a:avLst/>
          </a:prstGeom>
        </p:spPr>
        <p:txBody>
          <a:bodyPr wrap="square">
            <a:spAutoFit/>
          </a:bodyPr>
          <a:lstStyle/>
          <a:p>
            <a:r>
              <a:rPr lang="en-GB" sz="2400" dirty="0"/>
              <a:t>Unit 1: Promoting health and well-being throughout the life stages</a:t>
            </a:r>
          </a:p>
          <a:p>
            <a:endParaRPr lang="en-GB" sz="2400" dirty="0"/>
          </a:p>
          <a:p>
            <a:endParaRPr lang="en-GB" sz="2400" dirty="0"/>
          </a:p>
          <a:p>
            <a:r>
              <a:rPr lang="en-GB" sz="2400" dirty="0"/>
              <a:t>Unit 2: Health and social care to support outcome focused provision for person-centred care</a:t>
            </a:r>
          </a:p>
          <a:p>
            <a:endParaRPr lang="en-GB" sz="2400" dirty="0"/>
          </a:p>
        </p:txBody>
      </p:sp>
    </p:spTree>
    <p:extLst>
      <p:ext uri="{BB962C8B-B14F-4D97-AF65-F5344CB8AC3E}">
        <p14:creationId xmlns:p14="http://schemas.microsoft.com/office/powerpoint/2010/main" val="1414537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584778" y="1298447"/>
            <a:ext cx="6873866" cy="4975773"/>
          </a:xfrm>
          <a:prstGeom prst="rect">
            <a:avLst/>
          </a:prstGeom>
        </p:spPr>
      </p:pic>
      <p:sp>
        <p:nvSpPr>
          <p:cNvPr id="3" name="Title 3">
            <a:extLst>
              <a:ext uri="{FF2B5EF4-FFF2-40B4-BE49-F238E27FC236}">
                <a16:creationId xmlns:a16="http://schemas.microsoft.com/office/drawing/2014/main" id="{9F5CE4A0-023E-7743-9994-3B34800878BF}"/>
              </a:ext>
            </a:extLst>
          </p:cNvPr>
          <p:cNvSpPr txBox="1">
            <a:spLocks/>
          </p:cNvSpPr>
          <p:nvPr/>
        </p:nvSpPr>
        <p:spPr>
          <a:xfrm>
            <a:off x="282011" y="208722"/>
            <a:ext cx="10223323"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007BB9"/>
                </a:solidFill>
                <a:effectLst/>
                <a:uLnTx/>
                <a:uFillTx/>
                <a:latin typeface="Arial" panose="020B0604020202020204"/>
                <a:ea typeface="+mj-ea"/>
                <a:cs typeface="+mj-cs"/>
              </a:rPr>
              <a:t>Have you subscribed to Health and Care Learning Wales?</a:t>
            </a:r>
          </a:p>
        </p:txBody>
      </p:sp>
      <p:sp>
        <p:nvSpPr>
          <p:cNvPr id="4" name="TextBox 3"/>
          <p:cNvSpPr txBox="1"/>
          <p:nvPr/>
        </p:nvSpPr>
        <p:spPr>
          <a:xfrm>
            <a:off x="571500" y="1874520"/>
            <a:ext cx="3543299" cy="3139321"/>
          </a:xfrm>
          <a:prstGeom prst="rect">
            <a:avLst/>
          </a:prstGeom>
          <a:solidFill>
            <a:schemeClr val="accent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rPr>
              <a:t>City &amp; Guilds and WJEC want to connect with as many centres, assessors, tutors, teachers and quality assurance staff as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rPr>
              <a:t>Help us to keep in touch with you by subscribing to Health and Care Learning Wales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hlinkClick r:id="rId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5" name="Rectangle 4"/>
          <p:cNvSpPr/>
          <p:nvPr/>
        </p:nvSpPr>
        <p:spPr>
          <a:xfrm>
            <a:off x="571500" y="5336960"/>
            <a:ext cx="3272719"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hlinkClick r:id="rId4"/>
              </a:rPr>
              <a:t>https://www.healthandcarelearning.wales/</a:t>
            </a: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09815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282011" y="964164"/>
            <a:ext cx="9969221"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Level 2 Health and Social Care: Principles and Contexts</a:t>
            </a:r>
          </a:p>
        </p:txBody>
      </p:sp>
      <p:sp>
        <p:nvSpPr>
          <p:cNvPr id="3" name="Rectangle 2">
            <a:extLst>
              <a:ext uri="{FF2B5EF4-FFF2-40B4-BE49-F238E27FC236}">
                <a16:creationId xmlns:a16="http://schemas.microsoft.com/office/drawing/2014/main" id="{8139A050-36A4-46D3-AB7B-C9ADFCAF68A7}"/>
              </a:ext>
            </a:extLst>
          </p:cNvPr>
          <p:cNvSpPr/>
          <p:nvPr/>
        </p:nvSpPr>
        <p:spPr>
          <a:xfrm>
            <a:off x="515816" y="1137139"/>
            <a:ext cx="10334322" cy="5570756"/>
          </a:xfrm>
          <a:prstGeom prst="rect">
            <a:avLst/>
          </a:prstGeom>
        </p:spPr>
        <p:txBody>
          <a:bodyPr wrap="square">
            <a:spAutoFit/>
          </a:bodyPr>
          <a:lstStyle/>
          <a:p>
            <a:pPr marL="85725" algn="ctr"/>
            <a:r>
              <a:rPr lang="en-GB" sz="4800" dirty="0">
                <a:latin typeface="Arial" panose="020B0604020202020204" pitchFamily="34" charset="0"/>
                <a:cs typeface="Arial" panose="020B0604020202020204" pitchFamily="34" charset="0"/>
              </a:rPr>
              <a:t>Any questions? </a:t>
            </a:r>
            <a:endParaRPr lang="en-GB" sz="2800" dirty="0">
              <a:latin typeface="Arial" panose="020B0604020202020204" pitchFamily="34" charset="0"/>
              <a:cs typeface="Arial" panose="020B0604020202020204" pitchFamily="34" charset="0"/>
            </a:endParaRPr>
          </a:p>
          <a:p>
            <a:pPr marL="85725" algn="ctr"/>
            <a:r>
              <a:rPr lang="en-GB" sz="2800" dirty="0">
                <a:latin typeface="Arial" panose="020B0604020202020204" pitchFamily="34" charset="0"/>
                <a:cs typeface="Arial" panose="020B0604020202020204" pitchFamily="34" charset="0"/>
              </a:rPr>
              <a:t>Please complete our feedback forms that will have been sent to your email address </a:t>
            </a:r>
          </a:p>
          <a:p>
            <a:pPr marL="85725" algn="ctr"/>
            <a:endParaRPr lang="en-GB" sz="2800" dirty="0">
              <a:latin typeface="Arial" panose="020B0604020202020204" pitchFamily="34" charset="0"/>
              <a:cs typeface="Arial" panose="020B0604020202020204" pitchFamily="34" charset="0"/>
            </a:endParaRPr>
          </a:p>
          <a:p>
            <a:pPr marL="180975" algn="ctr"/>
            <a:r>
              <a:rPr lang="en-GB" sz="2800" b="1" dirty="0">
                <a:latin typeface="Arial" panose="020B0604020202020204" pitchFamily="34" charset="0"/>
                <a:cs typeface="Arial" panose="020B0604020202020204" pitchFamily="34" charset="0"/>
              </a:rPr>
              <a:t>Contacts</a:t>
            </a:r>
          </a:p>
          <a:p>
            <a:pPr marL="180975" algn="ctr"/>
            <a:r>
              <a:rPr lang="en-GB" sz="2800" dirty="0">
                <a:latin typeface="Arial" panose="020B0604020202020204" pitchFamily="34" charset="0"/>
                <a:cs typeface="Arial" panose="020B0604020202020204" pitchFamily="34" charset="0"/>
              </a:rPr>
              <a:t>Contact our specialist Subject Officers and administrative support  team with any queries.  </a:t>
            </a:r>
          </a:p>
          <a:p>
            <a:pPr marL="85725" algn="ctr"/>
            <a:endParaRPr lang="en-US" sz="2800" b="1" kern="1100" spc="-50" dirty="0">
              <a:latin typeface="Arial" panose="020B0604020202020204" pitchFamily="34" charset="0"/>
              <a:cs typeface="Arial" panose="020B0604020202020204" pitchFamily="34" charset="0"/>
            </a:endParaRPr>
          </a:p>
          <a:p>
            <a:pPr marL="180975" algn="ctr"/>
            <a:r>
              <a:rPr lang="en-US" sz="2800" kern="1100" spc="-50" dirty="0">
                <a:latin typeface="Arial" panose="020B0604020202020204" pitchFamily="34" charset="0"/>
                <a:cs typeface="Arial" panose="020B0604020202020204" pitchFamily="34" charset="0"/>
              </a:rPr>
              <a:t>HSCandCC@wjec.co.uk </a:t>
            </a:r>
          </a:p>
          <a:p>
            <a:pPr marL="180975" algn="ctr"/>
            <a:endParaRPr lang="en-GB" sz="2800" b="1" dirty="0">
              <a:solidFill>
                <a:schemeClr val="bg1">
                  <a:lumMod val="95000"/>
                </a:schemeClr>
              </a:solidFill>
              <a:latin typeface="Arial" panose="020B0604020202020204" pitchFamily="34" charset="0"/>
              <a:cs typeface="Arial" panose="020B0604020202020204" pitchFamily="34" charset="0"/>
            </a:endParaRPr>
          </a:p>
          <a:p>
            <a:pPr marL="180975" algn="ctr"/>
            <a:r>
              <a:rPr lang="en-GB" sz="2800" b="1" dirty="0">
                <a:latin typeface="Arial" panose="020B0604020202020204" pitchFamily="34" charset="0"/>
                <a:cs typeface="Arial" panose="020B0604020202020204" pitchFamily="34" charset="0"/>
              </a:rPr>
              <a:t>e-Assessment:</a:t>
            </a:r>
          </a:p>
          <a:p>
            <a:pPr marL="180975" algn="ctr"/>
            <a:r>
              <a:rPr lang="en-GB" sz="2800" u="sng" dirty="0">
                <a:latin typeface="Arial" panose="020B0604020202020204" pitchFamily="34" charset="0"/>
                <a:cs typeface="Arial" panose="020B0604020202020204" pitchFamily="34" charset="0"/>
              </a:rPr>
              <a:t>e-Assessment@wjec.co.uk</a:t>
            </a:r>
          </a:p>
        </p:txBody>
      </p:sp>
    </p:spTree>
    <p:extLst>
      <p:ext uri="{BB962C8B-B14F-4D97-AF65-F5344CB8AC3E}">
        <p14:creationId xmlns:p14="http://schemas.microsoft.com/office/powerpoint/2010/main" val="31768822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F18082-FB71-D043-AC08-A8981A9BD215}"/>
              </a:ext>
            </a:extLst>
          </p:cNvPr>
          <p:cNvSpPr/>
          <p:nvPr/>
        </p:nvSpPr>
        <p:spPr>
          <a:xfrm>
            <a:off x="9224682" y="4016188"/>
            <a:ext cx="2348753" cy="2348753"/>
          </a:xfrm>
          <a:prstGeom prst="ellipse">
            <a:avLst/>
          </a:prstGeom>
          <a:solidFill>
            <a:schemeClr val="bg1"/>
          </a:solid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DF7650FD-EEB3-2245-BEE1-DDB8083A1BEB}"/>
              </a:ext>
            </a:extLst>
          </p:cNvPr>
          <p:cNvSpPr txBox="1"/>
          <p:nvPr/>
        </p:nvSpPr>
        <p:spPr>
          <a:xfrm>
            <a:off x="5333047" y="2764442"/>
            <a:ext cx="563418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err="1">
                <a:ln>
                  <a:noFill/>
                </a:ln>
                <a:solidFill>
                  <a:srgbClr val="FFFFFF"/>
                </a:solidFill>
                <a:effectLst/>
                <a:uLnTx/>
                <a:uFillTx/>
                <a:latin typeface="Arial" panose="020B0604020202020204"/>
                <a:ea typeface="+mn-ea"/>
                <a:cs typeface="+mn-cs"/>
              </a:rPr>
              <a:t>Diolch</a:t>
            </a: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140000"/>
                </a:solidFill>
                <a:effectLst/>
                <a:uLnTx/>
                <a:uFillTx/>
                <a:latin typeface="Arial" panose="020B0604020202020204"/>
                <a:ea typeface="+mn-ea"/>
                <a:cs typeface="+mn-cs"/>
              </a:rPr>
              <a:t>Thank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4" name="Picture 3">
            <a:extLst>
              <a:ext uri="{FF2B5EF4-FFF2-40B4-BE49-F238E27FC236}">
                <a16:creationId xmlns:a16="http://schemas.microsoft.com/office/drawing/2014/main" id="{3B348E84-73F0-B149-81D2-272072280E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98215" y="4745642"/>
            <a:ext cx="2075523" cy="895908"/>
          </a:xfrm>
          <a:prstGeom prst="rect">
            <a:avLst/>
          </a:prstGeom>
        </p:spPr>
      </p:pic>
      <p:pic>
        <p:nvPicPr>
          <p:cNvPr id="2" name="Picture 1"/>
          <p:cNvPicPr>
            <a:picLocks noChangeAspect="1"/>
          </p:cNvPicPr>
          <p:nvPr/>
        </p:nvPicPr>
        <p:blipFill>
          <a:blip r:embed="rId3"/>
          <a:stretch>
            <a:fillRect/>
          </a:stretch>
        </p:blipFill>
        <p:spPr>
          <a:xfrm>
            <a:off x="550717" y="1224208"/>
            <a:ext cx="4176122" cy="4176122"/>
          </a:xfrm>
          <a:prstGeom prst="rect">
            <a:avLst/>
          </a:prstGeom>
        </p:spPr>
      </p:pic>
    </p:spTree>
    <p:extLst>
      <p:ext uri="{BB962C8B-B14F-4D97-AF65-F5344CB8AC3E}">
        <p14:creationId xmlns:p14="http://schemas.microsoft.com/office/powerpoint/2010/main" val="1712030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679990425"/>
              </p:ext>
            </p:extLst>
          </p:nvPr>
        </p:nvGraphicFramePr>
        <p:xfrm>
          <a:off x="117231" y="984737"/>
          <a:ext cx="11992707" cy="57560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le 9">
            <a:extLst>
              <a:ext uri="{FF2B5EF4-FFF2-40B4-BE49-F238E27FC236}">
                <a16:creationId xmlns:a16="http://schemas.microsoft.com/office/drawing/2014/main" id="{A6135C88-7DA7-4440-B214-A3B451900D36}"/>
              </a:ext>
            </a:extLst>
          </p:cNvPr>
          <p:cNvSpPr>
            <a:spLocks noGrp="1"/>
          </p:cNvSpPr>
          <p:nvPr>
            <p:ph type="title"/>
          </p:nvPr>
        </p:nvSpPr>
        <p:spPr>
          <a:xfrm>
            <a:off x="282011" y="281028"/>
            <a:ext cx="10223323" cy="447261"/>
          </a:xfrm>
        </p:spPr>
        <p:txBody>
          <a:bodyPr>
            <a:noAutofit/>
          </a:bodyPr>
          <a:lstStyle/>
          <a:p>
            <a:r>
              <a:rPr lang="en-US" sz="1800" b="1" dirty="0"/>
              <a:t>Level 2 Health and Social Care: Principles and Contexts  </a:t>
            </a:r>
            <a:br>
              <a:rPr lang="en-US" sz="1800" b="1" dirty="0"/>
            </a:br>
            <a:r>
              <a:rPr lang="en-US" sz="1800" b="1" dirty="0">
                <a:solidFill>
                  <a:schemeClr val="tx1"/>
                </a:solidFill>
              </a:rPr>
              <a:t>Fast Facts  </a:t>
            </a:r>
          </a:p>
        </p:txBody>
      </p:sp>
    </p:spTree>
    <p:extLst>
      <p:ext uri="{BB962C8B-B14F-4D97-AF65-F5344CB8AC3E}">
        <p14:creationId xmlns:p14="http://schemas.microsoft.com/office/powerpoint/2010/main" val="3420540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064683880"/>
              </p:ext>
            </p:extLst>
          </p:nvPr>
        </p:nvGraphicFramePr>
        <p:xfrm>
          <a:off x="282011" y="961292"/>
          <a:ext cx="11461893" cy="58029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le 9">
            <a:extLst>
              <a:ext uri="{FF2B5EF4-FFF2-40B4-BE49-F238E27FC236}">
                <a16:creationId xmlns:a16="http://schemas.microsoft.com/office/drawing/2014/main" id="{A6135C88-7DA7-4440-B214-A3B451900D36}"/>
              </a:ext>
            </a:extLst>
          </p:cNvPr>
          <p:cNvSpPr>
            <a:spLocks noGrp="1"/>
          </p:cNvSpPr>
          <p:nvPr>
            <p:ph type="title"/>
          </p:nvPr>
        </p:nvSpPr>
        <p:spPr/>
        <p:txBody>
          <a:bodyPr>
            <a:noAutofit/>
          </a:bodyPr>
          <a:lstStyle/>
          <a:p>
            <a:r>
              <a:rPr lang="en-US" sz="1800" b="1" dirty="0"/>
              <a:t>Level 2 Health and Social Care: Principles and Contexts </a:t>
            </a:r>
            <a:br>
              <a:rPr lang="en-US" sz="1800" dirty="0"/>
            </a:br>
            <a:r>
              <a:rPr lang="en-US" sz="1800" dirty="0">
                <a:solidFill>
                  <a:schemeClr val="tx1"/>
                </a:solidFill>
              </a:rPr>
              <a:t>Fast Facts  </a:t>
            </a:r>
          </a:p>
        </p:txBody>
      </p:sp>
    </p:spTree>
    <p:extLst>
      <p:ext uri="{BB962C8B-B14F-4D97-AF65-F5344CB8AC3E}">
        <p14:creationId xmlns:p14="http://schemas.microsoft.com/office/powerpoint/2010/main" val="598553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r>
              <a:rPr lang="en-US" sz="1400" dirty="0"/>
              <a:t>Level 2 Health and Social Care: Principles and Contexts</a:t>
            </a:r>
          </a:p>
        </p:txBody>
      </p:sp>
      <p:sp>
        <p:nvSpPr>
          <p:cNvPr id="3" name="TextBox 2">
            <a:extLst>
              <a:ext uri="{FF2B5EF4-FFF2-40B4-BE49-F238E27FC236}">
                <a16:creationId xmlns:a16="http://schemas.microsoft.com/office/drawing/2014/main" id="{A6BF439F-E87B-4CCE-87AE-BBD36BE55AA6}"/>
              </a:ext>
            </a:extLst>
          </p:cNvPr>
          <p:cNvSpPr txBox="1"/>
          <p:nvPr/>
        </p:nvSpPr>
        <p:spPr>
          <a:xfrm>
            <a:off x="282012" y="864107"/>
            <a:ext cx="11335558" cy="6678751"/>
          </a:xfrm>
          <a:prstGeom prst="rect">
            <a:avLst/>
          </a:prstGeom>
          <a:noFill/>
        </p:spPr>
        <p:txBody>
          <a:bodyPr wrap="square" rtlCol="0">
            <a:spAutoFit/>
          </a:bodyPr>
          <a:lstStyle/>
          <a:p>
            <a:r>
              <a:rPr lang="en-US" sz="3600" b="1" dirty="0">
                <a:solidFill>
                  <a:srgbClr val="00B0F0"/>
                </a:solidFill>
                <a:latin typeface="Arial" panose="020B0604020202020204" pitchFamily="34" charset="0"/>
              </a:rPr>
              <a:t>Aims and Objectives</a:t>
            </a:r>
          </a:p>
          <a:p>
            <a:r>
              <a:rPr lang="en-US" sz="2000" b="1" dirty="0">
                <a:latin typeface="Arial" panose="020B0604020202020204" pitchFamily="34" charset="0"/>
              </a:rPr>
              <a:t>Learners should be able to demonstrate that they:</a:t>
            </a:r>
          </a:p>
          <a:p>
            <a:pPr marL="571500" indent="-571500">
              <a:buFont typeface="Arial" panose="020B0604020202020204" pitchFamily="34" charset="0"/>
              <a:buChar char="•"/>
            </a:pPr>
            <a:r>
              <a:rPr lang="en-US" sz="2000" b="1" dirty="0">
                <a:latin typeface="Arial" panose="020B0604020202020204" pitchFamily="34" charset="0"/>
              </a:rPr>
              <a:t>Understand the core principles and values which underpin health and social care practice and apply them to a range of health and social care contexts.</a:t>
            </a:r>
          </a:p>
          <a:p>
            <a:endParaRPr lang="en-US" sz="2000" b="1" dirty="0">
              <a:latin typeface="Arial" panose="020B0604020202020204" pitchFamily="34" charset="0"/>
            </a:endParaRPr>
          </a:p>
          <a:p>
            <a:pPr marL="571500" indent="-571500">
              <a:buFont typeface="Arial" panose="020B0604020202020204" pitchFamily="34" charset="0"/>
              <a:buChar char="•"/>
            </a:pPr>
            <a:r>
              <a:rPr lang="en-US" sz="2000" b="1" dirty="0">
                <a:latin typeface="Arial" panose="020B0604020202020204" pitchFamily="34" charset="0"/>
              </a:rPr>
              <a:t>Understand the ways in which individuals unique needs can be identified and responded to.</a:t>
            </a:r>
          </a:p>
          <a:p>
            <a:pPr marL="571500" indent="-571500">
              <a:buFont typeface="Arial" panose="020B0604020202020204" pitchFamily="34" charset="0"/>
              <a:buChar char="•"/>
            </a:pPr>
            <a:endParaRPr lang="en-US" sz="2000" b="1" dirty="0">
              <a:latin typeface="Arial" panose="020B0604020202020204" pitchFamily="34" charset="0"/>
            </a:endParaRPr>
          </a:p>
          <a:p>
            <a:pPr marL="571500" indent="-571500">
              <a:buFont typeface="Arial" panose="020B0604020202020204" pitchFamily="34" charset="0"/>
              <a:buChar char="•"/>
            </a:pPr>
            <a:r>
              <a:rPr lang="en-US" sz="2000" b="1" dirty="0">
                <a:latin typeface="Arial" panose="020B0604020202020204" pitchFamily="34" charset="0"/>
              </a:rPr>
              <a:t>Reflect on how person-</a:t>
            </a:r>
            <a:r>
              <a:rPr lang="en-US" sz="2000" b="1" dirty="0" err="1">
                <a:latin typeface="Arial" panose="020B0604020202020204" pitchFamily="34" charset="0"/>
              </a:rPr>
              <a:t>centred</a:t>
            </a:r>
            <a:r>
              <a:rPr lang="en-US" sz="2000" b="1" dirty="0">
                <a:latin typeface="Arial" panose="020B0604020202020204" pitchFamily="34" charset="0"/>
              </a:rPr>
              <a:t> approaches are adopted in health and social care contexts.</a:t>
            </a:r>
          </a:p>
          <a:p>
            <a:pPr marL="571500" indent="-571500">
              <a:buFont typeface="Arial" panose="020B0604020202020204" pitchFamily="34" charset="0"/>
              <a:buChar char="•"/>
            </a:pPr>
            <a:endParaRPr lang="en-US" sz="2000" b="1" dirty="0">
              <a:latin typeface="Arial" panose="020B0604020202020204" pitchFamily="34" charset="0"/>
            </a:endParaRPr>
          </a:p>
          <a:p>
            <a:pPr marL="571500" indent="-571500">
              <a:buFont typeface="Arial" panose="020B0604020202020204" pitchFamily="34" charset="0"/>
              <a:buChar char="•"/>
            </a:pPr>
            <a:r>
              <a:rPr lang="en-US" sz="2000" b="1" dirty="0">
                <a:latin typeface="Arial" panose="020B0604020202020204" pitchFamily="34" charset="0"/>
              </a:rPr>
              <a:t>Understand job roles and functions within the health and social care sectors.</a:t>
            </a:r>
          </a:p>
          <a:p>
            <a:pPr marL="571500" indent="-571500">
              <a:buFont typeface="Arial" panose="020B0604020202020204" pitchFamily="34" charset="0"/>
              <a:buChar char="•"/>
            </a:pPr>
            <a:endParaRPr lang="en-US" sz="2000" b="1" dirty="0">
              <a:latin typeface="Arial" panose="020B0604020202020204" pitchFamily="34" charset="0"/>
            </a:endParaRPr>
          </a:p>
          <a:p>
            <a:pPr marL="571500" indent="-571500">
              <a:buFont typeface="Arial" panose="020B0604020202020204" pitchFamily="34" charset="0"/>
              <a:buChar char="•"/>
            </a:pPr>
            <a:r>
              <a:rPr lang="en-US" sz="2000" b="1" dirty="0">
                <a:latin typeface="Arial" panose="020B0604020202020204" pitchFamily="34" charset="0"/>
              </a:rPr>
              <a:t>Understand ways in which different settings, agencies and services work together to provide care for individuals.</a:t>
            </a:r>
          </a:p>
          <a:p>
            <a:endParaRPr lang="en-US" sz="2000" b="1" dirty="0">
              <a:latin typeface="Arial" panose="020B0604020202020204" pitchFamily="34" charset="0"/>
            </a:endParaRPr>
          </a:p>
          <a:p>
            <a:pPr marL="571500" indent="-571500">
              <a:buFont typeface="Arial" panose="020B0604020202020204" pitchFamily="34" charset="0"/>
              <a:buChar char="•"/>
            </a:pPr>
            <a:r>
              <a:rPr lang="en-US" sz="2000" b="1" dirty="0">
                <a:latin typeface="Arial" panose="020B0604020202020204" pitchFamily="34" charset="0"/>
              </a:rPr>
              <a:t>Use literacy, numeracy and digital competency skills as appropriate within their study.</a:t>
            </a:r>
          </a:p>
          <a:p>
            <a:endParaRPr lang="en-US" sz="2000" b="1" dirty="0">
              <a:latin typeface="Arial" panose="020B0604020202020204" pitchFamily="34" charset="0"/>
            </a:endParaRPr>
          </a:p>
          <a:p>
            <a:endParaRPr lang="en-US" dirty="0">
              <a:solidFill>
                <a:srgbClr val="00B0F0"/>
              </a:solidFill>
            </a:endParaRPr>
          </a:p>
          <a:p>
            <a:endParaRPr lang="en-GB" dirty="0"/>
          </a:p>
        </p:txBody>
      </p:sp>
    </p:spTree>
    <p:extLst>
      <p:ext uri="{BB962C8B-B14F-4D97-AF65-F5344CB8AC3E}">
        <p14:creationId xmlns:p14="http://schemas.microsoft.com/office/powerpoint/2010/main" val="4193191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467406"/>
            <a:ext cx="10223323" cy="213309"/>
          </a:xfrm>
        </p:spPr>
        <p:txBody>
          <a:bodyPr>
            <a:noAutofit/>
          </a:bodyPr>
          <a:lstStyle/>
          <a:p>
            <a:r>
              <a:rPr lang="en-US" sz="3600" dirty="0"/>
              <a:t>Level 2 Health and Social Care: Principles and Contexts</a:t>
            </a:r>
          </a:p>
        </p:txBody>
      </p:sp>
      <p:sp>
        <p:nvSpPr>
          <p:cNvPr id="3" name="Rectangle 2">
            <a:extLst>
              <a:ext uri="{FF2B5EF4-FFF2-40B4-BE49-F238E27FC236}">
                <a16:creationId xmlns:a16="http://schemas.microsoft.com/office/drawing/2014/main" id="{885E232E-105F-43D1-888A-9FB81861E82F}"/>
              </a:ext>
            </a:extLst>
          </p:cNvPr>
          <p:cNvSpPr/>
          <p:nvPr/>
        </p:nvSpPr>
        <p:spPr>
          <a:xfrm>
            <a:off x="341284" y="1145903"/>
            <a:ext cx="8631427" cy="369332"/>
          </a:xfrm>
          <a:prstGeom prst="rect">
            <a:avLst/>
          </a:prstGeom>
        </p:spPr>
        <p:txBody>
          <a:bodyPr wrap="square">
            <a:spAutoFit/>
          </a:bodyPr>
          <a:lstStyle/>
          <a:p>
            <a:r>
              <a:rPr lang="en-GB" b="1" dirty="0">
                <a:solidFill>
                  <a:srgbClr val="00B0F0"/>
                </a:solidFill>
                <a:latin typeface="Arial" panose="020B0604020202020204" pitchFamily="34" charset="0"/>
                <a:cs typeface="Arial" panose="020B0604020202020204" pitchFamily="34" charset="0"/>
              </a:rPr>
              <a:t>Progression from KS4:  knowledge qualifications </a:t>
            </a:r>
          </a:p>
        </p:txBody>
      </p:sp>
      <p:sp>
        <p:nvSpPr>
          <p:cNvPr id="4" name="Rectangle 3">
            <a:extLst>
              <a:ext uri="{FF2B5EF4-FFF2-40B4-BE49-F238E27FC236}">
                <a16:creationId xmlns:a16="http://schemas.microsoft.com/office/drawing/2014/main" id="{BCF63BED-84A7-4EF4-AE00-22CA11B00FB8}"/>
              </a:ext>
            </a:extLst>
          </p:cNvPr>
          <p:cNvSpPr/>
          <p:nvPr/>
        </p:nvSpPr>
        <p:spPr>
          <a:xfrm>
            <a:off x="492368" y="1798684"/>
            <a:ext cx="10433539" cy="4524315"/>
          </a:xfrm>
          <a:prstGeom prst="rect">
            <a:avLst/>
          </a:prstGeom>
        </p:spPr>
        <p:txBody>
          <a:bodyPr wrap="square">
            <a:spAutoFit/>
          </a:bodyPr>
          <a:lstStyle/>
          <a:p>
            <a:pPr marL="444500" indent="-444500">
              <a:buFont typeface="Arial" charset="0"/>
              <a:buAutoNum type="romanLcParenBoth"/>
            </a:pPr>
            <a:r>
              <a:rPr lang="en-GB" dirty="0">
                <a:latin typeface="Arial" panose="020B0604020202020204" pitchFamily="34" charset="0"/>
                <a:cs typeface="Arial" panose="020B0604020202020204" pitchFamily="34" charset="0"/>
              </a:rPr>
              <a:t>GCE Health and Social Care and Childcare </a:t>
            </a:r>
          </a:p>
          <a:p>
            <a:pPr marL="444500" indent="-444500"/>
            <a:r>
              <a:rPr lang="en-GB" dirty="0">
                <a:latin typeface="Arial" panose="020B0604020202020204" pitchFamily="34" charset="0"/>
                <a:cs typeface="Arial" panose="020B0604020202020204" pitchFamily="34" charset="0"/>
              </a:rPr>
              <a:t>	Available from September 2020, AS covers HSC and CC, A2 centres may choose which route to follow. Further details due Summer term 2019. </a:t>
            </a:r>
          </a:p>
          <a:p>
            <a:pPr marL="444500" indent="-444500">
              <a:buFont typeface="Arial" charset="0"/>
              <a:buNone/>
            </a:pPr>
            <a:endParaRPr lang="en-GB" dirty="0">
              <a:latin typeface="Arial" panose="020B0604020202020204" pitchFamily="34" charset="0"/>
              <a:cs typeface="Arial" panose="020B0604020202020204" pitchFamily="34" charset="0"/>
            </a:endParaRPr>
          </a:p>
          <a:p>
            <a:pPr marL="444500" indent="-444500">
              <a:buFont typeface="Arial" charset="0"/>
              <a:buNone/>
            </a:pPr>
            <a:r>
              <a:rPr lang="en-GB" dirty="0">
                <a:latin typeface="Arial" panose="020B0604020202020204" pitchFamily="34" charset="0"/>
                <a:cs typeface="Arial" panose="020B0604020202020204" pitchFamily="34" charset="0"/>
              </a:rPr>
              <a:t>(ii)	Level 3 Health and Social Care: Principles and Contexts </a:t>
            </a:r>
          </a:p>
          <a:p>
            <a:pPr marL="444500" indent="-444500"/>
            <a:r>
              <a:rPr lang="en-GB" dirty="0">
                <a:latin typeface="Arial" panose="020B0604020202020204" pitchFamily="34" charset="0"/>
                <a:cs typeface="Arial" panose="020B0604020202020204" pitchFamily="34" charset="0"/>
              </a:rPr>
              <a:t>	Available from September 2020, available as a Certificate and Diploma.  May be studied alongside GCSE.  Further details due Summer term 2019. </a:t>
            </a:r>
          </a:p>
          <a:p>
            <a:pPr marL="444500" indent="-444500">
              <a:buFont typeface="Arial" charset="0"/>
              <a:buNone/>
            </a:pPr>
            <a:endParaRPr lang="en-GB" dirty="0">
              <a:latin typeface="Arial" panose="020B0604020202020204" pitchFamily="34" charset="0"/>
              <a:cs typeface="Arial" panose="020B0604020202020204" pitchFamily="34" charset="0"/>
            </a:endParaRPr>
          </a:p>
          <a:p>
            <a:pPr marL="444500" indent="-444500">
              <a:buFont typeface="Arial" charset="0"/>
              <a:buNone/>
            </a:pPr>
            <a:r>
              <a:rPr lang="en-GB" dirty="0">
                <a:latin typeface="Arial" panose="020B0604020202020204" pitchFamily="34" charset="0"/>
                <a:cs typeface="Arial" panose="020B0604020202020204" pitchFamily="34" charset="0"/>
              </a:rPr>
              <a:t>(iii)	Level 2 Children's Care Play Learning and Development: Practice and Theory </a:t>
            </a:r>
          </a:p>
          <a:p>
            <a:pPr marL="444500" indent="-444500"/>
            <a:r>
              <a:rPr lang="en-GB" dirty="0">
                <a:latin typeface="Arial" panose="020B0604020202020204" pitchFamily="34" charset="0"/>
                <a:cs typeface="Arial" panose="020B0604020202020204" pitchFamily="34" charset="0"/>
              </a:rPr>
              <a:t>	Available from September 2019, includes practice and knowledge elements. May be taught in a school or FE but MUST include day release or block sector engagement.  CPD Spring 2019. </a:t>
            </a:r>
          </a:p>
          <a:p>
            <a:pPr marL="444500" indent="-444500">
              <a:buFont typeface="Arial" charset="0"/>
              <a:buNone/>
            </a:pPr>
            <a:endParaRPr lang="en-GB" dirty="0">
              <a:latin typeface="Arial" panose="020B0604020202020204" pitchFamily="34" charset="0"/>
              <a:cs typeface="Arial" panose="020B0604020202020204" pitchFamily="34" charset="0"/>
            </a:endParaRPr>
          </a:p>
          <a:p>
            <a:pPr marL="444500" indent="-444500">
              <a:buFont typeface="Arial" charset="0"/>
              <a:buNone/>
            </a:pPr>
            <a:r>
              <a:rPr lang="en-GB" dirty="0">
                <a:latin typeface="Arial" panose="020B0604020202020204" pitchFamily="34" charset="0"/>
                <a:cs typeface="Arial" panose="020B0604020202020204" pitchFamily="34" charset="0"/>
              </a:rPr>
              <a:t>(iv)	Level 3 Children's Care Play Learning and Development: Practice and Theory </a:t>
            </a:r>
          </a:p>
          <a:p>
            <a:pPr marL="444500" indent="-444500"/>
            <a:r>
              <a:rPr lang="en-GB" dirty="0">
                <a:latin typeface="Arial" panose="020B0604020202020204" pitchFamily="34" charset="0"/>
                <a:cs typeface="Arial" panose="020B0604020202020204" pitchFamily="34" charset="0"/>
              </a:rPr>
              <a:t>	Available from September 2020, includes practice and knowledge elements. May be taught in a school or FE but MUST include day release or block sector engagement.  Further details due Summer term 2019. </a:t>
            </a:r>
          </a:p>
        </p:txBody>
      </p:sp>
    </p:spTree>
    <p:extLst>
      <p:ext uri="{BB962C8B-B14F-4D97-AF65-F5344CB8AC3E}">
        <p14:creationId xmlns:p14="http://schemas.microsoft.com/office/powerpoint/2010/main" val="2576845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452333"/>
            <a:ext cx="10223323" cy="213309"/>
          </a:xfrm>
        </p:spPr>
        <p:txBody>
          <a:bodyPr>
            <a:noAutofit/>
          </a:bodyPr>
          <a:lstStyle/>
          <a:p>
            <a:r>
              <a:rPr lang="en-US" sz="3600" dirty="0"/>
              <a:t>Level 2 Health and Social Care: Principles and Contexts</a:t>
            </a:r>
          </a:p>
        </p:txBody>
      </p:sp>
      <p:sp>
        <p:nvSpPr>
          <p:cNvPr id="3" name="Rectangle 2">
            <a:extLst>
              <a:ext uri="{FF2B5EF4-FFF2-40B4-BE49-F238E27FC236}">
                <a16:creationId xmlns:a16="http://schemas.microsoft.com/office/drawing/2014/main" id="{1D673EFD-FE3A-488D-ADEA-EC3113806D6F}"/>
              </a:ext>
            </a:extLst>
          </p:cNvPr>
          <p:cNvSpPr/>
          <p:nvPr/>
        </p:nvSpPr>
        <p:spPr>
          <a:xfrm>
            <a:off x="282011" y="1254369"/>
            <a:ext cx="8861989" cy="369332"/>
          </a:xfrm>
          <a:prstGeom prst="rect">
            <a:avLst/>
          </a:prstGeom>
        </p:spPr>
        <p:txBody>
          <a:bodyPr wrap="square">
            <a:spAutoFit/>
          </a:bodyPr>
          <a:lstStyle/>
          <a:p>
            <a:r>
              <a:rPr lang="en-GB" b="1" dirty="0">
                <a:solidFill>
                  <a:srgbClr val="00B0F0"/>
                </a:solidFill>
                <a:latin typeface="Arial" panose="020B0604020202020204" pitchFamily="34" charset="0"/>
                <a:cs typeface="Arial" panose="020B0604020202020204" pitchFamily="34" charset="0"/>
              </a:rPr>
              <a:t>Progression from KS4:  core and practice qualifications </a:t>
            </a:r>
          </a:p>
        </p:txBody>
      </p:sp>
      <p:sp>
        <p:nvSpPr>
          <p:cNvPr id="4" name="Rectangle 3">
            <a:extLst>
              <a:ext uri="{FF2B5EF4-FFF2-40B4-BE49-F238E27FC236}">
                <a16:creationId xmlns:a16="http://schemas.microsoft.com/office/drawing/2014/main" id="{9BC00FEE-D919-4114-901B-B10C384FA881}"/>
              </a:ext>
            </a:extLst>
          </p:cNvPr>
          <p:cNvSpPr/>
          <p:nvPr/>
        </p:nvSpPr>
        <p:spPr>
          <a:xfrm>
            <a:off x="586154" y="1913906"/>
            <a:ext cx="10961077" cy="3970318"/>
          </a:xfrm>
          <a:prstGeom prst="rect">
            <a:avLst/>
          </a:prstGeom>
        </p:spPr>
        <p:txBody>
          <a:bodyPr wrap="square">
            <a:spAutoFit/>
          </a:bodyPr>
          <a:lstStyle/>
          <a:p>
            <a:pPr marL="542925" indent="-542925">
              <a:buAutoNum type="romanLcParenBoth"/>
            </a:pPr>
            <a:r>
              <a:rPr lang="en-GB" dirty="0">
                <a:latin typeface="Arial" panose="020B0604020202020204" pitchFamily="34" charset="0"/>
                <a:cs typeface="Arial" panose="020B0604020202020204" pitchFamily="34" charset="0"/>
              </a:rPr>
              <a:t>Level 2 Health and Social Care Core Qualification: Adults or CYP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Available from September 2019</a:t>
            </a:r>
          </a:p>
          <a:p>
            <a:pPr marL="542925" indent="-542925"/>
            <a:endParaRPr lang="en-GB" dirty="0">
              <a:latin typeface="Arial" panose="020B0604020202020204" pitchFamily="34" charset="0"/>
              <a:cs typeface="Arial" panose="020B0604020202020204" pitchFamily="34" charset="0"/>
            </a:endParaRPr>
          </a:p>
          <a:p>
            <a:pPr marL="542925" indent="-542925"/>
            <a:r>
              <a:rPr lang="en-GB" dirty="0">
                <a:latin typeface="Arial" panose="020B0604020202020204" pitchFamily="34" charset="0"/>
                <a:cs typeface="Arial" panose="020B0604020202020204" pitchFamily="34" charset="0"/>
              </a:rPr>
              <a:t>(ii)	Level 2 Children’s Care Play, Learning Development and Play Core Qualification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Available from September 2019</a:t>
            </a:r>
          </a:p>
          <a:p>
            <a:pPr marL="542925" indent="-542925"/>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core qualifications may be delivered in schools and colleges post-16 or in</a:t>
            </a:r>
          </a:p>
          <a:p>
            <a:r>
              <a:rPr lang="en-GB" dirty="0">
                <a:latin typeface="Arial" panose="020B0604020202020204" pitchFamily="34" charset="0"/>
                <a:cs typeface="Arial" panose="020B0604020202020204" pitchFamily="34" charset="0"/>
              </a:rPr>
              <a:t>work-based learning (WBL). </a:t>
            </a:r>
          </a:p>
          <a:p>
            <a:pPr marL="542925" indent="-542925"/>
            <a:endParaRPr lang="en-GB" dirty="0">
              <a:latin typeface="Arial" panose="020B0604020202020204" pitchFamily="34" charset="0"/>
              <a:cs typeface="Arial" panose="020B0604020202020204" pitchFamily="34" charset="0"/>
            </a:endParaRPr>
          </a:p>
          <a:p>
            <a:pPr marL="542925" indent="-542925">
              <a:buFont typeface="Arial" charset="0"/>
              <a:buNone/>
              <a:tabLst>
                <a:tab pos="358775" algn="l"/>
              </a:tabLst>
            </a:pPr>
            <a:r>
              <a:rPr lang="en-GB" dirty="0">
                <a:latin typeface="Arial" panose="020B0604020202020204" pitchFamily="34" charset="0"/>
                <a:cs typeface="Arial" panose="020B0604020202020204" pitchFamily="34" charset="0"/>
              </a:rPr>
              <a:t>(iii)		Level 2 and Level 3 Health and Social Care: Practice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Available from September 2019 (WBL) </a:t>
            </a:r>
          </a:p>
          <a:p>
            <a:pPr marL="542925" indent="-542925">
              <a:buFont typeface="Arial" charset="0"/>
              <a:buNone/>
            </a:pPr>
            <a:endParaRPr lang="en-GB" dirty="0">
              <a:latin typeface="Arial" panose="020B0604020202020204" pitchFamily="34" charset="0"/>
              <a:cs typeface="Arial" panose="020B0604020202020204" pitchFamily="34" charset="0"/>
            </a:endParaRPr>
          </a:p>
          <a:p>
            <a:pPr marL="542925" indent="-542925">
              <a:buFont typeface="Arial" charset="0"/>
              <a:buNone/>
            </a:pPr>
            <a:r>
              <a:rPr lang="en-GB" dirty="0">
                <a:latin typeface="Arial" panose="020B0604020202020204" pitchFamily="34" charset="0"/>
                <a:cs typeface="Arial" panose="020B0604020202020204" pitchFamily="34" charset="0"/>
              </a:rPr>
              <a:t>(iv)	Level 2 and Level 3 Children's Care Play Learning and Development: Practice </a:t>
            </a:r>
          </a:p>
          <a:p>
            <a:pPr marL="542925" indent="-542925"/>
            <a:r>
              <a:rPr lang="en-GB" dirty="0">
                <a:latin typeface="Arial" panose="020B0604020202020204" pitchFamily="34" charset="0"/>
                <a:cs typeface="Arial" panose="020B0604020202020204" pitchFamily="34" charset="0"/>
              </a:rPr>
              <a:t>	Available from September 2019 (WBL)</a:t>
            </a:r>
          </a:p>
        </p:txBody>
      </p:sp>
    </p:spTree>
    <p:extLst>
      <p:ext uri="{BB962C8B-B14F-4D97-AF65-F5344CB8AC3E}">
        <p14:creationId xmlns:p14="http://schemas.microsoft.com/office/powerpoint/2010/main" val="274214563"/>
      </p:ext>
    </p:extLst>
  </p:cSld>
  <p:clrMapOvr>
    <a:masterClrMapping/>
  </p:clrMapOvr>
</p:sld>
</file>

<file path=ppt/theme/theme1.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0" ma:contentTypeDescription="Create a new document." ma:contentTypeScope="" ma:versionID="401f551f9abc41c8c06ec40edacefe07">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52fe2749e27d11d5c284173d135dace0"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Props1.xml><?xml version="1.0" encoding="utf-8"?>
<ds:datastoreItem xmlns:ds="http://schemas.openxmlformats.org/officeDocument/2006/customXml" ds:itemID="{E73A0752-BA97-47B0-A29F-11EF9726AD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1960c9-2583-49a4-9434-4c0cad7b266a"/>
    <ds:schemaRef ds:uri="10ebebe9-ad9c-417c-96aa-6a2f5b72db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101960c9-2583-49a4-9434-4c0cad7b266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CG0119v1</Template>
  <TotalTime>31822</TotalTime>
  <Words>3182</Words>
  <Application>Microsoft Office PowerPoint</Application>
  <PresentationFormat>Widescreen</PresentationFormat>
  <Paragraphs>773</Paragraphs>
  <Slides>42</Slides>
  <Notes>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42</vt:i4>
      </vt:variant>
    </vt:vector>
  </HeadingPairs>
  <TitlesOfParts>
    <vt:vector size="51" baseType="lpstr">
      <vt:lpstr>Arial</vt:lpstr>
      <vt:lpstr>Calibri</vt:lpstr>
      <vt:lpstr>Calibri Light</vt:lpstr>
      <vt:lpstr>Courier New</vt:lpstr>
      <vt:lpstr>Helvetica</vt:lpstr>
      <vt:lpstr>Lato</vt:lpstr>
      <vt:lpstr>CG0119v1</vt:lpstr>
      <vt:lpstr>Office Theme</vt:lpstr>
      <vt:lpstr>1_Office Theme</vt:lpstr>
      <vt:lpstr>PowerPoint Presentation</vt:lpstr>
      <vt:lpstr>PowerPoint Presentation</vt:lpstr>
      <vt:lpstr>PowerPoint Presentation</vt:lpstr>
      <vt:lpstr>Level 2 Health and Social Care: Principles and Contexts</vt:lpstr>
      <vt:lpstr>Level 2 Health and Social Care: Principles and Contexts   Fast Facts  </vt:lpstr>
      <vt:lpstr>Level 2 Health and Social Care: Principles and Contexts  Fast Facts  </vt:lpstr>
      <vt:lpstr>Level 2 Health and Social Care: Principles and Contexts</vt:lpstr>
      <vt:lpstr>Level 2 Health and Social Care: Principles and Contexts</vt:lpstr>
      <vt:lpstr>Level 2 Health and Social Care: Principles and Contexts</vt:lpstr>
      <vt:lpstr>PowerPoint Presentation</vt:lpstr>
      <vt:lpstr>Level 2 Health and Social Care: Principles and Contexts</vt:lpstr>
      <vt:lpstr>Level 2 Health and Social Care: Principles and Contexts Summary of Assessment </vt:lpstr>
      <vt:lpstr>Level 2 Health and Social Care: Principles and Contexts</vt:lpstr>
      <vt:lpstr>Level 2 Health and Social Care: Principles and Contexts  Structure  </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Level 2 Health and Social Care: Principles and Contexts</vt:lpstr>
      <vt:lpstr>PowerPoint Presentation</vt:lpstr>
      <vt:lpstr>Level 2 Health and Social Care: Principles and Contexts</vt:lpstr>
      <vt:lpstr>Level 2 Health and Social Care: Principles and Contexts</vt:lpstr>
      <vt:lpstr>Customer Service</vt:lpstr>
      <vt:lpstr>Change Management – Supporting providers to get ready for delivery </vt:lpstr>
      <vt:lpstr>PowerPoint Presentation</vt:lpstr>
      <vt:lpstr>Level 2 Health and Social Care: Principles and Contexts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jennifer onuzuruike</dc:creator>
  <cp:keywords/>
  <cp:lastModifiedBy>Jones, Nia</cp:lastModifiedBy>
  <cp:revision>771</cp:revision>
  <cp:lastPrinted>2019-05-01T09:42:46Z</cp:lastPrinted>
  <dcterms:created xsi:type="dcterms:W3CDTF">2017-02-16T08:44:54Z</dcterms:created>
  <dcterms:modified xsi:type="dcterms:W3CDTF">2019-10-22T15:28:17Z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WJEC Department">
    <vt:lpwstr/>
  </property>
  <property fmtid="{D5CDD505-2E9C-101B-9397-08002B2CF9AE}" pid="4" name="Level">
    <vt:lpwstr/>
  </property>
  <property fmtid="{D5CDD505-2E9C-101B-9397-08002B2CF9AE}" pid="5" name="WJEC Subject">
    <vt:lpwstr/>
  </property>
  <property fmtid="{D5CDD505-2E9C-101B-9397-08002B2CF9AE}" pid="6" name="WJEC Audiences">
    <vt:lpwstr/>
  </property>
</Properties>
</file>