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4"/>
    <p:sldMasterId id="2147483763" r:id="rId5"/>
    <p:sldMasterId id="2147483769" r:id="rId6"/>
  </p:sldMasterIdLst>
  <p:notesMasterIdLst>
    <p:notesMasterId r:id="rId29"/>
  </p:notesMasterIdLst>
  <p:handoutMasterIdLst>
    <p:handoutMasterId r:id="rId30"/>
  </p:handoutMasterIdLst>
  <p:sldIdLst>
    <p:sldId id="736" r:id="rId7"/>
    <p:sldId id="779" r:id="rId8"/>
    <p:sldId id="750" r:id="rId9"/>
    <p:sldId id="737" r:id="rId10"/>
    <p:sldId id="739" r:id="rId11"/>
    <p:sldId id="684" r:id="rId12"/>
    <p:sldId id="681" r:id="rId13"/>
    <p:sldId id="682" r:id="rId14"/>
    <p:sldId id="773" r:id="rId15"/>
    <p:sldId id="718" r:id="rId16"/>
    <p:sldId id="694" r:id="rId17"/>
    <p:sldId id="744" r:id="rId18"/>
    <p:sldId id="693" r:id="rId19"/>
    <p:sldId id="776" r:id="rId20"/>
    <p:sldId id="775" r:id="rId21"/>
    <p:sldId id="774" r:id="rId22"/>
    <p:sldId id="777" r:id="rId23"/>
    <p:sldId id="752" r:id="rId24"/>
    <p:sldId id="778" r:id="rId25"/>
    <p:sldId id="751" r:id="rId26"/>
    <p:sldId id="701" r:id="rId27"/>
    <p:sldId id="745" r:id="rId28"/>
  </p:sldIdLst>
  <p:sldSz cx="12192000" cy="6858000"/>
  <p:notesSz cx="6794500"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Morris-Goodman, Karen" initials="MK" lastIdx="0" clrIdx="3">
    <p:extLst>
      <p:ext uri="{19B8F6BF-5375-455C-9EA6-DF929625EA0E}">
        <p15:presenceInfo xmlns:p15="http://schemas.microsoft.com/office/powerpoint/2012/main" userId="S-1-5-21-1573406126-441743599-619646970-12033" providerId="AD"/>
      </p:ext>
    </p:extLst>
  </p:cmAuthor>
  <p:cmAuthor id="5" name="Bushell, Karen" initials="BK" lastIdx="0" clrIdx="4">
    <p:extLst>
      <p:ext uri="{19B8F6BF-5375-455C-9EA6-DF929625EA0E}">
        <p15:presenceInfo xmlns:p15="http://schemas.microsoft.com/office/powerpoint/2012/main" userId="S::thomake@wjec.co.uk::19dd44b5-e099-4de8-80dd-5f64219f3a9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076E"/>
    <a:srgbClr val="007BB9"/>
    <a:srgbClr val="D5E9DB"/>
    <a:srgbClr val="E7ECF3"/>
    <a:srgbClr val="CBD7E6"/>
    <a:srgbClr val="E7ECF5"/>
    <a:srgbClr val="0070C0"/>
    <a:srgbClr val="0077C8"/>
    <a:srgbClr val="CBD6EB"/>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868186-AB75-4AFF-B190-101F82CB703E}" v="2" dt="2020-01-30T09:11:13.1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29" autoAdjust="0"/>
    <p:restoredTop sz="86427" autoAdjust="0"/>
  </p:normalViewPr>
  <p:slideViewPr>
    <p:cSldViewPr snapToGrid="0" snapToObjects="1">
      <p:cViewPr varScale="1">
        <p:scale>
          <a:sx n="88" d="100"/>
          <a:sy n="88" d="100"/>
        </p:scale>
        <p:origin x="120" y="498"/>
      </p:cViewPr>
      <p:guideLst>
        <p:guide orient="horz" pos="1457"/>
        <p:guide pos="3840"/>
      </p:guideLst>
    </p:cSldViewPr>
  </p:slideViewPr>
  <p:outlineViewPr>
    <p:cViewPr>
      <p:scale>
        <a:sx n="33" d="100"/>
        <a:sy n="33" d="100"/>
      </p:scale>
      <p:origin x="0" y="-12384"/>
    </p:cViewPr>
  </p:outlineViewPr>
  <p:notesTextViewPr>
    <p:cViewPr>
      <p:scale>
        <a:sx n="114" d="100"/>
        <a:sy n="114" d="100"/>
      </p:scale>
      <p:origin x="0" y="0"/>
    </p:cViewPr>
  </p:notesText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es, Nia" userId="c8e4cf6e-6852-4dab-8bdb-a66f4fdc7c7a" providerId="ADAL" clId="{66868186-AB75-4AFF-B190-101F82CB703E}"/>
    <pc:docChg chg="modSld">
      <pc:chgData name="Jones, Nia" userId="c8e4cf6e-6852-4dab-8bdb-a66f4fdc7c7a" providerId="ADAL" clId="{66868186-AB75-4AFF-B190-101F82CB703E}" dt="2020-01-30T09:10:36.355" v="43" actId="20577"/>
      <pc:docMkLst>
        <pc:docMk/>
      </pc:docMkLst>
      <pc:sldChg chg="modSp">
        <pc:chgData name="Jones, Nia" userId="c8e4cf6e-6852-4dab-8bdb-a66f4fdc7c7a" providerId="ADAL" clId="{66868186-AB75-4AFF-B190-101F82CB703E}" dt="2020-01-30T09:10:36.355" v="43" actId="20577"/>
        <pc:sldMkLst>
          <pc:docMk/>
          <pc:sldMk cId="3101710677" sldId="778"/>
        </pc:sldMkLst>
        <pc:spChg chg="mod">
          <ac:chgData name="Jones, Nia" userId="c8e4cf6e-6852-4dab-8bdb-a66f4fdc7c7a" providerId="ADAL" clId="{66868186-AB75-4AFF-B190-101F82CB703E}" dt="2020-01-30T09:10:36.355" v="43" actId="20577"/>
          <ac:spMkLst>
            <pc:docMk/>
            <pc:sldMk cId="3101710677" sldId="778"/>
            <ac:spMk id="2" creationId="{438A217C-6DC4-8C45-B5D3-8D9D51BEB40F}"/>
          </ac:spMkLst>
        </pc:spChg>
      </pc:sldChg>
    </pc:docChg>
  </pc:docChgLst>
</pc:chgInfo>
</file>

<file path=ppt/diagrams/_rels/data2.xml.rels><?xml version="1.0" encoding="UTF-8" standalone="yes"?>
<Relationships xmlns="http://schemas.openxmlformats.org/package/2006/relationships"><Relationship Id="rId1" Type="http://schemas.openxmlformats.org/officeDocument/2006/relationships/hyperlink" Target="https://www.healthandcarelearning.wales/" TargetMode="External"/></Relationships>
</file>

<file path=ppt/diagrams/_rels/drawing2.xml.rels><?xml version="1.0" encoding="UTF-8" standalone="yes"?>
<Relationships xmlns="http://schemas.openxmlformats.org/package/2006/relationships"><Relationship Id="rId1" Type="http://schemas.openxmlformats.org/officeDocument/2006/relationships/hyperlink" Target="https://www.healthandcarelearning.wales/" TargetMode="Externa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n-GB"/>
        </a:p>
      </dgm:t>
    </dgm:pt>
    <dgm:pt modelId="{BCE191D5-A236-3F43-AD28-D25B4EAC3A94}">
      <dgm:prSet phldrT="[Text]" custT="1"/>
      <dgm:spPr/>
      <dgm:t>
        <a:bodyPr/>
        <a:lstStyle/>
        <a:p>
          <a:pPr algn="r"/>
          <a:r>
            <a:rPr lang="en-US" sz="1400" b="1" dirty="0"/>
            <a:t>Who is the qualification for?</a:t>
          </a:r>
          <a:endParaRPr lang="en-GB" sz="1400" b="1" dirty="0"/>
        </a:p>
      </dgm:t>
    </dgm:pt>
    <dgm:pt modelId="{E56AAAC6-F411-6F46-86BE-B1B7B6809502}" type="parTrans" cxnId="{1ED645F9-84DA-8D41-915E-2422CEEEC942}">
      <dgm:prSet/>
      <dgm:spPr/>
      <dgm:t>
        <a:bodyPr/>
        <a:lstStyle/>
        <a:p>
          <a:endParaRPr lang="en-US"/>
        </a:p>
      </dgm:t>
    </dgm:pt>
    <dgm:pt modelId="{BF8BA50D-767A-B14F-B07E-CE3CA485BD6C}" type="sibTrans" cxnId="{1ED645F9-84DA-8D41-915E-2422CEEEC942}">
      <dgm:prSet/>
      <dgm:spPr/>
      <dgm:t>
        <a:bodyPr/>
        <a:lstStyle/>
        <a:p>
          <a:endParaRPr lang="en-US"/>
        </a:p>
      </dgm:t>
    </dgm:pt>
    <dgm:pt modelId="{C43603E7-AFF4-C64D-BA87-2CAFF95C29AD}">
      <dgm:prSet custT="1"/>
      <dgm:spPr/>
      <dgm: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Who has been involved in its development? </a:t>
          </a:r>
        </a:p>
      </dgm:t>
    </dgm:pt>
    <dgm:pt modelId="{A7D6181E-F1BA-484B-89F2-80E253EDB62C}" type="parTrans" cxnId="{5CE58171-F8FA-E943-B9E2-65C0E4DFD755}">
      <dgm:prSet/>
      <dgm:spPr/>
      <dgm:t>
        <a:bodyPr/>
        <a:lstStyle/>
        <a:p>
          <a:endParaRPr lang="en-US"/>
        </a:p>
      </dgm:t>
    </dgm:pt>
    <dgm:pt modelId="{977FD8FC-CF4D-424E-94B5-00D682F7D57B}" type="sibTrans" cxnId="{5CE58171-F8FA-E943-B9E2-65C0E4DFD755}">
      <dgm:prSet/>
      <dgm:spPr/>
      <dgm:t>
        <a:bodyPr/>
        <a:lstStyle/>
        <a:p>
          <a:endParaRPr lang="en-US"/>
        </a:p>
      </dgm:t>
    </dgm:pt>
    <dgm:pt modelId="{0CB96E14-FE94-AC42-8E43-D002813B3B0B}">
      <dgm:prSet phldrT="[Text]" custT="1"/>
      <dgm:spPr/>
      <dgm:t>
        <a:bodyPr anchor="ctr"/>
        <a:lstStyle/>
        <a:p>
          <a:pPr marL="363538" indent="-138113">
            <a:tabLst/>
          </a:pPr>
          <a:r>
            <a:rPr lang="en-GB" sz="1400" dirty="0">
              <a:latin typeface="+mj-lt"/>
            </a:rPr>
            <a:t>This qualification has been developed by the Consortium in conjunction with stakeholders from the health and social care sectors. These included Social Care Wales, NHS Health Education and Improvement Wales, tutors, teachers and work place assessors. </a:t>
          </a:r>
        </a:p>
      </dgm:t>
    </dgm:pt>
    <dgm:pt modelId="{06F1024B-E0A6-7441-8767-E3D0E28D85B9}" type="parTrans" cxnId="{146B7E8B-B3A3-D141-AB49-6DF2D7ABA6A0}">
      <dgm:prSet/>
      <dgm:spPr/>
      <dgm:t>
        <a:bodyPr/>
        <a:lstStyle/>
        <a:p>
          <a:endParaRPr lang="en-US"/>
        </a:p>
      </dgm:t>
    </dgm:pt>
    <dgm:pt modelId="{AAA1F7FF-DE82-A14A-AB3B-FF574C2747F6}" type="sibTrans" cxnId="{146B7E8B-B3A3-D141-AB49-6DF2D7ABA6A0}">
      <dgm:prSet/>
      <dgm:spPr/>
      <dgm:t>
        <a:bodyPr/>
        <a:lstStyle/>
        <a:p>
          <a:endParaRPr lang="en-US"/>
        </a:p>
      </dgm:t>
    </dgm:pt>
    <dgm:pt modelId="{A60C5133-47B1-854F-9DD5-5F4F52B94E5A}">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Who can deliver this qualification?</a:t>
          </a:r>
        </a:p>
      </dgm:t>
    </dgm:pt>
    <dgm:pt modelId="{49A5B738-5D02-274F-A2A2-4DBB98386C56}" type="parTrans" cxnId="{05635CD2-F6F3-2541-97A7-5CDF6B7A75C3}">
      <dgm:prSet/>
      <dgm:spPr/>
      <dgm:t>
        <a:bodyPr/>
        <a:lstStyle/>
        <a:p>
          <a:endParaRPr lang="en-US"/>
        </a:p>
      </dgm:t>
    </dgm:pt>
    <dgm:pt modelId="{9908F7C3-0070-5541-94C9-618ABFB7C3DC}" type="sibTrans" cxnId="{05635CD2-F6F3-2541-97A7-5CDF6B7A75C3}">
      <dgm:prSet/>
      <dgm:spPr/>
      <dgm:t>
        <a:bodyPr/>
        <a:lstStyle/>
        <a:p>
          <a:endParaRPr lang="en-US"/>
        </a:p>
      </dgm:t>
    </dgm:pt>
    <dgm:pt modelId="{4846F08A-7D01-444A-8705-6ABF150C6B7A}">
      <dgm:prSet phldrT="[Text]" custT="1"/>
      <dgm:spPr/>
      <dgm:t>
        <a:bodyPr anchor="ctr"/>
        <a:lstStyle/>
        <a:p>
          <a:pPr marL="403225" indent="-217488">
            <a:tabLst/>
          </a:pPr>
          <a:r>
            <a:rPr lang="en-US" sz="1400" dirty="0">
              <a:latin typeface="+mj-lt"/>
            </a:rPr>
            <a:t>This qualification is designed for learners in school sixth forms or FE Colleges. </a:t>
          </a:r>
          <a:endParaRPr lang="en-GB" sz="1400" dirty="0">
            <a:latin typeface="+mj-lt"/>
          </a:endParaRPr>
        </a:p>
      </dgm:t>
    </dgm:pt>
    <dgm:pt modelId="{CD0947AC-3B17-4343-97AD-5D6319EDD8CF}" type="parTrans" cxnId="{A5611897-C43E-EE43-A3F0-D5E2BCBDE329}">
      <dgm:prSet/>
      <dgm:spPr/>
      <dgm:t>
        <a:bodyPr/>
        <a:lstStyle/>
        <a:p>
          <a:endParaRPr lang="en-US"/>
        </a:p>
      </dgm:t>
    </dgm:pt>
    <dgm:pt modelId="{31154A81-4605-B54F-B381-998DD9F3155B}" type="sibTrans" cxnId="{A5611897-C43E-EE43-A3F0-D5E2BCBDE329}">
      <dgm:prSet/>
      <dgm:spPr/>
      <dgm:t>
        <a:bodyPr/>
        <a:lstStyle/>
        <a:p>
          <a:endParaRPr lang="en-US"/>
        </a:p>
      </dgm:t>
    </dgm:pt>
    <dgm:pt modelId="{B779A580-ADD2-C241-A1E0-759AD34E2D1C}">
      <dgm:prSet custT="1"/>
      <dgm:spPr/>
      <dgm:t>
        <a:bodyPr/>
        <a:lstStyle/>
        <a:p>
          <a:pPr marL="57150" indent="0"/>
          <a:r>
            <a:rPr lang="en-US" sz="1400" dirty="0"/>
            <a:t> The qualification enables learners to develop and demonstrate their knowledge, skills and understanding within the context of health and social care services</a:t>
          </a:r>
        </a:p>
      </dgm:t>
    </dgm:pt>
    <dgm:pt modelId="{65487E24-1766-4E4D-B263-BCDFF3FCAA25}" type="parTrans" cxnId="{69FA3C6E-53FF-EB48-8A0D-FCA89B19D9BA}">
      <dgm:prSet/>
      <dgm:spPr/>
      <dgm:t>
        <a:bodyPr/>
        <a:lstStyle/>
        <a:p>
          <a:endParaRPr lang="en-US"/>
        </a:p>
      </dgm:t>
    </dgm:pt>
    <dgm:pt modelId="{A24BA5EF-2683-9642-B91E-DA984F44CB76}" type="sibTrans" cxnId="{69FA3C6E-53FF-EB48-8A0D-FCA89B19D9BA}">
      <dgm:prSet/>
      <dgm:spPr/>
      <dgm:t>
        <a:bodyPr/>
        <a:lstStyle/>
        <a:p>
          <a:endParaRPr lang="en-US"/>
        </a:p>
      </dgm:t>
    </dgm:pt>
    <dgm:pt modelId="{3FA4BCF7-4C36-254A-BC28-2D75C4FFE899}">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What are the routes for progression?</a:t>
          </a:r>
        </a:p>
      </dgm:t>
    </dgm:pt>
    <dgm:pt modelId="{939165CC-4DE8-B241-8483-9ED654CCE87C}" type="parTrans" cxnId="{E1C596E4-8583-0941-A378-A3FF8D2625CF}">
      <dgm:prSet/>
      <dgm:spPr/>
      <dgm:t>
        <a:bodyPr/>
        <a:lstStyle/>
        <a:p>
          <a:endParaRPr lang="en-US"/>
        </a:p>
      </dgm:t>
    </dgm:pt>
    <dgm:pt modelId="{EC7A4463-9C14-5B43-B59D-14DDB3BE4AF3}" type="sibTrans" cxnId="{E1C596E4-8583-0941-A378-A3FF8D2625CF}">
      <dgm:prSet/>
      <dgm:spPr/>
      <dgm:t>
        <a:bodyPr/>
        <a:lstStyle/>
        <a:p>
          <a:endParaRPr lang="en-US"/>
        </a:p>
      </dgm:t>
    </dgm:pt>
    <dgm:pt modelId="{27E3648D-2F8F-274F-9DFB-43229DCB1987}">
      <dgm:prSet phldrT="[Text]" custT="1"/>
      <dgm:spPr/>
      <dgm:t>
        <a:bodyPr/>
        <a:lstStyle/>
        <a:p>
          <a:pPr marL="355600" indent="-174625"/>
          <a:endParaRPr lang="en-GB" sz="1400" dirty="0">
            <a:latin typeface="+mj-lt"/>
          </a:endParaRPr>
        </a:p>
      </dgm:t>
    </dgm:pt>
    <dgm:pt modelId="{E5C1D64C-D0F3-BF44-AC45-FD4F0F622E2E}" type="parTrans" cxnId="{126BC7BC-07B1-0644-A979-254BA79B53FC}">
      <dgm:prSet/>
      <dgm:spPr/>
      <dgm:t>
        <a:bodyPr/>
        <a:lstStyle/>
        <a:p>
          <a:endParaRPr lang="en-US"/>
        </a:p>
      </dgm:t>
    </dgm:pt>
    <dgm:pt modelId="{BCBDE881-8690-8143-B236-59AAEA7EE184}" type="sibTrans" cxnId="{126BC7BC-07B1-0644-A979-254BA79B53FC}">
      <dgm:prSet/>
      <dgm:spPr/>
      <dgm:t>
        <a:bodyPr/>
        <a:lstStyle/>
        <a:p>
          <a:endParaRPr lang="en-US"/>
        </a:p>
      </dgm:t>
    </dgm:pt>
    <dgm:pt modelId="{F83BD175-F119-43A4-A23C-39C099F1AC32}">
      <dgm:prSet custT="1"/>
      <dgm:spPr/>
      <dgm:t>
        <a:bodyPr/>
        <a:lstStyle/>
        <a:p>
          <a:r>
            <a:rPr lang="en-US" sz="1400" dirty="0"/>
            <a:t>The GCE AS and A Level in Health and Social Care, and Childcare is suitable for post-16 learners who are interested in learning about the development and care of individuals throughout the life span from conception to later adulthood. Learners will follow a broad study of health and social care, and childcare at AS, and can then choose between two pathways at A2 to develop depth of knowledge and understanding in either childcare or adult health and social care</a:t>
          </a:r>
          <a:r>
            <a:rPr lang="en-US" sz="700" dirty="0"/>
            <a:t>.</a:t>
          </a:r>
          <a:endParaRPr lang="en-GB" sz="1400" dirty="0"/>
        </a:p>
      </dgm:t>
    </dgm:pt>
    <dgm:pt modelId="{B1EA9340-A81D-4ED8-A6B3-BEE6ED737F52}" type="parTrans" cxnId="{A63D132B-4F09-4D6B-8E39-DEADC1B36B04}">
      <dgm:prSet/>
      <dgm:spPr/>
      <dgm:t>
        <a:bodyPr/>
        <a:lstStyle/>
        <a:p>
          <a:endParaRPr lang="en-GB"/>
        </a:p>
      </dgm:t>
    </dgm:pt>
    <dgm:pt modelId="{92FBAC7D-8D5F-4CDA-92D2-FC6A9F2DB183}" type="sibTrans" cxnId="{A63D132B-4F09-4D6B-8E39-DEADC1B36B04}">
      <dgm:prSet/>
      <dgm:spPr/>
      <dgm:t>
        <a:bodyPr/>
        <a:lstStyle/>
        <a:p>
          <a:endParaRPr lang="en-GB"/>
        </a:p>
      </dgm:t>
    </dgm:pt>
    <dgm:pt modelId="{35F6BF0F-48C8-C441-83D3-3A3C41387186}">
      <dgm:prSet phldrT="[Text]" custT="1"/>
      <dgm:spPr/>
      <dgm: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What does the qualification cover?</a:t>
          </a:r>
          <a:endParaRPr lang="en-GB" sz="1400" b="1" kern="1200" dirty="0">
            <a:solidFill>
              <a:srgbClr val="FFFFFF"/>
            </a:solidFill>
            <a:latin typeface="Arial" panose="020B0604020202020204"/>
            <a:ea typeface="+mn-ea"/>
            <a:cs typeface="+mn-cs"/>
          </a:endParaRPr>
        </a:p>
      </dgm:t>
    </dgm:pt>
    <dgm:pt modelId="{0577154A-5392-404B-824B-CAE6317597E2}" type="sibTrans" cxnId="{481692EA-AF87-944E-85E6-EC5B29F7711F}">
      <dgm:prSet/>
      <dgm:spPr/>
      <dgm:t>
        <a:bodyPr/>
        <a:lstStyle/>
        <a:p>
          <a:endParaRPr lang="en-US"/>
        </a:p>
      </dgm:t>
    </dgm:pt>
    <dgm:pt modelId="{D9FE4F7D-25AB-0D40-A178-EFFE63442147}" type="parTrans" cxnId="{481692EA-AF87-944E-85E6-EC5B29F7711F}">
      <dgm:prSet/>
      <dgm:spPr/>
      <dgm:t>
        <a:bodyPr/>
        <a:lstStyle/>
        <a:p>
          <a:endParaRPr lang="en-US"/>
        </a:p>
      </dgm:t>
    </dgm:pt>
    <dgm:pt modelId="{BE2A6F65-ABFF-4374-BC8A-3617837CDB93}">
      <dgm:prSet custT="1"/>
      <dgm:spPr/>
      <dgm:t>
        <a:bodyPr/>
        <a:lstStyle/>
        <a:p>
          <a:pPr marL="355600" indent="-174625"/>
          <a:r>
            <a:rPr lang="en-US" sz="1400" dirty="0">
              <a:latin typeface="+mj-lt"/>
            </a:rPr>
            <a:t>The qualification provides a suitable foundation for the study of health and social care through a range of higher education courses, or into employment. Learners may also progress to other qualifications within the health and social care and childcare suite.</a:t>
          </a:r>
          <a:endParaRPr lang="en-GB" sz="1400" dirty="0">
            <a:latin typeface="+mj-lt"/>
          </a:endParaRPr>
        </a:p>
      </dgm:t>
    </dgm:pt>
    <dgm:pt modelId="{84064160-E4A2-4A48-ABBE-B66B5F202F39}" type="parTrans" cxnId="{8D091D2C-9FCA-4FDE-A502-894C280F5FE1}">
      <dgm:prSet/>
      <dgm:spPr/>
      <dgm:t>
        <a:bodyPr/>
        <a:lstStyle/>
        <a:p>
          <a:endParaRPr lang="en-GB"/>
        </a:p>
      </dgm:t>
    </dgm:pt>
    <dgm:pt modelId="{C0AB3656-D30E-4BF1-B726-E6B1E3CDDA5E}" type="sibTrans" cxnId="{8D091D2C-9FCA-4FDE-A502-894C280F5FE1}">
      <dgm:prSet/>
      <dgm:spPr/>
      <dgm:t>
        <a:bodyPr/>
        <a:lstStyle/>
        <a:p>
          <a:endParaRPr lang="en-GB"/>
        </a:p>
      </dgm:t>
    </dgm:pt>
    <dgm:pt modelId="{2E851070-8683-42B0-8F79-EBCAD7E0231F}">
      <dgm:prSet custT="1"/>
      <dgm:spPr/>
      <dgm:t>
        <a:bodyPr/>
        <a:lstStyle/>
        <a:p>
          <a:pPr marL="355600" indent="-174625"/>
          <a:r>
            <a:rPr lang="en-US" sz="1400" dirty="0">
              <a:latin typeface="+mj-lt"/>
            </a:rPr>
            <a:t>In addition, the specification provides a coherent, satisfying and worthwhile course of study for learners who do not progress to further study in this subject</a:t>
          </a:r>
          <a:endParaRPr lang="en-GB" sz="1400" dirty="0">
            <a:latin typeface="+mj-lt"/>
          </a:endParaRPr>
        </a:p>
      </dgm:t>
    </dgm:pt>
    <dgm:pt modelId="{C1E0E7BF-C221-418B-8F91-F25D609165C4}" type="parTrans" cxnId="{87332240-D08A-4424-9D9E-3DE8BF7A515F}">
      <dgm:prSet/>
      <dgm:spPr/>
      <dgm:t>
        <a:bodyPr/>
        <a:lstStyle/>
        <a:p>
          <a:endParaRPr lang="en-GB"/>
        </a:p>
      </dgm:t>
    </dgm:pt>
    <dgm:pt modelId="{E6E22693-7756-42D6-8DE7-BE7DC35CD01F}" type="sibTrans" cxnId="{87332240-D08A-4424-9D9E-3DE8BF7A515F}">
      <dgm:prSet/>
      <dgm:spPr/>
      <dgm:t>
        <a:bodyPr/>
        <a:lstStyle/>
        <a:p>
          <a:endParaRPr lang="en-GB"/>
        </a:p>
      </dgm:t>
    </dgm:pt>
    <dgm:pt modelId="{DC82BACB-7287-442A-A34B-7AF386A0857E}" type="pres">
      <dgm:prSet presAssocID="{92C91114-DA0F-42AF-A970-CAC841110A33}" presName="Name0" presStyleCnt="0">
        <dgm:presLayoutVars>
          <dgm:dir/>
          <dgm:animLvl val="lvl"/>
          <dgm:resizeHandles/>
        </dgm:presLayoutVars>
      </dgm:prSet>
      <dgm:spPr/>
    </dgm:pt>
    <dgm:pt modelId="{D14BCE85-CDEC-954B-A0D1-A90608AF01F1}" type="pres">
      <dgm:prSet presAssocID="{BCE191D5-A236-3F43-AD28-D25B4EAC3A94}" presName="linNode" presStyleCnt="0"/>
      <dgm:spPr/>
    </dgm:pt>
    <dgm:pt modelId="{66BE0F86-BAD0-E54A-A502-633AAE41CF83}" type="pres">
      <dgm:prSet presAssocID="{BCE191D5-A236-3F43-AD28-D25B4EAC3A94}" presName="parentShp" presStyleLbl="node1" presStyleIdx="0" presStyleCnt="5" custScaleX="97630" custLinFactNeighborX="-2497" custLinFactNeighborY="-880">
        <dgm:presLayoutVars>
          <dgm:bulletEnabled val="1"/>
        </dgm:presLayoutVars>
      </dgm:prSet>
      <dgm:spPr/>
    </dgm:pt>
    <dgm:pt modelId="{D4A7C99E-A3FB-8F4A-AD2B-0915534170AE}" type="pres">
      <dgm:prSet presAssocID="{BCE191D5-A236-3F43-AD28-D25B4EAC3A94}" presName="childShp" presStyleLbl="bgAccFollowNode1" presStyleIdx="0" presStyleCnt="5" custScaleX="96401" custScaleY="448247" custLinFactNeighborX="244" custLinFactNeighborY="-1109">
        <dgm:presLayoutVars>
          <dgm:bulletEnabled val="1"/>
        </dgm:presLayoutVars>
      </dgm:prSet>
      <dgm:spPr/>
    </dgm:pt>
    <dgm:pt modelId="{F1777C57-A9B1-6E4D-9D6F-924574E55B2E}" type="pres">
      <dgm:prSet presAssocID="{BF8BA50D-767A-B14F-B07E-CE3CA485BD6C}" presName="spacing" presStyleCnt="0"/>
      <dgm:spPr/>
    </dgm:pt>
    <dgm:pt modelId="{D5ACD6F1-100C-314B-949C-703F36A28E58}" type="pres">
      <dgm:prSet presAssocID="{C43603E7-AFF4-C64D-BA87-2CAFF95C29AD}" presName="linNode" presStyleCnt="0"/>
      <dgm:spPr/>
    </dgm:pt>
    <dgm:pt modelId="{1472AA31-ABCA-0045-9DF6-90DBEDD7C8CB}" type="pres">
      <dgm:prSet presAssocID="{C43603E7-AFF4-C64D-BA87-2CAFF95C29AD}" presName="parentShp" presStyleLbl="node1" presStyleIdx="1" presStyleCnt="5" custScaleY="130167" custLinFactNeighborX="-717" custLinFactNeighborY="-65859">
        <dgm:presLayoutVars>
          <dgm:bulletEnabled val="1"/>
        </dgm:presLayoutVars>
      </dgm:prSet>
      <dgm:spPr/>
    </dgm:pt>
    <dgm:pt modelId="{942CA855-7CB7-DD4C-A30A-684319754EDF}" type="pres">
      <dgm:prSet presAssocID="{C43603E7-AFF4-C64D-BA87-2CAFF95C29AD}" presName="childShp" presStyleLbl="bgAccFollowNode1" presStyleIdx="1" presStyleCnt="5" custScaleX="98729" custScaleY="319467" custLinFactNeighborX="481" custLinFactNeighborY="-30707">
        <dgm:presLayoutVars>
          <dgm:bulletEnabled val="1"/>
        </dgm:presLayoutVars>
      </dgm:prSet>
      <dgm:spPr/>
    </dgm:pt>
    <dgm:pt modelId="{E65DDBE4-D822-9C4E-A455-56F8633FD0C1}" type="pres">
      <dgm:prSet presAssocID="{977FD8FC-CF4D-424E-94B5-00D682F7D57B}" presName="spacing" presStyleCnt="0"/>
      <dgm:spPr/>
    </dgm:pt>
    <dgm:pt modelId="{926B2D0C-B852-8B49-8C15-D8D955CFA99A}" type="pres">
      <dgm:prSet presAssocID="{A60C5133-47B1-854F-9DD5-5F4F52B94E5A}" presName="linNode" presStyleCnt="0"/>
      <dgm:spPr/>
    </dgm:pt>
    <dgm:pt modelId="{244E28BC-86F3-DE48-B59E-2E8D91CB0507}" type="pres">
      <dgm:prSet presAssocID="{A60C5133-47B1-854F-9DD5-5F4F52B94E5A}" presName="parentShp" presStyleLbl="node1" presStyleIdx="2" presStyleCnt="5" custLinFactNeighborX="-3028" custLinFactNeighborY="-4559">
        <dgm:presLayoutVars>
          <dgm:bulletEnabled val="1"/>
        </dgm:presLayoutVars>
      </dgm:prSet>
      <dgm:spPr/>
    </dgm:pt>
    <dgm:pt modelId="{173D82A1-2A15-4544-8C88-23B09A5B5D22}" type="pres">
      <dgm:prSet presAssocID="{A60C5133-47B1-854F-9DD5-5F4F52B94E5A}" presName="childShp" presStyleLbl="bgAccFollowNode1" presStyleIdx="2" presStyleCnt="5" custScaleX="97318" custLinFactNeighborX="0" custLinFactNeighborY="-3484">
        <dgm:presLayoutVars>
          <dgm:bulletEnabled val="1"/>
        </dgm:presLayoutVars>
      </dgm:prSet>
      <dgm:spPr/>
    </dgm:pt>
    <dgm:pt modelId="{FF5B1164-317E-564E-8BE2-772158B04D0D}" type="pres">
      <dgm:prSet presAssocID="{9908F7C3-0070-5541-94C9-618ABFB7C3DC}" presName="spacing" presStyleCnt="0"/>
      <dgm:spPr/>
    </dgm:pt>
    <dgm:pt modelId="{96C6AC49-91C0-734C-9B7D-B6A4A6498458}" type="pres">
      <dgm:prSet presAssocID="{35F6BF0F-48C8-C441-83D3-3A3C41387186}" presName="linNode" presStyleCnt="0"/>
      <dgm:spPr/>
    </dgm:pt>
    <dgm:pt modelId="{9E9C705D-3F7E-E143-BABB-889CB62642A9}" type="pres">
      <dgm:prSet presAssocID="{35F6BF0F-48C8-C441-83D3-3A3C41387186}" presName="parentShp" presStyleLbl="node1" presStyleIdx="3" presStyleCnt="5" custScaleX="103056" custScaleY="88352">
        <dgm:presLayoutVars>
          <dgm:bulletEnabled val="1"/>
        </dgm:presLayoutVars>
      </dgm:prSet>
      <dgm:spPr/>
    </dgm:pt>
    <dgm:pt modelId="{D86C433B-FF88-DC42-9BB2-D6B784F39D80}" type="pres">
      <dgm:prSet presAssocID="{35F6BF0F-48C8-C441-83D3-3A3C41387186}" presName="childShp" presStyleLbl="bgAccFollowNode1" presStyleIdx="3" presStyleCnt="5" custScaleY="180058" custLinFactNeighborX="79" custLinFactNeighborY="6932">
        <dgm:presLayoutVars>
          <dgm:bulletEnabled val="1"/>
        </dgm:presLayoutVars>
      </dgm:prSet>
      <dgm:spPr/>
    </dgm:pt>
    <dgm:pt modelId="{FBA081B4-CF38-4840-84CA-8F97D64E6BE0}" type="pres">
      <dgm:prSet presAssocID="{0577154A-5392-404B-824B-CAE6317597E2}" presName="spacing" presStyleCnt="0"/>
      <dgm:spPr/>
    </dgm:pt>
    <dgm:pt modelId="{40A1302B-D62C-7A4A-9C2E-A6CED636CD24}" type="pres">
      <dgm:prSet presAssocID="{3FA4BCF7-4C36-254A-BC28-2D75C4FFE899}" presName="linNode" presStyleCnt="0"/>
      <dgm:spPr/>
    </dgm:pt>
    <dgm:pt modelId="{4BD5B87E-9F45-6946-9EA7-442899BBC5F0}" type="pres">
      <dgm:prSet presAssocID="{3FA4BCF7-4C36-254A-BC28-2D75C4FFE899}" presName="parentShp" presStyleLbl="node1" presStyleIdx="4" presStyleCnt="5" custScaleX="103867" custScaleY="166545" custLinFactNeighborX="-1110" custLinFactNeighborY="-23112">
        <dgm:presLayoutVars>
          <dgm:bulletEnabled val="1"/>
        </dgm:presLayoutVars>
      </dgm:prSet>
      <dgm:spPr/>
    </dgm:pt>
    <dgm:pt modelId="{84558E58-4C15-0949-8C64-C29AF5D0B63A}" type="pres">
      <dgm:prSet presAssocID="{3FA4BCF7-4C36-254A-BC28-2D75C4FFE899}" presName="childShp" presStyleLbl="bgAccFollowNode1" presStyleIdx="4" presStyleCnt="5" custScaleX="99076" custScaleY="569509" custLinFactNeighborX="975" custLinFactNeighborY="-30592">
        <dgm:presLayoutVars>
          <dgm:bulletEnabled val="1"/>
        </dgm:presLayoutVars>
      </dgm:prSet>
      <dgm:spPr/>
    </dgm:pt>
  </dgm:ptLst>
  <dgm:cxnLst>
    <dgm:cxn modelId="{5FED8521-E59E-1242-B868-373C879ECA85}" type="presOf" srcId="{B779A580-ADD2-C241-A1E0-759AD34E2D1C}" destId="{D86C433B-FF88-DC42-9BB2-D6B784F39D80}" srcOrd="0" destOrd="0" presId="urn:microsoft.com/office/officeart/2005/8/layout/vList6"/>
    <dgm:cxn modelId="{D9EFA622-13AA-0949-9652-EFBCA23B6E50}" type="presOf" srcId="{C43603E7-AFF4-C64D-BA87-2CAFF95C29AD}" destId="{1472AA31-ABCA-0045-9DF6-90DBEDD7C8CB}" srcOrd="0" destOrd="0" presId="urn:microsoft.com/office/officeart/2005/8/layout/vList6"/>
    <dgm:cxn modelId="{A59C7427-43C8-4F5C-A244-4754573CA39B}" type="presOf" srcId="{2E851070-8683-42B0-8F79-EBCAD7E0231F}" destId="{84558E58-4C15-0949-8C64-C29AF5D0B63A}" srcOrd="0" destOrd="2" presId="urn:microsoft.com/office/officeart/2005/8/layout/vList6"/>
    <dgm:cxn modelId="{A63D132B-4F09-4D6B-8E39-DEADC1B36B04}" srcId="{BCE191D5-A236-3F43-AD28-D25B4EAC3A94}" destId="{F83BD175-F119-43A4-A23C-39C099F1AC32}" srcOrd="0" destOrd="0" parTransId="{B1EA9340-A81D-4ED8-A6B3-BEE6ED737F52}" sibTransId="{92FBAC7D-8D5F-4CDA-92D2-FC6A9F2DB183}"/>
    <dgm:cxn modelId="{CAAD372B-C23A-8141-874E-E8F182282B5C}" type="presOf" srcId="{A60C5133-47B1-854F-9DD5-5F4F52B94E5A}" destId="{244E28BC-86F3-DE48-B59E-2E8D91CB0507}" srcOrd="0" destOrd="0" presId="urn:microsoft.com/office/officeart/2005/8/layout/vList6"/>
    <dgm:cxn modelId="{8D091D2C-9FCA-4FDE-A502-894C280F5FE1}" srcId="{3FA4BCF7-4C36-254A-BC28-2D75C4FFE899}" destId="{BE2A6F65-ABFF-4374-BC8A-3617837CDB93}" srcOrd="1" destOrd="0" parTransId="{84064160-E4A2-4A48-ABBE-B66B5F202F39}" sibTransId="{C0AB3656-D30E-4BF1-B726-E6B1E3CDDA5E}"/>
    <dgm:cxn modelId="{F702BF3B-1112-CD49-890F-38ABE09098A8}" type="presOf" srcId="{4846F08A-7D01-444A-8705-6ABF150C6B7A}" destId="{173D82A1-2A15-4544-8C88-23B09A5B5D22}" srcOrd="0" destOrd="0" presId="urn:microsoft.com/office/officeart/2005/8/layout/vList6"/>
    <dgm:cxn modelId="{87332240-D08A-4424-9D9E-3DE8BF7A515F}" srcId="{3FA4BCF7-4C36-254A-BC28-2D75C4FFE899}" destId="{2E851070-8683-42B0-8F79-EBCAD7E0231F}" srcOrd="2" destOrd="0" parTransId="{C1E0E7BF-C221-418B-8F91-F25D609165C4}" sibTransId="{E6E22693-7756-42D6-8DE7-BE7DC35CD01F}"/>
    <dgm:cxn modelId="{69FA3C6E-53FF-EB48-8A0D-FCA89B19D9BA}" srcId="{35F6BF0F-48C8-C441-83D3-3A3C41387186}" destId="{B779A580-ADD2-C241-A1E0-759AD34E2D1C}" srcOrd="0" destOrd="0" parTransId="{65487E24-1766-4E4D-B263-BCDFF3FCAA25}" sibTransId="{A24BA5EF-2683-9642-B91E-DA984F44CB76}"/>
    <dgm:cxn modelId="{5CE58171-F8FA-E943-B9E2-65C0E4DFD755}" srcId="{92C91114-DA0F-42AF-A970-CAC841110A33}" destId="{C43603E7-AFF4-C64D-BA87-2CAFF95C29AD}" srcOrd="1" destOrd="0" parTransId="{A7D6181E-F1BA-484B-89F2-80E253EDB62C}" sibTransId="{977FD8FC-CF4D-424E-94B5-00D682F7D57B}"/>
    <dgm:cxn modelId="{FF261B79-81BD-8D41-B827-2114174E2C72}" type="presOf" srcId="{3FA4BCF7-4C36-254A-BC28-2D75C4FFE899}" destId="{4BD5B87E-9F45-6946-9EA7-442899BBC5F0}" srcOrd="0" destOrd="0" presId="urn:microsoft.com/office/officeart/2005/8/layout/vList6"/>
    <dgm:cxn modelId="{0866867A-A2F1-FD47-85B3-9A9A3C9B3149}" type="presOf" srcId="{27E3648D-2F8F-274F-9DFB-43229DCB1987}" destId="{84558E58-4C15-0949-8C64-C29AF5D0B63A}" srcOrd="0" destOrd="0" presId="urn:microsoft.com/office/officeart/2005/8/layout/vList6"/>
    <dgm:cxn modelId="{27125B7E-B507-4059-84FD-7B11BD5D04A8}" type="presOf" srcId="{92C91114-DA0F-42AF-A970-CAC841110A33}" destId="{DC82BACB-7287-442A-A34B-7AF386A0857E}" srcOrd="0" destOrd="0" presId="urn:microsoft.com/office/officeart/2005/8/layout/vList6"/>
    <dgm:cxn modelId="{146B7E8B-B3A3-D141-AB49-6DF2D7ABA6A0}" srcId="{C43603E7-AFF4-C64D-BA87-2CAFF95C29AD}" destId="{0CB96E14-FE94-AC42-8E43-D002813B3B0B}" srcOrd="0" destOrd="0" parTransId="{06F1024B-E0A6-7441-8767-E3D0E28D85B9}" sibTransId="{AAA1F7FF-DE82-A14A-AB3B-FF574C2747F6}"/>
    <dgm:cxn modelId="{A5611897-C43E-EE43-A3F0-D5E2BCBDE329}" srcId="{A60C5133-47B1-854F-9DD5-5F4F52B94E5A}" destId="{4846F08A-7D01-444A-8705-6ABF150C6B7A}" srcOrd="0" destOrd="0" parTransId="{CD0947AC-3B17-4343-97AD-5D6319EDD8CF}" sibTransId="{31154A81-4605-B54F-B381-998DD9F3155B}"/>
    <dgm:cxn modelId="{D8C168A2-A5BD-CD47-894E-BE4D40C26325}" type="presOf" srcId="{0CB96E14-FE94-AC42-8E43-D002813B3B0B}" destId="{942CA855-7CB7-DD4C-A30A-684319754EDF}" srcOrd="0" destOrd="0" presId="urn:microsoft.com/office/officeart/2005/8/layout/vList6"/>
    <dgm:cxn modelId="{06510DB5-A918-483E-A6D3-2DFBCA6499AD}" type="presOf" srcId="{BE2A6F65-ABFF-4374-BC8A-3617837CDB93}" destId="{84558E58-4C15-0949-8C64-C29AF5D0B63A}" srcOrd="0" destOrd="1" presId="urn:microsoft.com/office/officeart/2005/8/layout/vList6"/>
    <dgm:cxn modelId="{16B2B7B7-8211-4028-902A-B1741C341DD7}" type="presOf" srcId="{F83BD175-F119-43A4-A23C-39C099F1AC32}" destId="{D4A7C99E-A3FB-8F4A-AD2B-0915534170AE}" srcOrd="0" destOrd="0" presId="urn:microsoft.com/office/officeart/2005/8/layout/vList6"/>
    <dgm:cxn modelId="{48987CB8-8D24-6448-BAE8-C04AB0173C11}" type="presOf" srcId="{35F6BF0F-48C8-C441-83D3-3A3C41387186}" destId="{9E9C705D-3F7E-E143-BABB-889CB62642A9}" srcOrd="0" destOrd="0" presId="urn:microsoft.com/office/officeart/2005/8/layout/vList6"/>
    <dgm:cxn modelId="{126BC7BC-07B1-0644-A979-254BA79B53FC}" srcId="{3FA4BCF7-4C36-254A-BC28-2D75C4FFE899}" destId="{27E3648D-2F8F-274F-9DFB-43229DCB1987}" srcOrd="0" destOrd="0" parTransId="{E5C1D64C-D0F3-BF44-AC45-FD4F0F622E2E}" sibTransId="{BCBDE881-8690-8143-B236-59AAEA7EE184}"/>
    <dgm:cxn modelId="{05635CD2-F6F3-2541-97A7-5CDF6B7A75C3}" srcId="{92C91114-DA0F-42AF-A970-CAC841110A33}" destId="{A60C5133-47B1-854F-9DD5-5F4F52B94E5A}" srcOrd="2" destOrd="0" parTransId="{49A5B738-5D02-274F-A2A2-4DBB98386C56}" sibTransId="{9908F7C3-0070-5541-94C9-618ABFB7C3DC}"/>
    <dgm:cxn modelId="{FAA495D4-3C3B-CE49-BC45-89DC6E172281}" type="presOf" srcId="{BCE191D5-A236-3F43-AD28-D25B4EAC3A94}" destId="{66BE0F86-BAD0-E54A-A502-633AAE41CF83}" srcOrd="0" destOrd="0" presId="urn:microsoft.com/office/officeart/2005/8/layout/vList6"/>
    <dgm:cxn modelId="{E1C596E4-8583-0941-A378-A3FF8D2625CF}" srcId="{92C91114-DA0F-42AF-A970-CAC841110A33}" destId="{3FA4BCF7-4C36-254A-BC28-2D75C4FFE899}" srcOrd="4" destOrd="0" parTransId="{939165CC-4DE8-B241-8483-9ED654CCE87C}" sibTransId="{EC7A4463-9C14-5B43-B59D-14DDB3BE4AF3}"/>
    <dgm:cxn modelId="{481692EA-AF87-944E-85E6-EC5B29F7711F}" srcId="{92C91114-DA0F-42AF-A970-CAC841110A33}" destId="{35F6BF0F-48C8-C441-83D3-3A3C41387186}" srcOrd="3" destOrd="0" parTransId="{D9FE4F7D-25AB-0D40-A178-EFFE63442147}" sibTransId="{0577154A-5392-404B-824B-CAE6317597E2}"/>
    <dgm:cxn modelId="{1ED645F9-84DA-8D41-915E-2422CEEEC942}" srcId="{92C91114-DA0F-42AF-A970-CAC841110A33}" destId="{BCE191D5-A236-3F43-AD28-D25B4EAC3A94}" srcOrd="0" destOrd="0" parTransId="{E56AAAC6-F411-6F46-86BE-B1B7B6809502}" sibTransId="{BF8BA50D-767A-B14F-B07E-CE3CA485BD6C}"/>
    <dgm:cxn modelId="{B3DA6E55-4256-734F-8AC3-1CE878CF4FA5}" type="presParOf" srcId="{DC82BACB-7287-442A-A34B-7AF386A0857E}" destId="{D14BCE85-CDEC-954B-A0D1-A90608AF01F1}" srcOrd="0" destOrd="0" presId="urn:microsoft.com/office/officeart/2005/8/layout/vList6"/>
    <dgm:cxn modelId="{89F1FD97-D47B-C941-929B-6465CA4F0787}" type="presParOf" srcId="{D14BCE85-CDEC-954B-A0D1-A90608AF01F1}" destId="{66BE0F86-BAD0-E54A-A502-633AAE41CF83}" srcOrd="0" destOrd="0" presId="urn:microsoft.com/office/officeart/2005/8/layout/vList6"/>
    <dgm:cxn modelId="{60B2F897-030C-5444-90FC-0E0C3D32E8F7}" type="presParOf" srcId="{D14BCE85-CDEC-954B-A0D1-A90608AF01F1}" destId="{D4A7C99E-A3FB-8F4A-AD2B-0915534170AE}" srcOrd="1" destOrd="0" presId="urn:microsoft.com/office/officeart/2005/8/layout/vList6"/>
    <dgm:cxn modelId="{73413373-CF0A-F840-80D5-45A00212FD94}" type="presParOf" srcId="{DC82BACB-7287-442A-A34B-7AF386A0857E}" destId="{F1777C57-A9B1-6E4D-9D6F-924574E55B2E}" srcOrd="1" destOrd="0" presId="urn:microsoft.com/office/officeart/2005/8/layout/vList6"/>
    <dgm:cxn modelId="{F909C697-1353-ED4A-8945-C0D834C1C1AF}" type="presParOf" srcId="{DC82BACB-7287-442A-A34B-7AF386A0857E}" destId="{D5ACD6F1-100C-314B-949C-703F36A28E58}" srcOrd="2" destOrd="0" presId="urn:microsoft.com/office/officeart/2005/8/layout/vList6"/>
    <dgm:cxn modelId="{0F00A312-A9CA-5341-8D46-79F5F4AE07DC}" type="presParOf" srcId="{D5ACD6F1-100C-314B-949C-703F36A28E58}" destId="{1472AA31-ABCA-0045-9DF6-90DBEDD7C8CB}" srcOrd="0" destOrd="0" presId="urn:microsoft.com/office/officeart/2005/8/layout/vList6"/>
    <dgm:cxn modelId="{B8D0BBF7-5E3C-7C4A-88D1-5175F1BFEF2C}" type="presParOf" srcId="{D5ACD6F1-100C-314B-949C-703F36A28E58}" destId="{942CA855-7CB7-DD4C-A30A-684319754EDF}" srcOrd="1" destOrd="0" presId="urn:microsoft.com/office/officeart/2005/8/layout/vList6"/>
    <dgm:cxn modelId="{EE441AC1-D529-DC44-A50E-7EFA6374AC47}" type="presParOf" srcId="{DC82BACB-7287-442A-A34B-7AF386A0857E}" destId="{E65DDBE4-D822-9C4E-A455-56F8633FD0C1}" srcOrd="3" destOrd="0" presId="urn:microsoft.com/office/officeart/2005/8/layout/vList6"/>
    <dgm:cxn modelId="{A9B50ACE-92CA-7545-89A2-FCDC8DD58497}" type="presParOf" srcId="{DC82BACB-7287-442A-A34B-7AF386A0857E}" destId="{926B2D0C-B852-8B49-8C15-D8D955CFA99A}" srcOrd="4" destOrd="0" presId="urn:microsoft.com/office/officeart/2005/8/layout/vList6"/>
    <dgm:cxn modelId="{4314B4E0-EDAC-7640-A6C9-0102CB75A968}" type="presParOf" srcId="{926B2D0C-B852-8B49-8C15-D8D955CFA99A}" destId="{244E28BC-86F3-DE48-B59E-2E8D91CB0507}" srcOrd="0" destOrd="0" presId="urn:microsoft.com/office/officeart/2005/8/layout/vList6"/>
    <dgm:cxn modelId="{84DD53BE-E887-8149-B288-F62D6D3CB48E}" type="presParOf" srcId="{926B2D0C-B852-8B49-8C15-D8D955CFA99A}" destId="{173D82A1-2A15-4544-8C88-23B09A5B5D22}" srcOrd="1" destOrd="0" presId="urn:microsoft.com/office/officeart/2005/8/layout/vList6"/>
    <dgm:cxn modelId="{5C9F6AB6-FC6A-DB47-A94C-3E98EAE4230D}" type="presParOf" srcId="{DC82BACB-7287-442A-A34B-7AF386A0857E}" destId="{FF5B1164-317E-564E-8BE2-772158B04D0D}" srcOrd="5" destOrd="0" presId="urn:microsoft.com/office/officeart/2005/8/layout/vList6"/>
    <dgm:cxn modelId="{E6B0DEAD-8B69-A341-884B-58E4C124887A}" type="presParOf" srcId="{DC82BACB-7287-442A-A34B-7AF386A0857E}" destId="{96C6AC49-91C0-734C-9B7D-B6A4A6498458}" srcOrd="6" destOrd="0" presId="urn:microsoft.com/office/officeart/2005/8/layout/vList6"/>
    <dgm:cxn modelId="{C959DE91-A248-2647-825F-E5A31BF8204C}" type="presParOf" srcId="{96C6AC49-91C0-734C-9B7D-B6A4A6498458}" destId="{9E9C705D-3F7E-E143-BABB-889CB62642A9}" srcOrd="0" destOrd="0" presId="urn:microsoft.com/office/officeart/2005/8/layout/vList6"/>
    <dgm:cxn modelId="{F84A8556-791A-D147-9419-4893486C3443}" type="presParOf" srcId="{96C6AC49-91C0-734C-9B7D-B6A4A6498458}" destId="{D86C433B-FF88-DC42-9BB2-D6B784F39D80}" srcOrd="1" destOrd="0" presId="urn:microsoft.com/office/officeart/2005/8/layout/vList6"/>
    <dgm:cxn modelId="{2EC4644E-CC33-3A46-817A-4BB577E6E13E}" type="presParOf" srcId="{DC82BACB-7287-442A-A34B-7AF386A0857E}" destId="{FBA081B4-CF38-4840-84CA-8F97D64E6BE0}" srcOrd="7" destOrd="0" presId="urn:microsoft.com/office/officeart/2005/8/layout/vList6"/>
    <dgm:cxn modelId="{649B28E4-F323-E945-8A68-9D641CC6135A}" type="presParOf" srcId="{DC82BACB-7287-442A-A34B-7AF386A0857E}" destId="{40A1302B-D62C-7A4A-9C2E-A6CED636CD24}" srcOrd="8" destOrd="0" presId="urn:microsoft.com/office/officeart/2005/8/layout/vList6"/>
    <dgm:cxn modelId="{74CF7650-8722-EC4A-B4B1-B429F048CB2C}" type="presParOf" srcId="{40A1302B-D62C-7A4A-9C2E-A6CED636CD24}" destId="{4BD5B87E-9F45-6946-9EA7-442899BBC5F0}" srcOrd="0" destOrd="0" presId="urn:microsoft.com/office/officeart/2005/8/layout/vList6"/>
    <dgm:cxn modelId="{5D75F063-4613-564C-8558-E0CED098E039}" type="presParOf" srcId="{40A1302B-D62C-7A4A-9C2E-A6CED636CD24}" destId="{84558E58-4C15-0949-8C64-C29AF5D0B63A}"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n-GB"/>
        </a:p>
      </dgm:t>
    </dgm:pt>
    <dgm:pt modelId="{4325A628-8CA7-D344-8980-38D1247045B5}">
      <dgm:prSet phldrT="[Text]" custT="1"/>
      <dgm:spPr/>
      <dgm:t>
        <a:bodyPr/>
        <a:lstStyle/>
        <a:p>
          <a:pPr algn="r"/>
          <a:r>
            <a:rPr lang="en-GB" sz="1400" b="1" kern="1200" dirty="0">
              <a:solidFill>
                <a:srgbClr val="FFFFFF"/>
              </a:solidFill>
              <a:latin typeface="Arial" panose="020B0604020202020204"/>
              <a:ea typeface="+mn-ea"/>
              <a:cs typeface="+mn-cs"/>
            </a:rPr>
            <a:t>Age Restrictions</a:t>
          </a:r>
        </a:p>
      </dgm:t>
    </dgm:pt>
    <dgm:pt modelId="{44D738CD-73AD-1A48-931F-8A86AC2E6763}" type="parTrans" cxnId="{26CFCF00-10F4-164A-9A99-08BE55BE4047}">
      <dgm:prSet/>
      <dgm:spPr/>
      <dgm:t>
        <a:bodyPr/>
        <a:lstStyle/>
        <a:p>
          <a:endParaRPr lang="en-US"/>
        </a:p>
      </dgm:t>
    </dgm:pt>
    <dgm:pt modelId="{D627FB66-846F-6B40-B9C5-BDC2DEF59775}" type="sibTrans" cxnId="{26CFCF00-10F4-164A-9A99-08BE55BE4047}">
      <dgm:prSet/>
      <dgm:spPr/>
      <dgm:t>
        <a:bodyPr/>
        <a:lstStyle/>
        <a:p>
          <a:endParaRPr lang="en-US"/>
        </a:p>
      </dgm:t>
    </dgm:pt>
    <dgm:pt modelId="{7614EC3E-EBF6-134A-A8FF-78C539AF4BB1}">
      <dgm:prSet/>
      <dgm:spPr/>
      <dgm:t>
        <a:bodyPr/>
        <a:lstStyle/>
        <a:p>
          <a:pPr marL="57150" lvl="1" indent="0" algn="l" defTabSz="355600">
            <a:lnSpc>
              <a:spcPct val="90000"/>
            </a:lnSpc>
            <a:spcBef>
              <a:spcPct val="0"/>
            </a:spcBef>
            <a:spcAft>
              <a:spcPct val="15000"/>
            </a:spcAft>
          </a:pPr>
          <a:endParaRPr lang="en-US" sz="800" kern="1200" dirty="0"/>
        </a:p>
      </dgm:t>
    </dgm:pt>
    <dgm:pt modelId="{81C7DA47-6B43-1D42-9B28-A365A4A6E961}" type="parTrans" cxnId="{F0226670-DDFF-FA45-BCE1-8438F4FABA96}">
      <dgm:prSet/>
      <dgm:spPr/>
      <dgm:t>
        <a:bodyPr/>
        <a:lstStyle/>
        <a:p>
          <a:endParaRPr lang="en-US"/>
        </a:p>
      </dgm:t>
    </dgm:pt>
    <dgm:pt modelId="{12771FA4-BB7F-5641-9372-EF0E0ECA1741}" type="sibTrans" cxnId="{F0226670-DDFF-FA45-BCE1-8438F4FABA96}">
      <dgm:prSet/>
      <dgm:spPr/>
      <dgm:t>
        <a:bodyPr/>
        <a:lstStyle/>
        <a:p>
          <a:endParaRPr lang="en-US"/>
        </a:p>
      </dgm:t>
    </dgm:pt>
    <dgm:pt modelId="{16C99C5F-25D2-8841-9A62-A876CED15D4B}">
      <dgm:prSet/>
      <dgm:spPr/>
      <dgm:t>
        <a:bodyPr/>
        <a:lstStyle/>
        <a:p>
          <a:pPr marL="57150" lvl="1" indent="0" algn="l" defTabSz="355600">
            <a:lnSpc>
              <a:spcPct val="90000"/>
            </a:lnSpc>
            <a:spcBef>
              <a:spcPct val="0"/>
            </a:spcBef>
            <a:spcAft>
              <a:spcPct val="15000"/>
            </a:spcAft>
          </a:pPr>
          <a:endParaRPr lang="en-US" sz="800" kern="1200" dirty="0"/>
        </a:p>
      </dgm:t>
    </dgm:pt>
    <dgm:pt modelId="{25C6BED1-0F8A-D444-83AC-4706C2603294}" type="parTrans" cxnId="{20CE2C38-5412-0645-A84A-E3F91B17F9FD}">
      <dgm:prSet/>
      <dgm:spPr/>
      <dgm:t>
        <a:bodyPr/>
        <a:lstStyle/>
        <a:p>
          <a:endParaRPr lang="en-US"/>
        </a:p>
      </dgm:t>
    </dgm:pt>
    <dgm:pt modelId="{A6BC54AF-38AB-C442-BC5B-CD7394D58B65}" type="sibTrans" cxnId="{20CE2C38-5412-0645-A84A-E3F91B17F9FD}">
      <dgm:prSet/>
      <dgm:spPr/>
      <dgm:t>
        <a:bodyPr/>
        <a:lstStyle/>
        <a:p>
          <a:endParaRPr lang="en-US"/>
        </a:p>
      </dgm:t>
    </dgm:pt>
    <dgm:pt modelId="{182773AC-D7AC-6247-B583-DCB2F9FBCE46}">
      <dgm:prSet custT="1"/>
      <dgm:spPr/>
      <dgm: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Centre Approval</a:t>
          </a:r>
        </a:p>
      </dgm:t>
    </dgm:pt>
    <dgm:pt modelId="{6C4388AC-B500-C042-AEF6-5A1A12DF29B5}" type="parTrans" cxnId="{EA5841AB-FC52-3043-92CC-28BEDA290D03}">
      <dgm:prSet/>
      <dgm:spPr/>
      <dgm:t>
        <a:bodyPr/>
        <a:lstStyle/>
        <a:p>
          <a:endParaRPr lang="en-US"/>
        </a:p>
      </dgm:t>
    </dgm:pt>
    <dgm:pt modelId="{1C5DF038-9F23-0340-8F74-B28C435703E9}" type="sibTrans" cxnId="{EA5841AB-FC52-3043-92CC-28BEDA290D03}">
      <dgm:prSet/>
      <dgm:spPr/>
      <dgm:t>
        <a:bodyPr/>
        <a:lstStyle/>
        <a:p>
          <a:endParaRPr lang="en-US"/>
        </a:p>
      </dgm:t>
    </dgm:pt>
    <dgm:pt modelId="{F681735B-E629-1B4C-88DB-A397EB83B0A8}">
      <dgm:prSet phldrT="[Text]" custT="1"/>
      <dgm:spPr/>
      <dgm:t>
        <a:bodyPr anchor="ctr"/>
        <a:lstStyle/>
        <a:p>
          <a:pPr marL="0" lvl="1" indent="225425" algn="l" defTabSz="400050">
            <a:lnSpc>
              <a:spcPct val="90000"/>
            </a:lnSpc>
            <a:spcBef>
              <a:spcPct val="0"/>
            </a:spcBef>
            <a:spcAft>
              <a:spcPct val="15000"/>
            </a:spcAft>
            <a:buFont typeface="Arial" panose="020B0604020202020204" pitchFamily="34" charset="0"/>
            <a:buChar char="•"/>
            <a:tabLst/>
          </a:pPr>
          <a:r>
            <a:rPr lang="en-GB" sz="1400" dirty="0">
              <a:solidFill>
                <a:srgbClr val="140000">
                  <a:hueOff val="0"/>
                  <a:satOff val="0"/>
                  <a:lumOff val="0"/>
                  <a:alphaOff val="0"/>
                </a:srgbClr>
              </a:solidFill>
              <a:latin typeface="Arial" panose="020B0604020202020204"/>
              <a:ea typeface="+mn-ea"/>
              <a:cs typeface="+mn-cs"/>
            </a:rPr>
            <a:t>Centres must seek formal approval from the Awarding Body BEFORE delivering this qualification. Information about the Approval process and expectations can be accessed from the Health and Care Learning Wales website </a:t>
          </a:r>
          <a:r>
            <a:rPr lang="en-US" sz="1400" dirty="0">
              <a:solidFill>
                <a:srgbClr val="140000">
                  <a:hueOff val="0"/>
                  <a:satOff val="0"/>
                  <a:lumOff val="0"/>
                  <a:alphaOff val="0"/>
                </a:srgbClr>
              </a:solidFill>
              <a:latin typeface="Arial" panose="020B0604020202020204"/>
              <a:ea typeface="+mn-ea"/>
              <a:cs typeface="+mn-cs"/>
              <a:hlinkClick xmlns:r="http://schemas.openxmlformats.org/officeDocument/2006/relationships" r:id="rId1">
                <a:extLst>
                  <a:ext uri="{A12FA001-AC4F-418D-AE19-62706E023703}">
                    <ahyp:hlinkClr xmlns:ahyp="http://schemas.microsoft.com/office/drawing/2018/hyperlinkcolor" val="tx"/>
                  </a:ext>
                </a:extLst>
              </a:hlinkClick>
            </a:rPr>
            <a:t>https://www.healthandcarelearning.wales</a:t>
          </a:r>
          <a:endParaRPr lang="en-GB" sz="1400" kern="1200" dirty="0">
            <a:solidFill>
              <a:srgbClr val="140000">
                <a:hueOff val="0"/>
                <a:satOff val="0"/>
                <a:lumOff val="0"/>
                <a:alphaOff val="0"/>
              </a:srgbClr>
            </a:solidFill>
            <a:latin typeface="Arial" panose="020B0604020202020204"/>
            <a:ea typeface="+mn-ea"/>
            <a:cs typeface="+mn-cs"/>
          </a:endParaRPr>
        </a:p>
      </dgm:t>
    </dgm:pt>
    <dgm:pt modelId="{C3A12BDA-1ACB-AE40-8711-5681E1AFD59D}" type="parTrans" cxnId="{769F91D7-B2B6-2B41-B5B7-5D6EDF85C074}">
      <dgm:prSet/>
      <dgm:spPr/>
      <dgm:t>
        <a:bodyPr/>
        <a:lstStyle/>
        <a:p>
          <a:endParaRPr lang="en-US"/>
        </a:p>
      </dgm:t>
    </dgm:pt>
    <dgm:pt modelId="{6C2C2AAC-1761-B240-9E00-49A3D0F3F2A9}" type="sibTrans" cxnId="{769F91D7-B2B6-2B41-B5B7-5D6EDF85C074}">
      <dgm:prSet/>
      <dgm:spPr/>
      <dgm:t>
        <a:bodyPr/>
        <a:lstStyle/>
        <a:p>
          <a:endParaRPr lang="en-US"/>
        </a:p>
      </dgm:t>
    </dgm:pt>
    <dgm:pt modelId="{57B07ABF-75B9-5A44-8A43-4058988EB5F6}">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Guided Learning Hours</a:t>
          </a:r>
        </a:p>
      </dgm:t>
    </dgm:pt>
    <dgm:pt modelId="{888EFCAE-A6DE-714A-834F-CFDD4749DE20}" type="parTrans" cxnId="{F074490F-9999-C94B-A0A6-BF68926A7AFF}">
      <dgm:prSet/>
      <dgm:spPr/>
      <dgm:t>
        <a:bodyPr/>
        <a:lstStyle/>
        <a:p>
          <a:endParaRPr lang="en-US"/>
        </a:p>
      </dgm:t>
    </dgm:pt>
    <dgm:pt modelId="{412B53DA-1380-0147-AAD1-21B1FBFE86DD}" type="sibTrans" cxnId="{F074490F-9999-C94B-A0A6-BF68926A7AFF}">
      <dgm:prSet/>
      <dgm:spPr/>
      <dgm:t>
        <a:bodyPr/>
        <a:lstStyle/>
        <a:p>
          <a:endParaRPr lang="en-US"/>
        </a:p>
      </dgm:t>
    </dgm:pt>
    <dgm:pt modelId="{F00293D5-1C59-2140-8694-B102CF9A06B8}">
      <dgm:prSet phldrT="[Text]"/>
      <dgm:spPr/>
      <dgm:t>
        <a:bodyPr anchor="ctr"/>
        <a:lstStyle/>
        <a:p>
          <a:pPr marL="57150" lvl="1" indent="0" algn="l" defTabSz="355600">
            <a:lnSpc>
              <a:spcPct val="90000"/>
            </a:lnSpc>
            <a:spcBef>
              <a:spcPct val="0"/>
            </a:spcBef>
            <a:spcAft>
              <a:spcPct val="15000"/>
            </a:spcAft>
          </a:pPr>
          <a:endParaRPr lang="en-GB" sz="800" kern="1200" dirty="0">
            <a:latin typeface="+mj-lt"/>
          </a:endParaRPr>
        </a:p>
      </dgm:t>
    </dgm:pt>
    <dgm:pt modelId="{2BA914D7-B838-0646-B7A2-E26FDCFFEB63}" type="parTrans" cxnId="{BABA5450-E1BB-4A47-B97D-62B891FC687E}">
      <dgm:prSet/>
      <dgm:spPr/>
      <dgm:t>
        <a:bodyPr/>
        <a:lstStyle/>
        <a:p>
          <a:endParaRPr lang="en-US"/>
        </a:p>
      </dgm:t>
    </dgm:pt>
    <dgm:pt modelId="{CF2BADEE-D020-4544-8C47-AD2CA7CC3734}" type="sibTrans" cxnId="{BABA5450-E1BB-4A47-B97D-62B891FC687E}">
      <dgm:prSet/>
      <dgm:spPr/>
      <dgm:t>
        <a:bodyPr/>
        <a:lstStyle/>
        <a:p>
          <a:endParaRPr lang="en-US"/>
        </a:p>
      </dgm:t>
    </dgm:pt>
    <dgm:pt modelId="{3FB126E0-04F6-3D47-BB29-935445B75E93}">
      <dgm:prSet/>
      <dgm:spPr/>
      <dgm:t>
        <a:bodyPr/>
        <a:lstStyle/>
        <a:p>
          <a:pPr marL="57150" lvl="1" indent="0" algn="l" defTabSz="355600">
            <a:lnSpc>
              <a:spcPct val="90000"/>
            </a:lnSpc>
            <a:spcBef>
              <a:spcPct val="0"/>
            </a:spcBef>
            <a:spcAft>
              <a:spcPct val="15000"/>
            </a:spcAft>
          </a:pPr>
          <a:endParaRPr lang="en-US" sz="800" kern="1200" dirty="0">
            <a:latin typeface="+mj-lt"/>
          </a:endParaRPr>
        </a:p>
      </dgm:t>
    </dgm:pt>
    <dgm:pt modelId="{FBD9A5CC-771E-074C-AE8A-C54C557569A3}" type="parTrans" cxnId="{08831EF7-2D0B-2A4D-B44C-DF26F2477D15}">
      <dgm:prSet/>
      <dgm:spPr/>
      <dgm:t>
        <a:bodyPr/>
        <a:lstStyle/>
        <a:p>
          <a:endParaRPr lang="en-US"/>
        </a:p>
      </dgm:t>
    </dgm:pt>
    <dgm:pt modelId="{DCF72B6C-AC8F-7549-9043-64AE29E58E74}" type="sibTrans" cxnId="{08831EF7-2D0B-2A4D-B44C-DF26F2477D15}">
      <dgm:prSet/>
      <dgm:spPr/>
      <dgm:t>
        <a:bodyPr/>
        <a:lstStyle/>
        <a:p>
          <a:endParaRPr lang="en-US"/>
        </a:p>
      </dgm:t>
    </dgm:pt>
    <dgm:pt modelId="{451F7883-2FB1-384C-A065-CFD52D9A20DF}">
      <dgm:prSet phldrT="[Text]"/>
      <dgm:spPr/>
      <dgm:t>
        <a:bodyPr anchor="ctr"/>
        <a:lstStyle/>
        <a:p>
          <a:pPr marL="57150" lvl="1" indent="0" algn="l" defTabSz="355600">
            <a:lnSpc>
              <a:spcPct val="90000"/>
            </a:lnSpc>
            <a:spcBef>
              <a:spcPct val="0"/>
            </a:spcBef>
            <a:spcAft>
              <a:spcPct val="15000"/>
            </a:spcAft>
          </a:pPr>
          <a:endParaRPr lang="en-GB" sz="800" kern="1200" dirty="0">
            <a:latin typeface="+mj-lt"/>
          </a:endParaRPr>
        </a:p>
      </dgm:t>
    </dgm:pt>
    <dgm:pt modelId="{FFCB21A2-BCFD-0B42-B2AE-38C08B4390FA}" type="parTrans" cxnId="{370E23A6-AA7E-9742-A3BE-95E3DA0614A1}">
      <dgm:prSet/>
      <dgm:spPr/>
      <dgm:t>
        <a:bodyPr/>
        <a:lstStyle/>
        <a:p>
          <a:endParaRPr lang="en-US"/>
        </a:p>
      </dgm:t>
    </dgm:pt>
    <dgm:pt modelId="{95137604-6C67-F147-93B1-2A222AC90487}" type="sibTrans" cxnId="{370E23A6-AA7E-9742-A3BE-95E3DA0614A1}">
      <dgm:prSet/>
      <dgm:spPr/>
      <dgm:t>
        <a:bodyPr/>
        <a:lstStyle/>
        <a:p>
          <a:endParaRPr lang="en-US"/>
        </a:p>
      </dgm:t>
    </dgm:pt>
    <dgm:pt modelId="{52E8A952-0E42-452E-84FC-360BE4835BB5}">
      <dgm:prSet custT="1"/>
      <dgm:spPr/>
      <dgm:t>
        <a:bodyPr/>
        <a:lstStyle/>
        <a:p>
          <a:pPr marL="90488" lvl="1" indent="-33338"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This qualification is approved for learners aged 16+  </a:t>
          </a:r>
        </a:p>
      </dgm:t>
    </dgm:pt>
    <dgm:pt modelId="{5C06C75E-FB77-4A4B-90FE-C81C387B2EEF}" type="parTrans" cxnId="{3558202F-9895-42BC-95FC-B82B25AEC289}">
      <dgm:prSet/>
      <dgm:spPr/>
      <dgm:t>
        <a:bodyPr/>
        <a:lstStyle/>
        <a:p>
          <a:endParaRPr lang="en-GB"/>
        </a:p>
      </dgm:t>
    </dgm:pt>
    <dgm:pt modelId="{63B2CFE1-D764-451D-A3B1-EFE05CEC8E9C}" type="sibTrans" cxnId="{3558202F-9895-42BC-95FC-B82B25AEC289}">
      <dgm:prSet/>
      <dgm:spPr/>
      <dgm:t>
        <a:bodyPr/>
        <a:lstStyle/>
        <a:p>
          <a:endParaRPr lang="en-GB"/>
        </a:p>
      </dgm:t>
    </dgm:pt>
    <dgm:pt modelId="{71CCB17F-AF9B-44BD-8773-32ACA93233D2}">
      <dgm:prSet custT="1"/>
      <dgm:spPr/>
      <dgm:t>
        <a:bodyPr/>
        <a:lstStyle/>
        <a:p>
          <a:pPr marL="57150" lvl="1" indent="0"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Guided Learning Hours (GLH) gives an indication to </a:t>
          </a:r>
          <a:r>
            <a:rPr lang="en-US" sz="1400" dirty="0" err="1">
              <a:solidFill>
                <a:srgbClr val="140000">
                  <a:hueOff val="0"/>
                  <a:satOff val="0"/>
                  <a:lumOff val="0"/>
                  <a:alphaOff val="0"/>
                </a:srgbClr>
              </a:solidFill>
              <a:latin typeface="Arial" panose="020B0604020202020204"/>
              <a:ea typeface="+mn-ea"/>
              <a:cs typeface="+mn-cs"/>
            </a:rPr>
            <a:t>centres</a:t>
          </a:r>
          <a:r>
            <a:rPr lang="en-US" sz="1400" dirty="0">
              <a:solidFill>
                <a:srgbClr val="140000">
                  <a:hueOff val="0"/>
                  <a:satOff val="0"/>
                  <a:lumOff val="0"/>
                  <a:alphaOff val="0"/>
                </a:srgbClr>
              </a:solidFill>
              <a:latin typeface="Arial" panose="020B0604020202020204"/>
              <a:ea typeface="+mn-ea"/>
              <a:cs typeface="+mn-cs"/>
            </a:rPr>
            <a:t> of the amount of supervised learning and assessment that is required to deliver the unit and can be used for planning purposes.  </a:t>
          </a:r>
        </a:p>
      </dgm:t>
    </dgm:pt>
    <dgm:pt modelId="{288B7EC3-B201-41E9-8D55-107E0EE80B45}" type="parTrans" cxnId="{A66C3026-28D7-4DD6-9B37-A136A3AFA028}">
      <dgm:prSet/>
      <dgm:spPr/>
      <dgm:t>
        <a:bodyPr/>
        <a:lstStyle/>
        <a:p>
          <a:endParaRPr lang="en-GB"/>
        </a:p>
      </dgm:t>
    </dgm:pt>
    <dgm:pt modelId="{E5D0BB8B-3122-435F-B1A7-D10DA7481C2A}" type="sibTrans" cxnId="{A66C3026-28D7-4DD6-9B37-A136A3AFA028}">
      <dgm:prSet/>
      <dgm:spPr/>
      <dgm:t>
        <a:bodyPr/>
        <a:lstStyle/>
        <a:p>
          <a:endParaRPr lang="en-GB"/>
        </a:p>
      </dgm:t>
    </dgm:pt>
    <dgm:pt modelId="{DA31FC52-6A8E-4BAA-8CE6-C595A0271C74}">
      <dgm:prSet custT="1"/>
      <dgm:spPr/>
      <dgm:t>
        <a:bodyPr/>
        <a:lstStyle/>
        <a:p>
          <a:pPr marL="57150" lvl="1" indent="0"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The GLH for this single award qualification is 360.</a:t>
          </a:r>
          <a:endParaRPr lang="en-US" sz="1400" b="0" dirty="0">
            <a:solidFill>
              <a:srgbClr val="140000">
                <a:hueOff val="0"/>
                <a:satOff val="0"/>
                <a:lumOff val="0"/>
                <a:alphaOff val="0"/>
              </a:srgbClr>
            </a:solidFill>
            <a:latin typeface="Arial" panose="020B0604020202020204"/>
            <a:ea typeface="+mn-ea"/>
            <a:cs typeface="+mn-cs"/>
          </a:endParaRPr>
        </a:p>
      </dgm:t>
    </dgm:pt>
    <dgm:pt modelId="{4E968474-BD64-4079-9DC5-733BD2CABDF6}" type="parTrans" cxnId="{DA36B906-5C34-43E9-8663-37379E338299}">
      <dgm:prSet/>
      <dgm:spPr/>
      <dgm:t>
        <a:bodyPr/>
        <a:lstStyle/>
        <a:p>
          <a:endParaRPr lang="en-GB"/>
        </a:p>
      </dgm:t>
    </dgm:pt>
    <dgm:pt modelId="{22F7F0FC-D097-4794-93B2-0FF4D38366C1}" type="sibTrans" cxnId="{DA36B906-5C34-43E9-8663-37379E338299}">
      <dgm:prSet/>
      <dgm:spPr/>
      <dgm:t>
        <a:bodyPr/>
        <a:lstStyle/>
        <a:p>
          <a:endParaRPr lang="en-GB"/>
        </a:p>
      </dgm:t>
    </dgm:pt>
    <dgm:pt modelId="{06263E96-246A-4C5B-924C-9D582A07FD71}">
      <dgm:prSet custT="1"/>
      <dgm:spPr/>
      <dgm:t>
        <a:bodyPr/>
        <a:lstStyle/>
        <a:p>
          <a:pPr marL="90488" lvl="1" indent="-33338"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The Consortium cannot accept any registrations for learners under the age of 16</a:t>
          </a:r>
        </a:p>
      </dgm:t>
    </dgm:pt>
    <dgm:pt modelId="{BE63D6B1-EFA8-4A4C-B3A0-964567F2BD6B}" type="parTrans" cxnId="{14626967-932C-4165-9149-3612C1C87C0B}">
      <dgm:prSet/>
      <dgm:spPr/>
      <dgm:t>
        <a:bodyPr/>
        <a:lstStyle/>
        <a:p>
          <a:endParaRPr lang="en-GB"/>
        </a:p>
      </dgm:t>
    </dgm:pt>
    <dgm:pt modelId="{F73A715B-59C6-4F86-95AD-947D13D1A935}" type="sibTrans" cxnId="{14626967-932C-4165-9149-3612C1C87C0B}">
      <dgm:prSet/>
      <dgm:spPr/>
      <dgm:t>
        <a:bodyPr/>
        <a:lstStyle/>
        <a:p>
          <a:endParaRPr lang="en-GB"/>
        </a:p>
      </dgm:t>
    </dgm:pt>
    <dgm:pt modelId="{4828A228-E359-48AF-BD83-174227BEFBC5}">
      <dgm:prSet custT="1"/>
      <dgm:spPr/>
      <dgm:t>
        <a:bodyPr/>
        <a:lstStyle/>
        <a:p>
          <a:pPr marL="57150" lvl="1" indent="0" algn="l" defTabSz="355600">
            <a:lnSpc>
              <a:spcPct val="90000"/>
            </a:lnSpc>
            <a:spcBef>
              <a:spcPct val="0"/>
            </a:spcBef>
            <a:spcAft>
              <a:spcPct val="15000"/>
            </a:spcAft>
          </a:pPr>
          <a:r>
            <a:rPr lang="en-US" sz="1400" dirty="0">
              <a:solidFill>
                <a:srgbClr val="140000">
                  <a:hueOff val="0"/>
                  <a:satOff val="0"/>
                  <a:lumOff val="0"/>
                  <a:alphaOff val="0"/>
                </a:srgbClr>
              </a:solidFill>
              <a:latin typeface="Arial" panose="020B0604020202020204"/>
              <a:ea typeface="+mn-ea"/>
              <a:cs typeface="+mn-cs"/>
            </a:rPr>
            <a:t>The single award GCE attracts the following UCAS tariff:</a:t>
          </a:r>
          <a:endParaRPr lang="en-US" sz="1400" dirty="0">
            <a:solidFill>
              <a:srgbClr val="140000">
                <a:hueOff val="0"/>
                <a:satOff val="0"/>
                <a:lumOff val="0"/>
                <a:alphaOff val="0"/>
              </a:srgbClr>
            </a:solidFill>
            <a:highlight>
              <a:srgbClr val="FFFF00"/>
            </a:highlight>
            <a:latin typeface="Arial" panose="020B0604020202020204"/>
            <a:ea typeface="+mn-ea"/>
            <a:cs typeface="+mn-cs"/>
          </a:endParaRPr>
        </a:p>
      </dgm:t>
    </dgm:pt>
    <dgm:pt modelId="{D02FC847-738A-4161-97B5-D9FD24EB0B4B}" type="sibTrans" cxnId="{30A2FA72-0B38-4535-B338-75159474A53C}">
      <dgm:prSet/>
      <dgm:spPr/>
      <dgm:t>
        <a:bodyPr/>
        <a:lstStyle/>
        <a:p>
          <a:endParaRPr lang="en-GB"/>
        </a:p>
      </dgm:t>
    </dgm:pt>
    <dgm:pt modelId="{6EEFBCCB-7A51-4E4F-A8FC-83FE782A78A1}" type="parTrans" cxnId="{30A2FA72-0B38-4535-B338-75159474A53C}">
      <dgm:prSet/>
      <dgm:spPr/>
      <dgm:t>
        <a:bodyPr/>
        <a:lstStyle/>
        <a:p>
          <a:endParaRPr lang="en-GB"/>
        </a:p>
      </dgm:t>
    </dgm:pt>
    <dgm:pt modelId="{F2016C4E-8939-9641-BAD5-416E90B31EEA}">
      <dgm:prSet phldrT="[Text]" custT="1"/>
      <dgm:spPr/>
      <dgm: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UCAS Tariff</a:t>
          </a:r>
        </a:p>
      </dgm:t>
    </dgm:pt>
    <dgm:pt modelId="{D8481850-0161-D64A-B99F-06E09047DBCD}" type="sibTrans" cxnId="{175B072C-2926-3244-9917-6FA67FE094F6}">
      <dgm:prSet/>
      <dgm:spPr/>
      <dgm:t>
        <a:bodyPr/>
        <a:lstStyle/>
        <a:p>
          <a:endParaRPr lang="en-US"/>
        </a:p>
      </dgm:t>
    </dgm:pt>
    <dgm:pt modelId="{9ED29B89-773D-BB48-B4E8-D9EDB24380F4}" type="parTrans" cxnId="{175B072C-2926-3244-9917-6FA67FE094F6}">
      <dgm:prSet/>
      <dgm:spPr/>
      <dgm:t>
        <a:bodyPr/>
        <a:lstStyle/>
        <a:p>
          <a:endParaRPr lang="en-US"/>
        </a:p>
      </dgm:t>
    </dgm:pt>
    <dgm:pt modelId="{A12FE9BD-27DD-435E-846E-037318BACB4F}">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A* 56</a:t>
          </a:r>
          <a:endParaRPr lang="en-US" sz="1400" dirty="0">
            <a:solidFill>
              <a:srgbClr val="140000">
                <a:hueOff val="0"/>
                <a:satOff val="0"/>
                <a:lumOff val="0"/>
                <a:alphaOff val="0"/>
              </a:srgbClr>
            </a:solidFill>
            <a:highlight>
              <a:srgbClr val="FFFF00"/>
            </a:highlight>
            <a:latin typeface="Arial" panose="020B0604020202020204"/>
            <a:ea typeface="+mn-ea"/>
            <a:cs typeface="+mn-cs"/>
          </a:endParaRPr>
        </a:p>
      </dgm:t>
    </dgm:pt>
    <dgm:pt modelId="{37E0BCAD-7C41-4DF0-9893-6AAF5B964C20}" type="parTrans" cxnId="{41737A2F-8F67-4AA3-AB52-3935286BD092}">
      <dgm:prSet/>
      <dgm:spPr/>
      <dgm:t>
        <a:bodyPr/>
        <a:lstStyle/>
        <a:p>
          <a:endParaRPr lang="en-GB"/>
        </a:p>
      </dgm:t>
    </dgm:pt>
    <dgm:pt modelId="{2B330313-5950-451E-9700-336925F07160}" type="sibTrans" cxnId="{41737A2F-8F67-4AA3-AB52-3935286BD092}">
      <dgm:prSet/>
      <dgm:spPr/>
      <dgm:t>
        <a:bodyPr/>
        <a:lstStyle/>
        <a:p>
          <a:endParaRPr lang="en-GB"/>
        </a:p>
      </dgm:t>
    </dgm:pt>
    <dgm:pt modelId="{FFE4B9B1-79D3-4652-80E1-99D693630AE5}">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A 48</a:t>
          </a:r>
        </a:p>
      </dgm:t>
    </dgm:pt>
    <dgm:pt modelId="{1451A616-18A2-4A88-A4B2-2002E710E992}" type="parTrans" cxnId="{BF7BE148-7AB3-4675-A19C-BE08EE49D251}">
      <dgm:prSet/>
      <dgm:spPr/>
      <dgm:t>
        <a:bodyPr/>
        <a:lstStyle/>
        <a:p>
          <a:endParaRPr lang="en-GB"/>
        </a:p>
      </dgm:t>
    </dgm:pt>
    <dgm:pt modelId="{3394F256-A7C0-4C39-985F-D022F41850F3}" type="sibTrans" cxnId="{BF7BE148-7AB3-4675-A19C-BE08EE49D251}">
      <dgm:prSet/>
      <dgm:spPr/>
      <dgm:t>
        <a:bodyPr/>
        <a:lstStyle/>
        <a:p>
          <a:endParaRPr lang="en-GB"/>
        </a:p>
      </dgm:t>
    </dgm:pt>
    <dgm:pt modelId="{56B619B1-6FDB-4D60-A891-2E9F55742FAD}">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B 40</a:t>
          </a:r>
        </a:p>
      </dgm:t>
    </dgm:pt>
    <dgm:pt modelId="{3464C392-966A-428E-8D43-6D3AA4F7CC5B}" type="parTrans" cxnId="{A0595292-184D-40A6-9503-9D6534D3F935}">
      <dgm:prSet/>
      <dgm:spPr/>
      <dgm:t>
        <a:bodyPr/>
        <a:lstStyle/>
        <a:p>
          <a:endParaRPr lang="en-GB"/>
        </a:p>
      </dgm:t>
    </dgm:pt>
    <dgm:pt modelId="{54E41D16-8D7D-46E7-B4FD-5076E70AAFA0}" type="sibTrans" cxnId="{A0595292-184D-40A6-9503-9D6534D3F935}">
      <dgm:prSet/>
      <dgm:spPr/>
      <dgm:t>
        <a:bodyPr/>
        <a:lstStyle/>
        <a:p>
          <a:endParaRPr lang="en-GB"/>
        </a:p>
      </dgm:t>
    </dgm:pt>
    <dgm:pt modelId="{3B46C090-E460-49F1-84EC-D4F1798D3A3E}">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C 32</a:t>
          </a:r>
        </a:p>
      </dgm:t>
    </dgm:pt>
    <dgm:pt modelId="{AF5F38F9-3843-49CD-B396-F0BD05E79A46}" type="parTrans" cxnId="{EB48C2A6-B504-4F70-A04F-8794DEEACE52}">
      <dgm:prSet/>
      <dgm:spPr/>
      <dgm:t>
        <a:bodyPr/>
        <a:lstStyle/>
        <a:p>
          <a:endParaRPr lang="en-GB"/>
        </a:p>
      </dgm:t>
    </dgm:pt>
    <dgm:pt modelId="{3136929D-A1C1-4974-AE81-D778069040A2}" type="sibTrans" cxnId="{EB48C2A6-B504-4F70-A04F-8794DEEACE52}">
      <dgm:prSet/>
      <dgm:spPr/>
      <dgm:t>
        <a:bodyPr/>
        <a:lstStyle/>
        <a:p>
          <a:endParaRPr lang="en-GB"/>
        </a:p>
      </dgm:t>
    </dgm:pt>
    <dgm:pt modelId="{7A838678-43CC-4B50-B2E4-7F06E8EB6836}">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D 24</a:t>
          </a:r>
        </a:p>
      </dgm:t>
    </dgm:pt>
    <dgm:pt modelId="{3D4F9ACD-4BAB-4E18-A218-97408BA7652A}" type="parTrans" cxnId="{A9EA3531-0C3D-4163-B9F4-5DFE5383BCFA}">
      <dgm:prSet/>
      <dgm:spPr/>
      <dgm:t>
        <a:bodyPr/>
        <a:lstStyle/>
        <a:p>
          <a:endParaRPr lang="en-GB"/>
        </a:p>
      </dgm:t>
    </dgm:pt>
    <dgm:pt modelId="{D4B28EED-E462-4C59-A3DB-7B8E1038E61D}" type="sibTrans" cxnId="{A9EA3531-0C3D-4163-B9F4-5DFE5383BCFA}">
      <dgm:prSet/>
      <dgm:spPr/>
      <dgm:t>
        <a:bodyPr/>
        <a:lstStyle/>
        <a:p>
          <a:endParaRPr lang="en-GB"/>
        </a:p>
      </dgm:t>
    </dgm:pt>
    <dgm:pt modelId="{8184A20F-B313-45D3-84D2-046C1F760444}">
      <dgm:prSet custT="1"/>
      <dgm:spPr/>
      <dgm:t>
        <a:bodyPr/>
        <a:lstStyle/>
        <a:p>
          <a:pPr marL="57150" lvl="1" indent="0" algn="l" defTabSz="355600">
            <a:lnSpc>
              <a:spcPct val="90000"/>
            </a:lnSpc>
            <a:spcBef>
              <a:spcPct val="0"/>
            </a:spcBef>
            <a:spcAft>
              <a:spcPct val="15000"/>
            </a:spcAft>
          </a:pPr>
          <a:r>
            <a:rPr lang="en-GB" sz="1400" dirty="0">
              <a:solidFill>
                <a:srgbClr val="140000">
                  <a:hueOff val="0"/>
                  <a:satOff val="0"/>
                  <a:lumOff val="0"/>
                  <a:alphaOff val="0"/>
                </a:srgbClr>
              </a:solidFill>
              <a:latin typeface="Arial" panose="020B0604020202020204"/>
              <a:ea typeface="+mn-ea"/>
              <a:cs typeface="+mn-cs"/>
            </a:rPr>
            <a:t>E 16</a:t>
          </a:r>
        </a:p>
      </dgm:t>
    </dgm:pt>
    <dgm:pt modelId="{5DB373D7-18E7-47AE-A227-97218348D81E}" type="parTrans" cxnId="{FFD18685-20E5-469A-B849-06DE7253E073}">
      <dgm:prSet/>
      <dgm:spPr/>
      <dgm:t>
        <a:bodyPr/>
        <a:lstStyle/>
        <a:p>
          <a:endParaRPr lang="en-GB"/>
        </a:p>
      </dgm:t>
    </dgm:pt>
    <dgm:pt modelId="{FD60F612-E134-403E-B824-5CEBAE1C401C}" type="sibTrans" cxnId="{FFD18685-20E5-469A-B849-06DE7253E073}">
      <dgm:prSet/>
      <dgm:spPr/>
      <dgm:t>
        <a:bodyPr/>
        <a:lstStyle/>
        <a:p>
          <a:endParaRPr lang="en-GB"/>
        </a:p>
      </dgm:t>
    </dgm:pt>
    <dgm:pt modelId="{DC82BACB-7287-442A-A34B-7AF386A0857E}" type="pres">
      <dgm:prSet presAssocID="{92C91114-DA0F-42AF-A970-CAC841110A33}" presName="Name0" presStyleCnt="0">
        <dgm:presLayoutVars>
          <dgm:dir/>
          <dgm:animLvl val="lvl"/>
          <dgm:resizeHandles/>
        </dgm:presLayoutVars>
      </dgm:prSet>
      <dgm:spPr/>
    </dgm:pt>
    <dgm:pt modelId="{BBA84D7E-1256-6341-9C78-41DA20FD63CD}" type="pres">
      <dgm:prSet presAssocID="{4325A628-8CA7-D344-8980-38D1247045B5}" presName="linNode" presStyleCnt="0"/>
      <dgm:spPr/>
    </dgm:pt>
    <dgm:pt modelId="{210A5044-6BC8-BC43-98D7-C1F027FF6E52}" type="pres">
      <dgm:prSet presAssocID="{4325A628-8CA7-D344-8980-38D1247045B5}" presName="parentShp" presStyleLbl="node1" presStyleIdx="0" presStyleCnt="4">
        <dgm:presLayoutVars>
          <dgm:bulletEnabled val="1"/>
        </dgm:presLayoutVars>
      </dgm:prSet>
      <dgm:spPr/>
    </dgm:pt>
    <dgm:pt modelId="{05F33A47-E0AF-E34B-933A-1CC872BC9D74}" type="pres">
      <dgm:prSet presAssocID="{4325A628-8CA7-D344-8980-38D1247045B5}" presName="childShp" presStyleLbl="bgAccFollowNode1" presStyleIdx="0" presStyleCnt="4" custScaleY="156185">
        <dgm:presLayoutVars>
          <dgm:bulletEnabled val="1"/>
        </dgm:presLayoutVars>
      </dgm:prSet>
      <dgm:spPr/>
    </dgm:pt>
    <dgm:pt modelId="{E17CB241-22FD-4245-B871-7014175BBF43}" type="pres">
      <dgm:prSet presAssocID="{D627FB66-846F-6B40-B9C5-BDC2DEF59775}" presName="spacing" presStyleCnt="0"/>
      <dgm:spPr/>
    </dgm:pt>
    <dgm:pt modelId="{A993878E-FE98-354C-BF8F-DC4ADD1B33F4}" type="pres">
      <dgm:prSet presAssocID="{182773AC-D7AC-6247-B583-DCB2F9FBCE46}" presName="linNode" presStyleCnt="0"/>
      <dgm:spPr/>
    </dgm:pt>
    <dgm:pt modelId="{78288D73-D019-BF45-AEAE-6894F75B7434}" type="pres">
      <dgm:prSet presAssocID="{182773AC-D7AC-6247-B583-DCB2F9FBCE46}" presName="parentShp" presStyleLbl="node1" presStyleIdx="1" presStyleCnt="4">
        <dgm:presLayoutVars>
          <dgm:bulletEnabled val="1"/>
        </dgm:presLayoutVars>
      </dgm:prSet>
      <dgm:spPr/>
    </dgm:pt>
    <dgm:pt modelId="{790FCF30-61BE-1248-BF77-29580D9A8236}" type="pres">
      <dgm:prSet presAssocID="{182773AC-D7AC-6247-B583-DCB2F9FBCE46}" presName="childShp" presStyleLbl="bgAccFollowNode1" presStyleIdx="1" presStyleCnt="4" custScaleX="97161" custScaleY="189583" custLinFactNeighborX="232" custLinFactNeighborY="23203">
        <dgm:presLayoutVars>
          <dgm:bulletEnabled val="1"/>
        </dgm:presLayoutVars>
      </dgm:prSet>
      <dgm:spPr/>
    </dgm:pt>
    <dgm:pt modelId="{1A46DC79-3EA7-7D4A-8A78-FD1BB4E1BA17}" type="pres">
      <dgm:prSet presAssocID="{1C5DF038-9F23-0340-8F74-B28C435703E9}" presName="spacing" presStyleCnt="0"/>
      <dgm:spPr/>
    </dgm:pt>
    <dgm:pt modelId="{3589C467-0325-D145-B3F2-E9420F469310}" type="pres">
      <dgm:prSet presAssocID="{57B07ABF-75B9-5A44-8A43-4058988EB5F6}" presName="linNode" presStyleCnt="0"/>
      <dgm:spPr/>
    </dgm:pt>
    <dgm:pt modelId="{9A5B898D-74C6-2448-BF02-5FB47B189856}" type="pres">
      <dgm:prSet presAssocID="{57B07ABF-75B9-5A44-8A43-4058988EB5F6}" presName="parentShp" presStyleLbl="node1" presStyleIdx="2" presStyleCnt="4" custLinFactNeighborY="-791">
        <dgm:presLayoutVars>
          <dgm:bulletEnabled val="1"/>
        </dgm:presLayoutVars>
      </dgm:prSet>
      <dgm:spPr/>
    </dgm:pt>
    <dgm:pt modelId="{AE998543-0DF5-094B-8B73-3E4FDD170593}" type="pres">
      <dgm:prSet presAssocID="{57B07ABF-75B9-5A44-8A43-4058988EB5F6}" presName="childShp" presStyleLbl="bgAccFollowNode1" presStyleIdx="2" presStyleCnt="4" custScaleY="224799">
        <dgm:presLayoutVars>
          <dgm:bulletEnabled val="1"/>
        </dgm:presLayoutVars>
      </dgm:prSet>
      <dgm:spPr/>
    </dgm:pt>
    <dgm:pt modelId="{C6FFFFF0-C211-CC45-BEC4-7E294F827F24}" type="pres">
      <dgm:prSet presAssocID="{412B53DA-1380-0147-AAD1-21B1FBFE86DD}" presName="spacing" presStyleCnt="0"/>
      <dgm:spPr/>
    </dgm:pt>
    <dgm:pt modelId="{E1A92333-924D-0248-82B5-5B32632042A3}" type="pres">
      <dgm:prSet presAssocID="{F2016C4E-8939-9641-BAD5-416E90B31EEA}" presName="linNode" presStyleCnt="0"/>
      <dgm:spPr/>
    </dgm:pt>
    <dgm:pt modelId="{88B66CC1-A8A9-3744-9142-AD927A5D818E}" type="pres">
      <dgm:prSet presAssocID="{F2016C4E-8939-9641-BAD5-416E90B31EEA}" presName="parentShp" presStyleLbl="node1" presStyleIdx="3" presStyleCnt="4" custLinFactNeighborY="-2097">
        <dgm:presLayoutVars>
          <dgm:bulletEnabled val="1"/>
        </dgm:presLayoutVars>
      </dgm:prSet>
      <dgm:spPr/>
    </dgm:pt>
    <dgm:pt modelId="{47490DE4-901D-7247-B7BD-FC3AE7DD4E67}" type="pres">
      <dgm:prSet presAssocID="{F2016C4E-8939-9641-BAD5-416E90B31EEA}" presName="childShp" presStyleLbl="bgAccFollowNode1" presStyleIdx="3" presStyleCnt="4" custScaleY="328112" custLinFactNeighborX="122" custLinFactNeighborY="20003">
        <dgm:presLayoutVars>
          <dgm:bulletEnabled val="1"/>
        </dgm:presLayoutVars>
      </dgm:prSet>
      <dgm:spPr/>
    </dgm:pt>
  </dgm:ptLst>
  <dgm:cxnLst>
    <dgm:cxn modelId="{26CFCF00-10F4-164A-9A99-08BE55BE4047}" srcId="{92C91114-DA0F-42AF-A970-CAC841110A33}" destId="{4325A628-8CA7-D344-8980-38D1247045B5}" srcOrd="0" destOrd="0" parTransId="{44D738CD-73AD-1A48-931F-8A86AC2E6763}" sibTransId="{D627FB66-846F-6B40-B9C5-BDC2DEF59775}"/>
    <dgm:cxn modelId="{DA36B906-5C34-43E9-8663-37379E338299}" srcId="{57B07ABF-75B9-5A44-8A43-4058988EB5F6}" destId="{DA31FC52-6A8E-4BAA-8CE6-C595A0271C74}" srcOrd="2" destOrd="0" parTransId="{4E968474-BD64-4079-9DC5-733BD2CABDF6}" sibTransId="{22F7F0FC-D097-4794-93B2-0FF4D38366C1}"/>
    <dgm:cxn modelId="{9290DE09-0CC2-ED4D-AEA1-3E83B0BBBBFA}" type="presOf" srcId="{4325A628-8CA7-D344-8980-38D1247045B5}" destId="{210A5044-6BC8-BC43-98D7-C1F027FF6E52}" srcOrd="0" destOrd="0" presId="urn:microsoft.com/office/officeart/2005/8/layout/vList6"/>
    <dgm:cxn modelId="{F074490F-9999-C94B-A0A6-BF68926A7AFF}" srcId="{92C91114-DA0F-42AF-A970-CAC841110A33}" destId="{57B07ABF-75B9-5A44-8A43-4058988EB5F6}" srcOrd="2" destOrd="0" parTransId="{888EFCAE-A6DE-714A-834F-CFDD4749DE20}" sibTransId="{412B53DA-1380-0147-AAD1-21B1FBFE86DD}"/>
    <dgm:cxn modelId="{AD10B110-B166-EF45-9AE9-3398DEAC328C}" type="presOf" srcId="{3FB126E0-04F6-3D47-BB29-935445B75E93}" destId="{AE998543-0DF5-094B-8B73-3E4FDD170593}" srcOrd="0" destOrd="3" presId="urn:microsoft.com/office/officeart/2005/8/layout/vList6"/>
    <dgm:cxn modelId="{8B8B8515-2CE3-4264-9238-9D1CF39D5E5B}" type="presOf" srcId="{3B46C090-E460-49F1-84EC-D4F1798D3A3E}" destId="{47490DE4-901D-7247-B7BD-FC3AE7DD4E67}" srcOrd="0" destOrd="5" presId="urn:microsoft.com/office/officeart/2005/8/layout/vList6"/>
    <dgm:cxn modelId="{D8F10B1E-2C4A-4CF5-9D59-36E158B82CE0}" type="presOf" srcId="{4828A228-E359-48AF-BD83-174227BEFBC5}" destId="{47490DE4-901D-7247-B7BD-FC3AE7DD4E67}" srcOrd="0" destOrd="1" presId="urn:microsoft.com/office/officeart/2005/8/layout/vList6"/>
    <dgm:cxn modelId="{A66C3026-28D7-4DD6-9B37-A136A3AFA028}" srcId="{57B07ABF-75B9-5A44-8A43-4058988EB5F6}" destId="{71CCB17F-AF9B-44BD-8773-32ACA93233D2}" srcOrd="1" destOrd="0" parTransId="{288B7EC3-B201-41E9-8D55-107E0EE80B45}" sibTransId="{E5D0BB8B-3122-435F-B1A7-D10DA7481C2A}"/>
    <dgm:cxn modelId="{69A6E42A-248D-234F-94F2-4103744742DC}" type="presOf" srcId="{F2016C4E-8939-9641-BAD5-416E90B31EEA}" destId="{88B66CC1-A8A9-3744-9142-AD927A5D818E}" srcOrd="0" destOrd="0" presId="urn:microsoft.com/office/officeart/2005/8/layout/vList6"/>
    <dgm:cxn modelId="{175B072C-2926-3244-9917-6FA67FE094F6}" srcId="{92C91114-DA0F-42AF-A970-CAC841110A33}" destId="{F2016C4E-8939-9641-BAD5-416E90B31EEA}" srcOrd="3" destOrd="0" parTransId="{9ED29B89-773D-BB48-B4E8-D9EDB24380F4}" sibTransId="{D8481850-0161-D64A-B99F-06E09047DBCD}"/>
    <dgm:cxn modelId="{3558202F-9895-42BC-95FC-B82B25AEC289}" srcId="{4325A628-8CA7-D344-8980-38D1247045B5}" destId="{52E8A952-0E42-452E-84FC-360BE4835BB5}" srcOrd="1" destOrd="0" parTransId="{5C06C75E-FB77-4A4B-90FE-C81C387B2EEF}" sibTransId="{63B2CFE1-D764-451D-A3B1-EFE05CEC8E9C}"/>
    <dgm:cxn modelId="{41737A2F-8F67-4AA3-AB52-3935286BD092}" srcId="{F2016C4E-8939-9641-BAD5-416E90B31EEA}" destId="{A12FE9BD-27DD-435E-846E-037318BACB4F}" srcOrd="2" destOrd="0" parTransId="{37E0BCAD-7C41-4DF0-9893-6AAF5B964C20}" sibTransId="{2B330313-5950-451E-9700-336925F07160}"/>
    <dgm:cxn modelId="{A9EA3531-0C3D-4163-B9F4-5DFE5383BCFA}" srcId="{F2016C4E-8939-9641-BAD5-416E90B31EEA}" destId="{7A838678-43CC-4B50-B2E4-7F06E8EB6836}" srcOrd="6" destOrd="0" parTransId="{3D4F9ACD-4BAB-4E18-A218-97408BA7652A}" sibTransId="{D4B28EED-E462-4C59-A3DB-7B8E1038E61D}"/>
    <dgm:cxn modelId="{20CE2C38-5412-0645-A84A-E3F91B17F9FD}" srcId="{4325A628-8CA7-D344-8980-38D1247045B5}" destId="{16C99C5F-25D2-8841-9A62-A876CED15D4B}" srcOrd="3" destOrd="0" parTransId="{25C6BED1-0F8A-D444-83AC-4706C2603294}" sibTransId="{A6BC54AF-38AB-C442-BC5B-CD7394D58B65}"/>
    <dgm:cxn modelId="{DF43DA3A-F43C-4046-BB11-25637911BC9D}" type="presOf" srcId="{16C99C5F-25D2-8841-9A62-A876CED15D4B}" destId="{05F33A47-E0AF-E34B-933A-1CC872BC9D74}" srcOrd="0" destOrd="3" presId="urn:microsoft.com/office/officeart/2005/8/layout/vList6"/>
    <dgm:cxn modelId="{A7006B3F-C9D1-464F-9C72-64792AA7BE4F}" type="presOf" srcId="{F00293D5-1C59-2140-8694-B102CF9A06B8}" destId="{AE998543-0DF5-094B-8B73-3E4FDD170593}" srcOrd="0" destOrd="0" presId="urn:microsoft.com/office/officeart/2005/8/layout/vList6"/>
    <dgm:cxn modelId="{7626D45D-5514-4B1F-818F-EBAA678EC08F}" type="presOf" srcId="{06263E96-246A-4C5B-924C-9D582A07FD71}" destId="{05F33A47-E0AF-E34B-933A-1CC872BC9D74}" srcOrd="0" destOrd="2" presId="urn:microsoft.com/office/officeart/2005/8/layout/vList6"/>
    <dgm:cxn modelId="{54D2505E-6312-724D-BCDE-AB4BDC5C6FC1}" type="presOf" srcId="{7614EC3E-EBF6-134A-A8FF-78C539AF4BB1}" destId="{05F33A47-E0AF-E34B-933A-1CC872BC9D74}" srcOrd="0" destOrd="0" presId="urn:microsoft.com/office/officeart/2005/8/layout/vList6"/>
    <dgm:cxn modelId="{7EBC4464-50D3-4C28-B6FF-F359575CA2E4}" type="presOf" srcId="{FFE4B9B1-79D3-4652-80E1-99D693630AE5}" destId="{47490DE4-901D-7247-B7BD-FC3AE7DD4E67}" srcOrd="0" destOrd="3" presId="urn:microsoft.com/office/officeart/2005/8/layout/vList6"/>
    <dgm:cxn modelId="{14626967-932C-4165-9149-3612C1C87C0B}" srcId="{4325A628-8CA7-D344-8980-38D1247045B5}" destId="{06263E96-246A-4C5B-924C-9D582A07FD71}" srcOrd="2" destOrd="0" parTransId="{BE63D6B1-EFA8-4A4C-B3A0-964567F2BD6B}" sibTransId="{F73A715B-59C6-4F86-95AD-947D13D1A935}"/>
    <dgm:cxn modelId="{BF7BE148-7AB3-4675-A19C-BE08EE49D251}" srcId="{F2016C4E-8939-9641-BAD5-416E90B31EEA}" destId="{FFE4B9B1-79D3-4652-80E1-99D693630AE5}" srcOrd="3" destOrd="0" parTransId="{1451A616-18A2-4A88-A4B2-2002E710E992}" sibTransId="{3394F256-A7C0-4C39-985F-D022F41850F3}"/>
    <dgm:cxn modelId="{F0226670-DDFF-FA45-BCE1-8438F4FABA96}" srcId="{4325A628-8CA7-D344-8980-38D1247045B5}" destId="{7614EC3E-EBF6-134A-A8FF-78C539AF4BB1}" srcOrd="0" destOrd="0" parTransId="{81C7DA47-6B43-1D42-9B28-A365A4A6E961}" sibTransId="{12771FA4-BB7F-5641-9372-EF0E0ECA1741}"/>
    <dgm:cxn modelId="{BABA5450-E1BB-4A47-B97D-62B891FC687E}" srcId="{57B07ABF-75B9-5A44-8A43-4058988EB5F6}" destId="{F00293D5-1C59-2140-8694-B102CF9A06B8}" srcOrd="0" destOrd="0" parTransId="{2BA914D7-B838-0646-B7A2-E26FDCFFEB63}" sibTransId="{CF2BADEE-D020-4544-8C47-AD2CA7CC3734}"/>
    <dgm:cxn modelId="{84B48171-7E0A-4EDD-B56A-EB3DE86B796E}" type="presOf" srcId="{8184A20F-B313-45D3-84D2-046C1F760444}" destId="{47490DE4-901D-7247-B7BD-FC3AE7DD4E67}" srcOrd="0" destOrd="7" presId="urn:microsoft.com/office/officeart/2005/8/layout/vList6"/>
    <dgm:cxn modelId="{30A2FA72-0B38-4535-B338-75159474A53C}" srcId="{F2016C4E-8939-9641-BAD5-416E90B31EEA}" destId="{4828A228-E359-48AF-BD83-174227BEFBC5}" srcOrd="1" destOrd="0" parTransId="{6EEFBCCB-7A51-4E4F-A8FC-83FE782A78A1}" sibTransId="{D02FC847-738A-4161-97B5-D9FD24EB0B4B}"/>
    <dgm:cxn modelId="{1D6D7259-D491-6344-884D-0263B4C5144A}" type="presOf" srcId="{182773AC-D7AC-6247-B583-DCB2F9FBCE46}" destId="{78288D73-D019-BF45-AEAE-6894F75B7434}" srcOrd="0" destOrd="0" presId="urn:microsoft.com/office/officeart/2005/8/layout/vList6"/>
    <dgm:cxn modelId="{27125B7E-B507-4059-84FD-7B11BD5D04A8}" type="presOf" srcId="{92C91114-DA0F-42AF-A970-CAC841110A33}" destId="{DC82BACB-7287-442A-A34B-7AF386A0857E}" srcOrd="0" destOrd="0" presId="urn:microsoft.com/office/officeart/2005/8/layout/vList6"/>
    <dgm:cxn modelId="{60FD6380-E536-E841-93B5-BB5D57C14A0A}" type="presOf" srcId="{451F7883-2FB1-384C-A065-CFD52D9A20DF}" destId="{47490DE4-901D-7247-B7BD-FC3AE7DD4E67}" srcOrd="0" destOrd="0" presId="urn:microsoft.com/office/officeart/2005/8/layout/vList6"/>
    <dgm:cxn modelId="{FFD18685-20E5-469A-B849-06DE7253E073}" srcId="{F2016C4E-8939-9641-BAD5-416E90B31EEA}" destId="{8184A20F-B313-45D3-84D2-046C1F760444}" srcOrd="7" destOrd="0" parTransId="{5DB373D7-18E7-47AE-A227-97218348D81E}" sibTransId="{FD60F612-E134-403E-B824-5CEBAE1C401C}"/>
    <dgm:cxn modelId="{B2E4988A-CC6E-442D-886E-AFA771321E38}" type="presOf" srcId="{7A838678-43CC-4B50-B2E4-7F06E8EB6836}" destId="{47490DE4-901D-7247-B7BD-FC3AE7DD4E67}" srcOrd="0" destOrd="6" presId="urn:microsoft.com/office/officeart/2005/8/layout/vList6"/>
    <dgm:cxn modelId="{A0595292-184D-40A6-9503-9D6534D3F935}" srcId="{F2016C4E-8939-9641-BAD5-416E90B31EEA}" destId="{56B619B1-6FDB-4D60-A891-2E9F55742FAD}" srcOrd="4" destOrd="0" parTransId="{3464C392-966A-428E-8D43-6D3AA4F7CC5B}" sibTransId="{54E41D16-8D7D-46E7-B4FD-5076E70AAFA0}"/>
    <dgm:cxn modelId="{5552619B-CF8C-4187-AD93-E6AF8A3C826B}" type="presOf" srcId="{71CCB17F-AF9B-44BD-8773-32ACA93233D2}" destId="{AE998543-0DF5-094B-8B73-3E4FDD170593}" srcOrd="0" destOrd="1" presId="urn:microsoft.com/office/officeart/2005/8/layout/vList6"/>
    <dgm:cxn modelId="{370E23A6-AA7E-9742-A3BE-95E3DA0614A1}" srcId="{F2016C4E-8939-9641-BAD5-416E90B31EEA}" destId="{451F7883-2FB1-384C-A065-CFD52D9A20DF}" srcOrd="0" destOrd="0" parTransId="{FFCB21A2-BCFD-0B42-B2AE-38C08B4390FA}" sibTransId="{95137604-6C67-F147-93B1-2A222AC90487}"/>
    <dgm:cxn modelId="{EB48C2A6-B504-4F70-A04F-8794DEEACE52}" srcId="{F2016C4E-8939-9641-BAD5-416E90B31EEA}" destId="{3B46C090-E460-49F1-84EC-D4F1798D3A3E}" srcOrd="5" destOrd="0" parTransId="{AF5F38F9-3843-49CD-B396-F0BD05E79A46}" sibTransId="{3136929D-A1C1-4974-AE81-D778069040A2}"/>
    <dgm:cxn modelId="{043307A7-7846-4E89-A747-2523A8829395}" type="presOf" srcId="{56B619B1-6FDB-4D60-A891-2E9F55742FAD}" destId="{47490DE4-901D-7247-B7BD-FC3AE7DD4E67}" srcOrd="0" destOrd="4" presId="urn:microsoft.com/office/officeart/2005/8/layout/vList6"/>
    <dgm:cxn modelId="{8FEBACA8-F4BA-4404-BFC3-3203A0D128D0}" type="presOf" srcId="{DA31FC52-6A8E-4BAA-8CE6-C595A0271C74}" destId="{AE998543-0DF5-094B-8B73-3E4FDD170593}" srcOrd="0" destOrd="2" presId="urn:microsoft.com/office/officeart/2005/8/layout/vList6"/>
    <dgm:cxn modelId="{EA5841AB-FC52-3043-92CC-28BEDA290D03}" srcId="{92C91114-DA0F-42AF-A970-CAC841110A33}" destId="{182773AC-D7AC-6247-B583-DCB2F9FBCE46}" srcOrd="1" destOrd="0" parTransId="{6C4388AC-B500-C042-AEF6-5A1A12DF29B5}" sibTransId="{1C5DF038-9F23-0340-8F74-B28C435703E9}"/>
    <dgm:cxn modelId="{C90A72AF-45B5-430E-9F3F-DA89323FABA3}" type="presOf" srcId="{A12FE9BD-27DD-435E-846E-037318BACB4F}" destId="{47490DE4-901D-7247-B7BD-FC3AE7DD4E67}" srcOrd="0" destOrd="2" presId="urn:microsoft.com/office/officeart/2005/8/layout/vList6"/>
    <dgm:cxn modelId="{769F91D7-B2B6-2B41-B5B7-5D6EDF85C074}" srcId="{182773AC-D7AC-6247-B583-DCB2F9FBCE46}" destId="{F681735B-E629-1B4C-88DB-A397EB83B0A8}" srcOrd="0" destOrd="0" parTransId="{C3A12BDA-1ACB-AE40-8711-5681E1AFD59D}" sibTransId="{6C2C2AAC-1761-B240-9E00-49A3D0F3F2A9}"/>
    <dgm:cxn modelId="{43E7B2DC-BE58-D744-88C7-ED22687D8356}" type="presOf" srcId="{F681735B-E629-1B4C-88DB-A397EB83B0A8}" destId="{790FCF30-61BE-1248-BF77-29580D9A8236}" srcOrd="0" destOrd="0" presId="urn:microsoft.com/office/officeart/2005/8/layout/vList6"/>
    <dgm:cxn modelId="{658B4CE3-24AD-4EB5-A17A-6E7E1263565B}" type="presOf" srcId="{52E8A952-0E42-452E-84FC-360BE4835BB5}" destId="{05F33A47-E0AF-E34B-933A-1CC872BC9D74}" srcOrd="0" destOrd="1" presId="urn:microsoft.com/office/officeart/2005/8/layout/vList6"/>
    <dgm:cxn modelId="{CABD21E9-1DAB-D946-B4EE-0899EED98DEF}" type="presOf" srcId="{57B07ABF-75B9-5A44-8A43-4058988EB5F6}" destId="{9A5B898D-74C6-2448-BF02-5FB47B189856}" srcOrd="0" destOrd="0" presId="urn:microsoft.com/office/officeart/2005/8/layout/vList6"/>
    <dgm:cxn modelId="{08831EF7-2D0B-2A4D-B44C-DF26F2477D15}" srcId="{57B07ABF-75B9-5A44-8A43-4058988EB5F6}" destId="{3FB126E0-04F6-3D47-BB29-935445B75E93}" srcOrd="3" destOrd="0" parTransId="{FBD9A5CC-771E-074C-AE8A-C54C557569A3}" sibTransId="{DCF72B6C-AC8F-7549-9043-64AE29E58E74}"/>
    <dgm:cxn modelId="{878285FC-D563-BB4A-A8E2-FBCEF30D9019}" type="presParOf" srcId="{DC82BACB-7287-442A-A34B-7AF386A0857E}" destId="{BBA84D7E-1256-6341-9C78-41DA20FD63CD}" srcOrd="0" destOrd="0" presId="urn:microsoft.com/office/officeart/2005/8/layout/vList6"/>
    <dgm:cxn modelId="{32A93348-841F-7747-8A85-B78402E95A35}" type="presParOf" srcId="{BBA84D7E-1256-6341-9C78-41DA20FD63CD}" destId="{210A5044-6BC8-BC43-98D7-C1F027FF6E52}" srcOrd="0" destOrd="0" presId="urn:microsoft.com/office/officeart/2005/8/layout/vList6"/>
    <dgm:cxn modelId="{C0CD0510-541A-8F4B-968A-6E5EAC752695}" type="presParOf" srcId="{BBA84D7E-1256-6341-9C78-41DA20FD63CD}" destId="{05F33A47-E0AF-E34B-933A-1CC872BC9D74}" srcOrd="1" destOrd="0" presId="urn:microsoft.com/office/officeart/2005/8/layout/vList6"/>
    <dgm:cxn modelId="{8D27957B-4386-9D47-B174-06321CAC9EE3}" type="presParOf" srcId="{DC82BACB-7287-442A-A34B-7AF386A0857E}" destId="{E17CB241-22FD-4245-B871-7014175BBF43}" srcOrd="1" destOrd="0" presId="urn:microsoft.com/office/officeart/2005/8/layout/vList6"/>
    <dgm:cxn modelId="{E2CB39C8-90D3-1944-9FC4-ED12F1AC1C95}" type="presParOf" srcId="{DC82BACB-7287-442A-A34B-7AF386A0857E}" destId="{A993878E-FE98-354C-BF8F-DC4ADD1B33F4}" srcOrd="2" destOrd="0" presId="urn:microsoft.com/office/officeart/2005/8/layout/vList6"/>
    <dgm:cxn modelId="{6F2E30D5-B503-7849-B3BC-BEAE73A75D8A}" type="presParOf" srcId="{A993878E-FE98-354C-BF8F-DC4ADD1B33F4}" destId="{78288D73-D019-BF45-AEAE-6894F75B7434}" srcOrd="0" destOrd="0" presId="urn:microsoft.com/office/officeart/2005/8/layout/vList6"/>
    <dgm:cxn modelId="{60941F0C-69BD-8747-B7DC-54736DF1ED65}" type="presParOf" srcId="{A993878E-FE98-354C-BF8F-DC4ADD1B33F4}" destId="{790FCF30-61BE-1248-BF77-29580D9A8236}" srcOrd="1" destOrd="0" presId="urn:microsoft.com/office/officeart/2005/8/layout/vList6"/>
    <dgm:cxn modelId="{5A778141-C6B1-7F4E-A990-9A733B50CB4C}" type="presParOf" srcId="{DC82BACB-7287-442A-A34B-7AF386A0857E}" destId="{1A46DC79-3EA7-7D4A-8A78-FD1BB4E1BA17}" srcOrd="3" destOrd="0" presId="urn:microsoft.com/office/officeart/2005/8/layout/vList6"/>
    <dgm:cxn modelId="{59C147B3-7E6B-0746-9D8E-F7DC4D513388}" type="presParOf" srcId="{DC82BACB-7287-442A-A34B-7AF386A0857E}" destId="{3589C467-0325-D145-B3F2-E9420F469310}" srcOrd="4" destOrd="0" presId="urn:microsoft.com/office/officeart/2005/8/layout/vList6"/>
    <dgm:cxn modelId="{344AD238-48B8-ED47-978A-09561DEE2677}" type="presParOf" srcId="{3589C467-0325-D145-B3F2-E9420F469310}" destId="{9A5B898D-74C6-2448-BF02-5FB47B189856}" srcOrd="0" destOrd="0" presId="urn:microsoft.com/office/officeart/2005/8/layout/vList6"/>
    <dgm:cxn modelId="{D79578D1-10B6-214C-94EF-4797C3479357}" type="presParOf" srcId="{3589C467-0325-D145-B3F2-E9420F469310}" destId="{AE998543-0DF5-094B-8B73-3E4FDD170593}" srcOrd="1" destOrd="0" presId="urn:microsoft.com/office/officeart/2005/8/layout/vList6"/>
    <dgm:cxn modelId="{013184E9-A49E-1F4F-BC9C-A8ABECF72F9C}" type="presParOf" srcId="{DC82BACB-7287-442A-A34B-7AF386A0857E}" destId="{C6FFFFF0-C211-CC45-BEC4-7E294F827F24}" srcOrd="5" destOrd="0" presId="urn:microsoft.com/office/officeart/2005/8/layout/vList6"/>
    <dgm:cxn modelId="{1EEA2F1D-673B-E84B-B21E-A0D75F587BC2}" type="presParOf" srcId="{DC82BACB-7287-442A-A34B-7AF386A0857E}" destId="{E1A92333-924D-0248-82B5-5B32632042A3}" srcOrd="6" destOrd="0" presId="urn:microsoft.com/office/officeart/2005/8/layout/vList6"/>
    <dgm:cxn modelId="{CAA57E28-0803-554E-A39F-CFFB63578959}" type="presParOf" srcId="{E1A92333-924D-0248-82B5-5B32632042A3}" destId="{88B66CC1-A8A9-3744-9142-AD927A5D818E}" srcOrd="0" destOrd="0" presId="urn:microsoft.com/office/officeart/2005/8/layout/vList6"/>
    <dgm:cxn modelId="{C1BA8D08-AD2C-604F-88F3-9337DEBA8E09}" type="presParOf" srcId="{E1A92333-924D-0248-82B5-5B32632042A3}" destId="{47490DE4-901D-7247-B7BD-FC3AE7DD4E67}"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A7C99E-A3FB-8F4A-AD2B-0915534170AE}">
      <dsp:nvSpPr>
        <dsp:cNvPr id="0" name=""/>
        <dsp:cNvSpPr/>
      </dsp:nvSpPr>
      <dsp:spPr>
        <a:xfrm>
          <a:off x="4813993" y="0"/>
          <a:ext cx="6832623" cy="1555885"/>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The GCE AS and A Level in Health and Social Care, and Childcare is suitable for post-16 learners who are interested in learning about the development and care of individuals throughout the life span from conception to later adulthood. Learners will follow a broad study of health and social care, and childcare at AS, and can then choose between two pathways at A2 to develop depth of knowledge and understanding in either childcare or adult health and social care</a:t>
          </a:r>
          <a:r>
            <a:rPr lang="en-US" sz="700" kern="1200" dirty="0"/>
            <a:t>.</a:t>
          </a:r>
          <a:endParaRPr lang="en-GB" sz="1400" kern="1200" dirty="0"/>
        </a:p>
      </dsp:txBody>
      <dsp:txXfrm>
        <a:off x="4813993" y="194486"/>
        <a:ext cx="6249166" cy="1166913"/>
      </dsp:txXfrm>
    </dsp:sp>
    <dsp:sp modelId="{66BE0F86-BAD0-E54A-A502-633AAE41CF83}">
      <dsp:nvSpPr>
        <dsp:cNvPr id="0" name=""/>
        <dsp:cNvSpPr/>
      </dsp:nvSpPr>
      <dsp:spPr>
        <a:xfrm>
          <a:off x="12329" y="603103"/>
          <a:ext cx="4613154" cy="34710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a:t>Who is the qualification for?</a:t>
          </a:r>
          <a:endParaRPr lang="en-GB" sz="1400" b="1" kern="1200" dirty="0"/>
        </a:p>
      </dsp:txBody>
      <dsp:txXfrm>
        <a:off x="29273" y="620047"/>
        <a:ext cx="4579266" cy="313216"/>
      </dsp:txXfrm>
    </dsp:sp>
    <dsp:sp modelId="{942CA855-7CB7-DD4C-A30A-684319754EDF}">
      <dsp:nvSpPr>
        <dsp:cNvPr id="0" name=""/>
        <dsp:cNvSpPr/>
      </dsp:nvSpPr>
      <dsp:spPr>
        <a:xfrm>
          <a:off x="4798684" y="1485777"/>
          <a:ext cx="6997625" cy="1108884"/>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363538" lvl="1" indent="-138113" algn="l" defTabSz="622300">
            <a:lnSpc>
              <a:spcPct val="90000"/>
            </a:lnSpc>
            <a:spcBef>
              <a:spcPct val="0"/>
            </a:spcBef>
            <a:spcAft>
              <a:spcPct val="15000"/>
            </a:spcAft>
            <a:buChar char="•"/>
            <a:tabLst/>
          </a:pPr>
          <a:r>
            <a:rPr lang="en-GB" sz="1400" kern="1200" dirty="0">
              <a:latin typeface="+mj-lt"/>
            </a:rPr>
            <a:t>This qualification has been developed by the Consortium in conjunction with stakeholders from the health and social care sectors. These included Social Care Wales, NHS Health Education and Improvement Wales, tutors, teachers and work place assessors. </a:t>
          </a:r>
        </a:p>
      </dsp:txBody>
      <dsp:txXfrm>
        <a:off x="4798684" y="1624388"/>
        <a:ext cx="6581794" cy="831663"/>
      </dsp:txXfrm>
    </dsp:sp>
    <dsp:sp modelId="{1472AA31-ABCA-0045-9DF6-90DBEDD7C8CB}">
      <dsp:nvSpPr>
        <dsp:cNvPr id="0" name=""/>
        <dsp:cNvSpPr/>
      </dsp:nvSpPr>
      <dsp:spPr>
        <a:xfrm>
          <a:off x="0" y="1692298"/>
          <a:ext cx="4725140" cy="45181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Who has been involved in its development? </a:t>
          </a:r>
        </a:p>
      </dsp:txBody>
      <dsp:txXfrm>
        <a:off x="22056" y="1714354"/>
        <a:ext cx="4681028" cy="407703"/>
      </dsp:txXfrm>
    </dsp:sp>
    <dsp:sp modelId="{173D82A1-2A15-4544-8C88-23B09A5B5D22}">
      <dsp:nvSpPr>
        <dsp:cNvPr id="0" name=""/>
        <dsp:cNvSpPr/>
      </dsp:nvSpPr>
      <dsp:spPr>
        <a:xfrm>
          <a:off x="4824898" y="2723864"/>
          <a:ext cx="6904360" cy="347104"/>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403225" lvl="1" indent="-217488" algn="l" defTabSz="622300">
            <a:lnSpc>
              <a:spcPct val="90000"/>
            </a:lnSpc>
            <a:spcBef>
              <a:spcPct val="0"/>
            </a:spcBef>
            <a:spcAft>
              <a:spcPct val="15000"/>
            </a:spcAft>
            <a:buChar char="•"/>
            <a:tabLst/>
          </a:pPr>
          <a:r>
            <a:rPr lang="en-US" sz="1400" kern="1200" dirty="0">
              <a:latin typeface="+mj-lt"/>
            </a:rPr>
            <a:t>This qualification is designed for learners in school sixth forms or FE Colleges. </a:t>
          </a:r>
          <a:endParaRPr lang="en-GB" sz="1400" kern="1200" dirty="0">
            <a:latin typeface="+mj-lt"/>
          </a:endParaRPr>
        </a:p>
      </dsp:txBody>
      <dsp:txXfrm>
        <a:off x="4824898" y="2767252"/>
        <a:ext cx="6774196" cy="260328"/>
      </dsp:txXfrm>
    </dsp:sp>
    <dsp:sp modelId="{244E28BC-86F3-DE48-B59E-2E8D91CB0507}">
      <dsp:nvSpPr>
        <dsp:cNvPr id="0" name=""/>
        <dsp:cNvSpPr/>
      </dsp:nvSpPr>
      <dsp:spPr>
        <a:xfrm>
          <a:off x="0" y="2720133"/>
          <a:ext cx="4729759" cy="34710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Who can deliver this qualification?</a:t>
          </a:r>
        </a:p>
      </dsp:txBody>
      <dsp:txXfrm>
        <a:off x="16944" y="2737077"/>
        <a:ext cx="4695871" cy="313216"/>
      </dsp:txXfrm>
    </dsp:sp>
    <dsp:sp modelId="{D86C433B-FF88-DC42-9BB2-D6B784F39D80}">
      <dsp:nvSpPr>
        <dsp:cNvPr id="0" name=""/>
        <dsp:cNvSpPr/>
      </dsp:nvSpPr>
      <dsp:spPr>
        <a:xfrm>
          <a:off x="4819812" y="3141833"/>
          <a:ext cx="7004570" cy="624989"/>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57150" lvl="1" indent="0" algn="l" defTabSz="622300">
            <a:lnSpc>
              <a:spcPct val="90000"/>
            </a:lnSpc>
            <a:spcBef>
              <a:spcPct val="0"/>
            </a:spcBef>
            <a:spcAft>
              <a:spcPct val="15000"/>
            </a:spcAft>
            <a:buChar char="•"/>
          </a:pPr>
          <a:r>
            <a:rPr lang="en-US" sz="1400" kern="1200" dirty="0"/>
            <a:t> The qualification enables learners to develop and demonstrate their knowledge, skills and understanding within the context of health and social care services</a:t>
          </a:r>
        </a:p>
      </dsp:txBody>
      <dsp:txXfrm>
        <a:off x="4819812" y="3219957"/>
        <a:ext cx="6770199" cy="468741"/>
      </dsp:txXfrm>
    </dsp:sp>
    <dsp:sp modelId="{9E9C705D-3F7E-E143-BABB-889CB62642A9}">
      <dsp:nvSpPr>
        <dsp:cNvPr id="0" name=""/>
        <dsp:cNvSpPr/>
      </dsp:nvSpPr>
      <dsp:spPr>
        <a:xfrm>
          <a:off x="3703" y="3276930"/>
          <a:ext cx="4812419" cy="30667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What does the qualification cover?</a:t>
          </a:r>
          <a:endParaRPr lang="en-GB" sz="1400" b="1" kern="1200" dirty="0">
            <a:solidFill>
              <a:srgbClr val="FFFFFF"/>
            </a:solidFill>
            <a:latin typeface="Arial" panose="020B0604020202020204"/>
            <a:ea typeface="+mn-ea"/>
            <a:cs typeface="+mn-cs"/>
          </a:endParaRPr>
        </a:p>
      </dsp:txBody>
      <dsp:txXfrm>
        <a:off x="18674" y="3291901"/>
        <a:ext cx="4782477" cy="276731"/>
      </dsp:txXfrm>
    </dsp:sp>
    <dsp:sp modelId="{84558E58-4C15-0949-8C64-C29AF5D0B63A}">
      <dsp:nvSpPr>
        <dsp:cNvPr id="0" name=""/>
        <dsp:cNvSpPr/>
      </dsp:nvSpPr>
      <dsp:spPr>
        <a:xfrm>
          <a:off x="4870821" y="3671286"/>
          <a:ext cx="6953576" cy="1976790"/>
        </a:xfrm>
        <a:prstGeom prst="rightArrow">
          <a:avLst>
            <a:gd name="adj1" fmla="val 75000"/>
            <a:gd name="adj2" fmla="val 50000"/>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355600" lvl="1" indent="-174625" algn="l" defTabSz="622300">
            <a:lnSpc>
              <a:spcPct val="90000"/>
            </a:lnSpc>
            <a:spcBef>
              <a:spcPct val="0"/>
            </a:spcBef>
            <a:spcAft>
              <a:spcPct val="15000"/>
            </a:spcAft>
            <a:buChar char="•"/>
          </a:pPr>
          <a:endParaRPr lang="en-GB" sz="1400" kern="1200" dirty="0">
            <a:latin typeface="+mj-lt"/>
          </a:endParaRPr>
        </a:p>
        <a:p>
          <a:pPr marL="355600" lvl="1" indent="-174625" algn="l" defTabSz="622300">
            <a:lnSpc>
              <a:spcPct val="90000"/>
            </a:lnSpc>
            <a:spcBef>
              <a:spcPct val="0"/>
            </a:spcBef>
            <a:spcAft>
              <a:spcPct val="15000"/>
            </a:spcAft>
            <a:buChar char="•"/>
          </a:pPr>
          <a:r>
            <a:rPr lang="en-US" sz="1400" kern="1200" dirty="0">
              <a:latin typeface="+mj-lt"/>
            </a:rPr>
            <a:t>The qualification provides a suitable foundation for the study of health and social care through a range of higher education courses, or into employment. Learners may also progress to other qualifications within the health and social care and childcare suite.</a:t>
          </a:r>
          <a:endParaRPr lang="en-GB" sz="1400" kern="1200" dirty="0">
            <a:latin typeface="+mj-lt"/>
          </a:endParaRPr>
        </a:p>
        <a:p>
          <a:pPr marL="355600" lvl="1" indent="-174625" algn="l" defTabSz="622300">
            <a:lnSpc>
              <a:spcPct val="90000"/>
            </a:lnSpc>
            <a:spcBef>
              <a:spcPct val="0"/>
            </a:spcBef>
            <a:spcAft>
              <a:spcPct val="15000"/>
            </a:spcAft>
            <a:buChar char="•"/>
          </a:pPr>
          <a:r>
            <a:rPr lang="en-US" sz="1400" kern="1200" dirty="0">
              <a:latin typeface="+mj-lt"/>
            </a:rPr>
            <a:t>In addition, the specification provides a coherent, satisfying and worthwhile course of study for learners who do not progress to further study in this subject</a:t>
          </a:r>
          <a:endParaRPr lang="en-GB" sz="1400" kern="1200" dirty="0">
            <a:latin typeface="+mj-lt"/>
          </a:endParaRPr>
        </a:p>
      </dsp:txBody>
      <dsp:txXfrm>
        <a:off x="4870821" y="3918385"/>
        <a:ext cx="6212280" cy="1482592"/>
      </dsp:txXfrm>
    </dsp:sp>
    <dsp:sp modelId="{4BD5B87E-9F45-6946-9EA7-442899BBC5F0}">
      <dsp:nvSpPr>
        <dsp:cNvPr id="0" name=""/>
        <dsp:cNvSpPr/>
      </dsp:nvSpPr>
      <dsp:spPr>
        <a:xfrm>
          <a:off x="0" y="4396602"/>
          <a:ext cx="4859886" cy="578085"/>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What are the routes for progression?</a:t>
          </a:r>
        </a:p>
      </dsp:txBody>
      <dsp:txXfrm>
        <a:off x="28220" y="4424822"/>
        <a:ext cx="4803446" cy="5216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F33A47-E0AF-E34B-933A-1CC872BC9D74}">
      <dsp:nvSpPr>
        <dsp:cNvPr id="0" name=""/>
        <dsp:cNvSpPr/>
      </dsp:nvSpPr>
      <dsp:spPr>
        <a:xfrm>
          <a:off x="4585876" y="372"/>
          <a:ext cx="6870419" cy="975808"/>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57150" lvl="1" indent="0" algn="l" defTabSz="355600">
            <a:lnSpc>
              <a:spcPct val="90000"/>
            </a:lnSpc>
            <a:spcBef>
              <a:spcPct val="0"/>
            </a:spcBef>
            <a:spcAft>
              <a:spcPct val="15000"/>
            </a:spcAft>
            <a:buChar char="•"/>
          </a:pPr>
          <a:endParaRPr lang="en-US" sz="800" kern="1200" dirty="0"/>
        </a:p>
        <a:p>
          <a:pPr marL="90488" lvl="1" indent="-33338"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This qualification is approved for learners aged 16+  </a:t>
          </a:r>
        </a:p>
        <a:p>
          <a:pPr marL="90488" lvl="1" indent="-33338"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The Consortium cannot accept any registrations for learners under the age of 16</a:t>
          </a:r>
        </a:p>
        <a:p>
          <a:pPr marL="57150" lvl="1" indent="0" algn="l" defTabSz="355600">
            <a:lnSpc>
              <a:spcPct val="90000"/>
            </a:lnSpc>
            <a:spcBef>
              <a:spcPct val="0"/>
            </a:spcBef>
            <a:spcAft>
              <a:spcPct val="15000"/>
            </a:spcAft>
            <a:buChar char="•"/>
          </a:pPr>
          <a:endParaRPr lang="en-US" sz="800" kern="1200" dirty="0"/>
        </a:p>
      </dsp:txBody>
      <dsp:txXfrm>
        <a:off x="4585876" y="122348"/>
        <a:ext cx="6504491" cy="731856"/>
      </dsp:txXfrm>
    </dsp:sp>
    <dsp:sp modelId="{210A5044-6BC8-BC43-98D7-C1F027FF6E52}">
      <dsp:nvSpPr>
        <dsp:cNvPr id="0" name=""/>
        <dsp:cNvSpPr/>
      </dsp:nvSpPr>
      <dsp:spPr>
        <a:xfrm>
          <a:off x="5596" y="175887"/>
          <a:ext cx="4580279" cy="62477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Age Restrictions</a:t>
          </a:r>
        </a:p>
      </dsp:txBody>
      <dsp:txXfrm>
        <a:off x="36095" y="206386"/>
        <a:ext cx="4519281" cy="563779"/>
      </dsp:txXfrm>
    </dsp:sp>
    <dsp:sp modelId="{790FCF30-61BE-1248-BF77-29580D9A8236}">
      <dsp:nvSpPr>
        <dsp:cNvPr id="0" name=""/>
        <dsp:cNvSpPr/>
      </dsp:nvSpPr>
      <dsp:spPr>
        <a:xfrm>
          <a:off x="4694028" y="1183626"/>
          <a:ext cx="6675368" cy="1184472"/>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1" indent="225425" algn="l" defTabSz="400050">
            <a:lnSpc>
              <a:spcPct val="90000"/>
            </a:lnSpc>
            <a:spcBef>
              <a:spcPct val="0"/>
            </a:spcBef>
            <a:spcAft>
              <a:spcPct val="15000"/>
            </a:spcAft>
            <a:buFont typeface="Arial" panose="020B0604020202020204" pitchFamily="34" charset="0"/>
            <a:buChar char="•"/>
            <a:tabLst/>
          </a:pPr>
          <a:r>
            <a:rPr lang="en-GB" sz="1400" dirty="0">
              <a:solidFill>
                <a:srgbClr val="140000">
                  <a:hueOff val="0"/>
                  <a:satOff val="0"/>
                  <a:lumOff val="0"/>
                  <a:alphaOff val="0"/>
                </a:srgbClr>
              </a:solidFill>
              <a:latin typeface="Arial" panose="020B0604020202020204"/>
              <a:ea typeface="+mn-ea"/>
              <a:cs typeface="+mn-cs"/>
            </a:rPr>
            <a:t>Centres must seek formal approval from the Awarding Body BEFORE delivering this qualification. Information about the Approval process and expectations can be accessed from the Health and Care Learning Wales website </a:t>
          </a:r>
          <a:r>
            <a:rPr lang="en-US" sz="1400" dirty="0">
              <a:solidFill>
                <a:srgbClr val="140000">
                  <a:hueOff val="0"/>
                  <a:satOff val="0"/>
                  <a:lumOff val="0"/>
                  <a:alphaOff val="0"/>
                </a:srgbClr>
              </a:solidFill>
              <a:latin typeface="Arial" panose="020B0604020202020204"/>
              <a:ea typeface="+mn-ea"/>
              <a:cs typeface="+mn-cs"/>
              <a:hlinkClick xmlns:r="http://schemas.openxmlformats.org/officeDocument/2006/relationships" r:id="rId1">
                <a:extLst>
                  <a:ext uri="{A12FA001-AC4F-418D-AE19-62706E023703}">
                    <ahyp:hlinkClr xmlns:ahyp="http://schemas.microsoft.com/office/drawing/2018/hyperlinkcolor" val="tx"/>
                  </a:ext>
                </a:extLst>
              </a:hlinkClick>
            </a:rPr>
            <a:t>https://www.healthandcarelearning.wales</a:t>
          </a:r>
          <a:endParaRPr lang="en-GB" sz="1400" kern="1200" dirty="0">
            <a:solidFill>
              <a:srgbClr val="140000">
                <a:hueOff val="0"/>
                <a:satOff val="0"/>
                <a:lumOff val="0"/>
                <a:alphaOff val="0"/>
              </a:srgbClr>
            </a:solidFill>
            <a:latin typeface="Arial" panose="020B0604020202020204"/>
            <a:ea typeface="+mn-ea"/>
            <a:cs typeface="+mn-cs"/>
          </a:endParaRPr>
        </a:p>
      </dsp:txBody>
      <dsp:txXfrm>
        <a:off x="4694028" y="1331685"/>
        <a:ext cx="6231191" cy="888354"/>
      </dsp:txXfrm>
    </dsp:sp>
    <dsp:sp modelId="{78288D73-D019-BF45-AEAE-6894F75B7434}">
      <dsp:nvSpPr>
        <dsp:cNvPr id="0" name=""/>
        <dsp:cNvSpPr/>
      </dsp:nvSpPr>
      <dsp:spPr>
        <a:xfrm>
          <a:off x="103122" y="1318506"/>
          <a:ext cx="4580279" cy="62477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US" sz="1400" b="1" kern="1200" dirty="0">
              <a:solidFill>
                <a:srgbClr val="FFFFFF"/>
              </a:solidFill>
              <a:latin typeface="Arial" panose="020B0604020202020204"/>
              <a:ea typeface="+mn-ea"/>
              <a:cs typeface="+mn-cs"/>
            </a:rPr>
            <a:t>Centre Approval</a:t>
          </a:r>
        </a:p>
      </dsp:txBody>
      <dsp:txXfrm>
        <a:off x="133621" y="1349005"/>
        <a:ext cx="4519281" cy="563779"/>
      </dsp:txXfrm>
    </dsp:sp>
    <dsp:sp modelId="{AE998543-0DF5-094B-8B73-3E4FDD170593}">
      <dsp:nvSpPr>
        <dsp:cNvPr id="0" name=""/>
        <dsp:cNvSpPr/>
      </dsp:nvSpPr>
      <dsp:spPr>
        <a:xfrm>
          <a:off x="4585876" y="2285608"/>
          <a:ext cx="6870419" cy="1404493"/>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355600">
            <a:lnSpc>
              <a:spcPct val="90000"/>
            </a:lnSpc>
            <a:spcBef>
              <a:spcPct val="0"/>
            </a:spcBef>
            <a:spcAft>
              <a:spcPct val="15000"/>
            </a:spcAft>
            <a:buChar char="•"/>
          </a:pPr>
          <a:endParaRPr lang="en-GB" sz="800" kern="1200" dirty="0">
            <a:latin typeface="+mj-lt"/>
          </a:endParaRPr>
        </a:p>
        <a:p>
          <a:pPr marL="57150" lvl="1" indent="0"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Guided Learning Hours (GLH) gives an indication to </a:t>
          </a:r>
          <a:r>
            <a:rPr lang="en-US" sz="1400" kern="1200" dirty="0" err="1">
              <a:solidFill>
                <a:srgbClr val="140000">
                  <a:hueOff val="0"/>
                  <a:satOff val="0"/>
                  <a:lumOff val="0"/>
                  <a:alphaOff val="0"/>
                </a:srgbClr>
              </a:solidFill>
              <a:latin typeface="Arial" panose="020B0604020202020204"/>
              <a:ea typeface="+mn-ea"/>
              <a:cs typeface="+mn-cs"/>
            </a:rPr>
            <a:t>centres</a:t>
          </a:r>
          <a:r>
            <a:rPr lang="en-US" sz="1400" kern="1200" dirty="0">
              <a:solidFill>
                <a:srgbClr val="140000">
                  <a:hueOff val="0"/>
                  <a:satOff val="0"/>
                  <a:lumOff val="0"/>
                  <a:alphaOff val="0"/>
                </a:srgbClr>
              </a:solidFill>
              <a:latin typeface="Arial" panose="020B0604020202020204"/>
              <a:ea typeface="+mn-ea"/>
              <a:cs typeface="+mn-cs"/>
            </a:rPr>
            <a:t> of the amount of supervised learning and assessment that is required to deliver the unit and can be used for planning purposes.  </a:t>
          </a:r>
        </a:p>
        <a:p>
          <a:pPr marL="57150" lvl="1" indent="0"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The GLH for this single award qualification is 360.</a:t>
          </a:r>
          <a:endParaRPr lang="en-US" sz="1400" b="0" kern="1200" dirty="0">
            <a:solidFill>
              <a:srgbClr val="140000">
                <a:hueOff val="0"/>
                <a:satOff val="0"/>
                <a:lumOff val="0"/>
                <a:alphaOff val="0"/>
              </a:srgbClr>
            </a:solidFill>
            <a:latin typeface="Arial" panose="020B0604020202020204"/>
            <a:ea typeface="+mn-ea"/>
            <a:cs typeface="+mn-cs"/>
          </a:endParaRPr>
        </a:p>
        <a:p>
          <a:pPr marL="57150" lvl="1" indent="0" algn="l" defTabSz="355600">
            <a:lnSpc>
              <a:spcPct val="90000"/>
            </a:lnSpc>
            <a:spcBef>
              <a:spcPct val="0"/>
            </a:spcBef>
            <a:spcAft>
              <a:spcPct val="15000"/>
            </a:spcAft>
            <a:buChar char="•"/>
          </a:pPr>
          <a:endParaRPr lang="en-US" sz="800" kern="1200" dirty="0">
            <a:latin typeface="+mj-lt"/>
          </a:endParaRPr>
        </a:p>
      </dsp:txBody>
      <dsp:txXfrm>
        <a:off x="4585876" y="2461170"/>
        <a:ext cx="6343734" cy="1053369"/>
      </dsp:txXfrm>
    </dsp:sp>
    <dsp:sp modelId="{9A5B898D-74C6-2448-BF02-5FB47B189856}">
      <dsp:nvSpPr>
        <dsp:cNvPr id="0" name=""/>
        <dsp:cNvSpPr/>
      </dsp:nvSpPr>
      <dsp:spPr>
        <a:xfrm>
          <a:off x="5596" y="2670524"/>
          <a:ext cx="4580279" cy="62477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Guided Learning Hours</a:t>
          </a:r>
        </a:p>
      </dsp:txBody>
      <dsp:txXfrm>
        <a:off x="36095" y="2701023"/>
        <a:ext cx="4519281" cy="563779"/>
      </dsp:txXfrm>
    </dsp:sp>
    <dsp:sp modelId="{47490DE4-901D-7247-B7BD-FC3AE7DD4E67}">
      <dsp:nvSpPr>
        <dsp:cNvPr id="0" name=""/>
        <dsp:cNvSpPr/>
      </dsp:nvSpPr>
      <dsp:spPr>
        <a:xfrm>
          <a:off x="4591464" y="3752952"/>
          <a:ext cx="6870419" cy="2049970"/>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355600">
            <a:lnSpc>
              <a:spcPct val="90000"/>
            </a:lnSpc>
            <a:spcBef>
              <a:spcPct val="0"/>
            </a:spcBef>
            <a:spcAft>
              <a:spcPct val="15000"/>
            </a:spcAft>
            <a:buChar char="•"/>
          </a:pPr>
          <a:endParaRPr lang="en-GB" sz="800" kern="1200" dirty="0">
            <a:latin typeface="+mj-lt"/>
          </a:endParaRPr>
        </a:p>
        <a:p>
          <a:pPr marL="57150" lvl="1" indent="0" algn="l" defTabSz="355600">
            <a:lnSpc>
              <a:spcPct val="90000"/>
            </a:lnSpc>
            <a:spcBef>
              <a:spcPct val="0"/>
            </a:spcBef>
            <a:spcAft>
              <a:spcPct val="15000"/>
            </a:spcAft>
            <a:buChar char="•"/>
          </a:pPr>
          <a:r>
            <a:rPr lang="en-US" sz="1400" kern="1200" dirty="0">
              <a:solidFill>
                <a:srgbClr val="140000">
                  <a:hueOff val="0"/>
                  <a:satOff val="0"/>
                  <a:lumOff val="0"/>
                  <a:alphaOff val="0"/>
                </a:srgbClr>
              </a:solidFill>
              <a:latin typeface="Arial" panose="020B0604020202020204"/>
              <a:ea typeface="+mn-ea"/>
              <a:cs typeface="+mn-cs"/>
            </a:rPr>
            <a:t>The single award GCE attracts the following UCAS tariff:</a:t>
          </a:r>
          <a:endParaRPr lang="en-US" sz="1400" kern="1200" dirty="0">
            <a:solidFill>
              <a:srgbClr val="140000">
                <a:hueOff val="0"/>
                <a:satOff val="0"/>
                <a:lumOff val="0"/>
                <a:alphaOff val="0"/>
              </a:srgbClr>
            </a:solidFill>
            <a:highlight>
              <a:srgbClr val="FFFF00"/>
            </a:highlight>
            <a:latin typeface="Arial" panose="020B0604020202020204"/>
            <a:ea typeface="+mn-ea"/>
            <a:cs typeface="+mn-cs"/>
          </a:endParaRP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A* 56</a:t>
          </a:r>
          <a:endParaRPr lang="en-US" sz="1400" kern="1200" dirty="0">
            <a:solidFill>
              <a:srgbClr val="140000">
                <a:hueOff val="0"/>
                <a:satOff val="0"/>
                <a:lumOff val="0"/>
                <a:alphaOff val="0"/>
              </a:srgbClr>
            </a:solidFill>
            <a:highlight>
              <a:srgbClr val="FFFF00"/>
            </a:highlight>
            <a:latin typeface="Arial" panose="020B0604020202020204"/>
            <a:ea typeface="+mn-ea"/>
            <a:cs typeface="+mn-cs"/>
          </a:endParaRP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A 48</a:t>
          </a: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B 40</a:t>
          </a: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C 32</a:t>
          </a: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D 24</a:t>
          </a:r>
        </a:p>
        <a:p>
          <a:pPr marL="57150" lvl="1" indent="0" algn="l" defTabSz="355600">
            <a:lnSpc>
              <a:spcPct val="90000"/>
            </a:lnSpc>
            <a:spcBef>
              <a:spcPct val="0"/>
            </a:spcBef>
            <a:spcAft>
              <a:spcPct val="15000"/>
            </a:spcAft>
            <a:buChar char="•"/>
          </a:pPr>
          <a:r>
            <a:rPr lang="en-GB" sz="1400" kern="1200" dirty="0">
              <a:solidFill>
                <a:srgbClr val="140000">
                  <a:hueOff val="0"/>
                  <a:satOff val="0"/>
                  <a:lumOff val="0"/>
                  <a:alphaOff val="0"/>
                </a:srgbClr>
              </a:solidFill>
              <a:latin typeface="Arial" panose="020B0604020202020204"/>
              <a:ea typeface="+mn-ea"/>
              <a:cs typeface="+mn-cs"/>
            </a:rPr>
            <a:t>E 16</a:t>
          </a:r>
        </a:p>
      </dsp:txBody>
      <dsp:txXfrm>
        <a:off x="4591464" y="4009198"/>
        <a:ext cx="6101680" cy="1537478"/>
      </dsp:txXfrm>
    </dsp:sp>
    <dsp:sp modelId="{88B66CC1-A8A9-3744-9142-AD927A5D818E}">
      <dsp:nvSpPr>
        <dsp:cNvPr id="0" name=""/>
        <dsp:cNvSpPr/>
      </dsp:nvSpPr>
      <dsp:spPr>
        <a:xfrm>
          <a:off x="5596" y="4452075"/>
          <a:ext cx="4580279" cy="62477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pPr>
          <a:r>
            <a:rPr lang="en-GB" sz="1400" b="1" kern="1200" dirty="0">
              <a:solidFill>
                <a:srgbClr val="FFFFFF"/>
              </a:solidFill>
              <a:latin typeface="Arial" panose="020B0604020202020204"/>
              <a:ea typeface="+mn-ea"/>
              <a:cs typeface="+mn-cs"/>
            </a:rPr>
            <a:t>UCAS Tariff</a:t>
          </a:r>
        </a:p>
      </dsp:txBody>
      <dsp:txXfrm>
        <a:off x="36095" y="4482574"/>
        <a:ext cx="4519281" cy="563779"/>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4283" cy="498215"/>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sz="quarter" idx="1"/>
          </p:nvPr>
        </p:nvSpPr>
        <p:spPr>
          <a:xfrm>
            <a:off x="3848646" y="2"/>
            <a:ext cx="2944283" cy="498215"/>
          </a:xfrm>
          <a:prstGeom prst="rect">
            <a:avLst/>
          </a:prstGeom>
        </p:spPr>
        <p:txBody>
          <a:bodyPr vert="horz" lIns="91294" tIns="45647" rIns="91294" bIns="45647" rtlCol="0"/>
          <a:lstStyle>
            <a:lvl1pPr algn="r">
              <a:defRPr sz="1200"/>
            </a:lvl1pPr>
          </a:lstStyle>
          <a:p>
            <a:fld id="{9E66266E-4E78-3640-B76A-2EF766CBB339}" type="datetimeFigureOut">
              <a:rPr lang="en-US" smtClean="0"/>
              <a:t>1/30/2020</a:t>
            </a:fld>
            <a:endParaRPr lang="en-US" dirty="0"/>
          </a:p>
        </p:txBody>
      </p:sp>
      <p:sp>
        <p:nvSpPr>
          <p:cNvPr id="4" name="Footer Placeholder 3"/>
          <p:cNvSpPr>
            <a:spLocks noGrp="1"/>
          </p:cNvSpPr>
          <p:nvPr>
            <p:ph type="ftr" sz="quarter" idx="2"/>
          </p:nvPr>
        </p:nvSpPr>
        <p:spPr>
          <a:xfrm>
            <a:off x="2" y="9431600"/>
            <a:ext cx="2944283" cy="498214"/>
          </a:xfrm>
          <a:prstGeom prst="rect">
            <a:avLst/>
          </a:prstGeom>
        </p:spPr>
        <p:txBody>
          <a:bodyPr vert="horz" lIns="91294" tIns="45647" rIns="91294" bIns="45647"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48646" y="9431600"/>
            <a:ext cx="2944283" cy="498214"/>
          </a:xfrm>
          <a:prstGeom prst="rect">
            <a:avLst/>
          </a:prstGeom>
        </p:spPr>
        <p:txBody>
          <a:bodyPr vert="horz" lIns="91294" tIns="45647" rIns="91294" bIns="45647"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4283" cy="498215"/>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idx="1"/>
          </p:nvPr>
        </p:nvSpPr>
        <p:spPr>
          <a:xfrm>
            <a:off x="3848646" y="2"/>
            <a:ext cx="2944283" cy="498215"/>
          </a:xfrm>
          <a:prstGeom prst="rect">
            <a:avLst/>
          </a:prstGeom>
        </p:spPr>
        <p:txBody>
          <a:bodyPr vert="horz" lIns="91294" tIns="45647" rIns="91294" bIns="45647" rtlCol="0"/>
          <a:lstStyle>
            <a:lvl1pPr algn="r">
              <a:defRPr sz="1200"/>
            </a:lvl1pPr>
          </a:lstStyle>
          <a:p>
            <a:fld id="{6745DA57-288E-CC44-A088-C970FBF5ECE8}" type="datetimeFigureOut">
              <a:rPr lang="en-US" smtClean="0"/>
              <a:t>1/30/2020</a:t>
            </a:fld>
            <a:endParaRPr lang="en-US" dirty="0"/>
          </a:p>
        </p:txBody>
      </p:sp>
      <p:sp>
        <p:nvSpPr>
          <p:cNvPr id="4" name="Slide Image Placeholder 3"/>
          <p:cNvSpPr>
            <a:spLocks noGrp="1" noRot="1" noChangeAspect="1"/>
          </p:cNvSpPr>
          <p:nvPr>
            <p:ph type="sldImg" idx="2"/>
          </p:nvPr>
        </p:nvSpPr>
        <p:spPr>
          <a:xfrm>
            <a:off x="419100" y="1241425"/>
            <a:ext cx="5956300" cy="3351213"/>
          </a:xfrm>
          <a:prstGeom prst="rect">
            <a:avLst/>
          </a:prstGeom>
          <a:noFill/>
          <a:ln w="12700">
            <a:solidFill>
              <a:prstClr val="black"/>
            </a:solidFill>
          </a:ln>
        </p:spPr>
        <p:txBody>
          <a:bodyPr vert="horz" lIns="91294" tIns="45647" rIns="91294" bIns="45647" rtlCol="0" anchor="ctr"/>
          <a:lstStyle/>
          <a:p>
            <a:endParaRPr lang="en-US" dirty="0"/>
          </a:p>
        </p:txBody>
      </p:sp>
      <p:sp>
        <p:nvSpPr>
          <p:cNvPr id="5" name="Notes Placeholder 4"/>
          <p:cNvSpPr>
            <a:spLocks noGrp="1"/>
          </p:cNvSpPr>
          <p:nvPr>
            <p:ph type="body" sz="quarter" idx="3"/>
          </p:nvPr>
        </p:nvSpPr>
        <p:spPr>
          <a:xfrm>
            <a:off x="679450" y="4778724"/>
            <a:ext cx="5435600" cy="3909864"/>
          </a:xfrm>
          <a:prstGeom prst="rect">
            <a:avLst/>
          </a:prstGeom>
        </p:spPr>
        <p:txBody>
          <a:bodyPr vert="horz" lIns="91294" tIns="45647" rIns="91294" bIns="456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9431600"/>
            <a:ext cx="2944283" cy="498214"/>
          </a:xfrm>
          <a:prstGeom prst="rect">
            <a:avLst/>
          </a:prstGeom>
        </p:spPr>
        <p:txBody>
          <a:bodyPr vert="horz" lIns="91294" tIns="45647" rIns="91294" bIns="456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48646" y="9431600"/>
            <a:ext cx="2944283" cy="498214"/>
          </a:xfrm>
          <a:prstGeom prst="rect">
            <a:avLst/>
          </a:prstGeom>
        </p:spPr>
        <p:txBody>
          <a:bodyPr vert="horz" lIns="91294" tIns="45647" rIns="91294" bIns="45647"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6067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your self</a:t>
            </a:r>
            <a:r>
              <a:rPr lang="en-GB" baseline="0" dirty="0"/>
              <a:t> in the context of the slide and the wider collaborative process.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2908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individual Awarding</a:t>
            </a:r>
            <a:r>
              <a:rPr lang="en-GB" baseline="0" dirty="0"/>
              <a:t> Bodies, City &amp; Guilds and WJEC may already have a relationship with you.  However our work relating to the new qualifications requires us to establish a new relationship.  Due to GDPR we are unable make contact with you unless you give us permission to do so.  You can do this by subscribing to our preference centre via the Health and Care Learning Wales website.  We need you to do this whether you are already part of an approved City &amp; Guilds/WJEC centre or not.  Subscribing in this way will ensure that we can send you regular updates about the new qualifications, both now and in the future.</a:t>
            </a:r>
          </a:p>
          <a:p>
            <a:endParaRPr lang="en-GB" baseline="0" dirty="0"/>
          </a:p>
          <a:p>
            <a:r>
              <a:rPr lang="en-GB" baseline="0" dirty="0"/>
              <a:t>If you have not already done so please pause this webinar now and use the link on the slide to visit the Health and Care Learning Wales website.  Once you are on the landing page please click the subscribe button and following the online instructions.</a:t>
            </a:r>
          </a:p>
          <a:p>
            <a:endParaRPr lang="en-GB" baseline="0" dirty="0"/>
          </a:p>
          <a:p>
            <a:r>
              <a:rPr lang="en-GB" baseline="0" dirty="0"/>
              <a:t>You will also notice that near the top of the landing page we have a number of option displayed:</a:t>
            </a:r>
          </a:p>
          <a:p>
            <a:r>
              <a:rPr lang="en-GB" baseline="0" dirty="0"/>
              <a:t>Qualifications – this is where you will find things like qualification specifications/handbooks</a:t>
            </a:r>
          </a:p>
          <a:p>
            <a:r>
              <a:rPr lang="en-GB" baseline="0" dirty="0"/>
              <a:t>Resources – this speaks for itself – we are currently adding capability functions to the website so that all of our digital resources can be accessed and used easily.</a:t>
            </a:r>
          </a:p>
          <a:p>
            <a:r>
              <a:rPr lang="en-GB" baseline="0" dirty="0"/>
              <a:t>Training and Events – this is where we will post event information – don’t forget about our quality assurance events coming soon.</a:t>
            </a:r>
          </a:p>
          <a:p>
            <a:r>
              <a:rPr lang="en-GB" baseline="0" dirty="0"/>
              <a:t>EQA Vacancies – we are still recruiting EQAs and would be delighted to receive further interest particularly from individuals who are Welsh speakers.</a:t>
            </a:r>
          </a:p>
          <a:p>
            <a:r>
              <a:rPr lang="en-GB" baseline="0" dirty="0"/>
              <a:t> </a:t>
            </a:r>
          </a:p>
          <a:p>
            <a:endParaRPr lang="en-GB" baseline="0" dirty="0"/>
          </a:p>
          <a:p>
            <a:r>
              <a:rPr lang="en-GB" baseline="0" dirty="0"/>
              <a:t>OK now we are going to spend some time showcasing some key documentation and templates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78626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2170275008"/>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4409B90-DD16-44A2-9137-566B253AF176}" type="datetimeFigureOut">
              <a:rPr lang="en-GB" smtClean="0"/>
              <a:t>30/01/2020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1226878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4409B90-DD16-44A2-9137-566B253AF176}" type="datetimeFigureOut">
              <a:rPr lang="en-GB" smtClean="0"/>
              <a:t>30/01/2020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596315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4409B90-DD16-44A2-9137-566B253AF176}" type="datetimeFigureOut">
              <a:rPr lang="en-GB" smtClean="0"/>
              <a:t>30/01/2020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5034343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4409B90-DD16-44A2-9137-566B253AF176}" type="datetimeFigureOut">
              <a:rPr lang="en-GB" smtClean="0"/>
              <a:t>30/01/2020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073216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409B90-DD16-44A2-9137-566B253AF176}" type="datetimeFigureOut">
              <a:rPr lang="en-GB" smtClean="0"/>
              <a:t>30/01/2020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500125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30/01/2020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6552278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30/01/2020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42170468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4409B90-DD16-44A2-9137-566B253AF176}" type="datetimeFigureOut">
              <a:rPr lang="en-GB" smtClean="0"/>
              <a:t>30/01/2020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6207852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4409B90-DD16-44A2-9137-566B253AF176}" type="datetimeFigureOut">
              <a:rPr lang="en-GB" smtClean="0"/>
              <a:t>30/01/2020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8484177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2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3155733292"/>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87875"/>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Title and Content Shapes">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15DB3E3A-AFCC-4C5B-B70A-7F707107820E}"/>
              </a:ext>
            </a:extLst>
          </p:cNvPr>
          <p:cNvSpPr txBox="1">
            <a:spLocks noGrp="1"/>
          </p:cNvSpPr>
          <p:nvPr>
            <p:ph type="ftr" sz="quarter" idx="9"/>
          </p:nvPr>
        </p:nvSpPr>
        <p:spPr>
          <a:xfrm>
            <a:off x="196550" y="291236"/>
            <a:ext cx="7637461" cy="516242"/>
          </a:xfrm>
        </p:spPr>
        <p:txBody>
          <a:bodyPr/>
          <a:lstStyle>
            <a:lvl1pPr>
              <a:defRPr lang="en-US">
                <a:latin typeface="Lato"/>
                <a:ea typeface="Lato"/>
                <a:cs typeface="Lato"/>
              </a:defRPr>
            </a:lvl1pPr>
          </a:lstStyle>
          <a:p>
            <a:pPr lvl="0"/>
            <a:endParaRPr lang="en-US"/>
          </a:p>
        </p:txBody>
      </p:sp>
      <p:cxnSp>
        <p:nvCxnSpPr>
          <p:cNvPr id="3" name="Straight Connector 7">
            <a:extLst>
              <a:ext uri="{FF2B5EF4-FFF2-40B4-BE49-F238E27FC236}">
                <a16:creationId xmlns:a16="http://schemas.microsoft.com/office/drawing/2014/main" id="{7DEFFD1F-6C33-4CE4-AA52-BEA46E248679}"/>
              </a:ext>
            </a:extLst>
          </p:cNvPr>
          <p:cNvCxnSpPr/>
          <p:nvPr/>
        </p:nvCxnSpPr>
        <p:spPr>
          <a:xfrm>
            <a:off x="282010" y="888778"/>
            <a:ext cx="11665010" cy="0"/>
          </a:xfrm>
          <a:prstGeom prst="straightConnector1">
            <a:avLst/>
          </a:prstGeom>
          <a:noFill/>
          <a:ln w="22229" cap="flat">
            <a:solidFill>
              <a:srgbClr val="65B2E6"/>
            </a:solidFill>
            <a:prstDash val="solid"/>
            <a:miter/>
          </a:ln>
        </p:spPr>
      </p:cxnSp>
      <p:pic>
        <p:nvPicPr>
          <p:cNvPr id="4" name="Picture 6">
            <a:extLst>
              <a:ext uri="{FF2B5EF4-FFF2-40B4-BE49-F238E27FC236}">
                <a16:creationId xmlns:a16="http://schemas.microsoft.com/office/drawing/2014/main" id="{F683320F-A829-4E16-A2A2-CB932DE0FD59}"/>
              </a:ext>
            </a:extLst>
          </p:cNvPr>
          <p:cNvPicPr>
            <a:picLocks noChangeAspect="1"/>
          </p:cNvPicPr>
          <p:nvPr/>
        </p:nvPicPr>
        <p:blipFill>
          <a:blip r:embed="rId2"/>
          <a:stretch>
            <a:fillRect/>
          </a:stretch>
        </p:blipFill>
        <p:spPr>
          <a:xfrm>
            <a:off x="10505331" y="113906"/>
            <a:ext cx="1586968" cy="685022"/>
          </a:xfrm>
          <a:prstGeom prst="rect">
            <a:avLst/>
          </a:prstGeom>
          <a:noFill/>
          <a:ln cap="flat">
            <a:noFill/>
          </a:ln>
        </p:spPr>
      </p:pic>
    </p:spTree>
    <p:extLst>
      <p:ext uri="{BB962C8B-B14F-4D97-AF65-F5344CB8AC3E}">
        <p14:creationId xmlns:p14="http://schemas.microsoft.com/office/powerpoint/2010/main" val="18526475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84045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246583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125659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16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4409B90-DD16-44A2-9137-566B253AF176}" type="datetimeFigureOut">
              <a:rPr lang="en-GB" smtClean="0"/>
              <a:t>30/01/2020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707859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4409B90-DD16-44A2-9137-566B253AF176}" type="datetimeFigureOut">
              <a:rPr lang="en-GB" smtClean="0"/>
              <a:t>30/01/2020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5262811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748462768"/>
      </p:ext>
    </p:extLst>
  </p:cSld>
  <p:clrMap bg1="lt1" tx1="dk1" bg2="lt2" tx2="dk2" accent1="accent1" accent2="accent2" accent3="accent3" accent4="accent4" accent5="accent5" accent6="accent6" hlink="hlink" folHlink="folHlink"/>
  <p:sldLayoutIdLst>
    <p:sldLayoutId id="2147483744" r:id="rId1"/>
    <p:sldLayoutId id="2147483747" r:id="rId2"/>
    <p:sldLayoutId id="2147483739"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3" orient="horz" pos="2160" userDrawn="1">
          <p15:clr>
            <a:srgbClr val="F26B43"/>
          </p15:clr>
        </p15:guide>
        <p15:guide id="14" pos="3840" userDrawn="1">
          <p15:clr>
            <a:srgbClr val="F26B43"/>
          </p15:clr>
        </p15:guide>
        <p15:guide id="15" orient="horz" userDrawn="1">
          <p15:clr>
            <a:srgbClr val="F26B43"/>
          </p15:clr>
        </p15:guide>
        <p15:guide id="16" orient="horz" pos="4320" userDrawn="1">
          <p15:clr>
            <a:srgbClr val="F26B43"/>
          </p15:clr>
        </p15:guide>
        <p15:guide id="17" userDrawn="1">
          <p15:clr>
            <a:srgbClr val="F26B43"/>
          </p15:clr>
        </p15:guide>
        <p15:guide id="18" pos="7680" userDrawn="1">
          <p15:clr>
            <a:srgbClr val="F26B43"/>
          </p15:clr>
        </p15:guide>
        <p15:guide id="19" pos="7355" userDrawn="1">
          <p15:clr>
            <a:srgbClr val="F26B43"/>
          </p15:clr>
        </p15:guide>
        <p15:guide id="20" orient="horz" pos="3997" userDrawn="1">
          <p15:clr>
            <a:srgbClr val="F26B43"/>
          </p15:clr>
        </p15:guide>
        <p15:guide id="21" pos="325" userDrawn="1">
          <p15:clr>
            <a:srgbClr val="F26B43"/>
          </p15:clr>
        </p15:guide>
        <p15:guide id="22" orient="horz" pos="618" userDrawn="1">
          <p15:clr>
            <a:srgbClr val="F26B43"/>
          </p15:clr>
        </p15:guide>
        <p15:guide id="23"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1783919866"/>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1/30/2020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71469848"/>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3" r:id="rId1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0.xml"/><Relationship Id="rId4" Type="http://schemas.openxmlformats.org/officeDocument/2006/relationships/hyperlink" Target="https://www.healthandcarelearning.wales/training-and-events/"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hyperlink" Target="https://www.healthandcarelearning.wales/"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healthandcarelearning.wales/"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surveygizmo.eu/s3/90185681/7d3a94fecd3e" TargetMode="External"/><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1351" y="4891523"/>
            <a:ext cx="2086811" cy="900782"/>
          </a:xfrm>
          <a:prstGeom prst="rect">
            <a:avLst/>
          </a:prstGeom>
        </p:spPr>
      </p:pic>
      <p:sp>
        <p:nvSpPr>
          <p:cNvPr id="9" name="Title 1"/>
          <p:cNvSpPr txBox="1">
            <a:spLocks/>
          </p:cNvSpPr>
          <p:nvPr/>
        </p:nvSpPr>
        <p:spPr>
          <a:xfrm>
            <a:off x="794037" y="4704624"/>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r>
              <a:rPr lang="en-US" sz="2400" dirty="0">
                <a:solidFill>
                  <a:srgbClr val="007BB9"/>
                </a:solidFill>
                <a:latin typeface="Arial" panose="020B0604020202020204" pitchFamily="34" charset="0"/>
                <a:ea typeface="Lato" charset="0"/>
                <a:cs typeface="Arial" panose="020B0604020202020204" pitchFamily="34" charset="0"/>
              </a:rPr>
              <a:t>Preparing to Teach</a:t>
            </a:r>
            <a:r>
              <a:rPr kumimoji="0" lang="en-US" sz="2400" b="0" i="0" u="none" strike="noStrike" kern="1200" cap="none" spc="0" normalizeH="0" baseline="0" noProof="0" dirty="0">
                <a:ln>
                  <a:noFill/>
                </a:ln>
                <a:solidFill>
                  <a:srgbClr val="007BB9"/>
                </a:solidFill>
                <a:effectLst/>
                <a:uLnTx/>
                <a:uFillTx/>
                <a:latin typeface="Arial" panose="020B0604020202020204" pitchFamily="34" charset="0"/>
                <a:ea typeface="Lato" charset="0"/>
                <a:cs typeface="Arial" panose="020B0604020202020204" pitchFamily="34" charset="0"/>
              </a:rPr>
              <a:t>:</a:t>
            </a:r>
          </a:p>
          <a:p>
            <a:r>
              <a:rPr lang="en-GB" sz="2400" dirty="0"/>
              <a:t>GCE Health and Social Care, and Childcare</a:t>
            </a:r>
          </a:p>
          <a:p>
            <a:endParaRPr lang="en-GB" sz="2400" dirty="0"/>
          </a:p>
          <a:p>
            <a:r>
              <a:rPr lang="en-GB" sz="2400" dirty="0"/>
              <a:t>Spring 2020 </a:t>
            </a:r>
          </a:p>
        </p:txBody>
      </p:sp>
      <p:sp>
        <p:nvSpPr>
          <p:cNvPr id="7" name="Title 1"/>
          <p:cNvSpPr txBox="1">
            <a:spLocks/>
          </p:cNvSpPr>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US" sz="2800" b="1" i="0" u="none" strike="noStrike" kern="1200" cap="none" spc="0" normalizeH="0" baseline="0" noProof="0" dirty="0">
              <a:ln>
                <a:noFill/>
              </a:ln>
              <a:solidFill>
                <a:srgbClr val="140000"/>
              </a:solidFill>
              <a:effectLst/>
              <a:uLnTx/>
              <a:uFillTx/>
              <a:latin typeface="Lato" charset="0"/>
              <a:ea typeface="Lato" charset="0"/>
              <a:cs typeface="Lato"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18878"/>
          <a:stretch/>
        </p:blipFill>
        <p:spPr>
          <a:xfrm>
            <a:off x="0" y="0"/>
            <a:ext cx="12192000" cy="3929380"/>
          </a:xfrm>
          <a:prstGeom prst="rect">
            <a:avLst/>
          </a:prstGeom>
        </p:spPr>
      </p:pic>
    </p:spTree>
    <p:extLst>
      <p:ext uri="{BB962C8B-B14F-4D97-AF65-F5344CB8AC3E}">
        <p14:creationId xmlns:p14="http://schemas.microsoft.com/office/powerpoint/2010/main" val="2973725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8">
            <a:extLst>
              <a:ext uri="{FF2B5EF4-FFF2-40B4-BE49-F238E27FC236}">
                <a16:creationId xmlns:a16="http://schemas.microsoft.com/office/drawing/2014/main" id="{90D38339-1CE7-4EC1-8685-BA8EE08ACB2D}"/>
              </a:ext>
            </a:extLst>
          </p:cNvPr>
          <p:cNvSpPr txBox="1"/>
          <p:nvPr/>
        </p:nvSpPr>
        <p:spPr>
          <a:xfrm>
            <a:off x="282010" y="208720"/>
            <a:ext cx="10223321" cy="447260"/>
          </a:xfrm>
          <a:prstGeom prst="rect">
            <a:avLst/>
          </a:prstGeom>
          <a:noFill/>
          <a:ln cap="flat">
            <a:noFill/>
          </a:ln>
        </p:spPr>
        <p:txBody>
          <a:bodyPr vert="horz" wrap="square" lIns="0" tIns="0" rIns="0" bIns="0" anchor="b" anchorCtr="0" compatLnSpc="1">
            <a:noAutofit/>
          </a:bodyPr>
          <a:lstStyle/>
          <a:p>
            <a:pPr marL="0" marR="0" lvl="0" indent="0" algn="l"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3200" b="0" i="0" u="none" strike="noStrike" kern="1200" cap="none" spc="0" baseline="0" dirty="0">
                <a:solidFill>
                  <a:srgbClr val="007BB9"/>
                </a:solidFill>
                <a:uFillTx/>
                <a:latin typeface="Arial"/>
              </a:rPr>
              <a:t>GCE Health and Social Care, and Childcare </a:t>
            </a:r>
          </a:p>
        </p:txBody>
      </p:sp>
      <p:pic>
        <p:nvPicPr>
          <p:cNvPr id="3" name="Picture 2">
            <a:extLst>
              <a:ext uri="{FF2B5EF4-FFF2-40B4-BE49-F238E27FC236}">
                <a16:creationId xmlns:a16="http://schemas.microsoft.com/office/drawing/2014/main" id="{6EE17419-6ED5-45D1-9DB9-8F397FD95DC2}"/>
              </a:ext>
            </a:extLst>
          </p:cNvPr>
          <p:cNvPicPr>
            <a:picLocks noChangeAspect="1"/>
          </p:cNvPicPr>
          <p:nvPr/>
        </p:nvPicPr>
        <p:blipFill>
          <a:blip r:embed="rId2"/>
          <a:stretch>
            <a:fillRect/>
          </a:stretch>
        </p:blipFill>
        <p:spPr>
          <a:xfrm>
            <a:off x="498266" y="1074098"/>
            <a:ext cx="5333088" cy="4341121"/>
          </a:xfrm>
          <a:prstGeom prst="rect">
            <a:avLst/>
          </a:prstGeom>
        </p:spPr>
      </p:pic>
      <p:pic>
        <p:nvPicPr>
          <p:cNvPr id="4" name="Picture 3">
            <a:extLst>
              <a:ext uri="{FF2B5EF4-FFF2-40B4-BE49-F238E27FC236}">
                <a16:creationId xmlns:a16="http://schemas.microsoft.com/office/drawing/2014/main" id="{C89C38BE-4D23-4E9C-BB5E-B63656121B99}"/>
              </a:ext>
            </a:extLst>
          </p:cNvPr>
          <p:cNvPicPr>
            <a:picLocks noChangeAspect="1"/>
          </p:cNvPicPr>
          <p:nvPr/>
        </p:nvPicPr>
        <p:blipFill>
          <a:blip r:embed="rId3"/>
          <a:stretch>
            <a:fillRect/>
          </a:stretch>
        </p:blipFill>
        <p:spPr>
          <a:xfrm>
            <a:off x="8114616" y="4040881"/>
            <a:ext cx="3485119" cy="2431099"/>
          </a:xfrm>
          <a:prstGeom prst="rect">
            <a:avLst/>
          </a:prstGeom>
        </p:spPr>
      </p:pic>
      <p:sp>
        <p:nvSpPr>
          <p:cNvPr id="5" name="Rectangle 4">
            <a:extLst>
              <a:ext uri="{FF2B5EF4-FFF2-40B4-BE49-F238E27FC236}">
                <a16:creationId xmlns:a16="http://schemas.microsoft.com/office/drawing/2014/main" id="{B33B77B7-0E67-4B16-B924-42199C000A2C}"/>
              </a:ext>
            </a:extLst>
          </p:cNvPr>
          <p:cNvSpPr/>
          <p:nvPr/>
        </p:nvSpPr>
        <p:spPr>
          <a:xfrm>
            <a:off x="551194" y="5876115"/>
            <a:ext cx="6944695" cy="646331"/>
          </a:xfrm>
          <a:prstGeom prst="rect">
            <a:avLst/>
          </a:prstGeom>
        </p:spPr>
        <p:txBody>
          <a:bodyPr wrap="square">
            <a:spAutoFit/>
          </a:bodyPr>
          <a:lstStyle/>
          <a:p>
            <a:r>
              <a:rPr lang="en-GB" dirty="0">
                <a:hlinkClick r:id="rId4"/>
              </a:rPr>
              <a:t>https://www.healthandcarelearning.wales/training-and-events/</a:t>
            </a:r>
            <a:endParaRPr lang="en-GB" dirty="0"/>
          </a:p>
          <a:p>
            <a:endParaRPr lang="en-GB" dirty="0"/>
          </a:p>
        </p:txBody>
      </p:sp>
      <p:sp>
        <p:nvSpPr>
          <p:cNvPr id="6" name="TextBox 5">
            <a:extLst>
              <a:ext uri="{FF2B5EF4-FFF2-40B4-BE49-F238E27FC236}">
                <a16:creationId xmlns:a16="http://schemas.microsoft.com/office/drawing/2014/main" id="{78A51C52-F6FF-4617-AF82-9176D11CB173}"/>
              </a:ext>
            </a:extLst>
          </p:cNvPr>
          <p:cNvSpPr txBox="1"/>
          <p:nvPr/>
        </p:nvSpPr>
        <p:spPr>
          <a:xfrm>
            <a:off x="6493882" y="1301072"/>
            <a:ext cx="4977183" cy="2585323"/>
          </a:xfrm>
          <a:prstGeom prst="rect">
            <a:avLst/>
          </a:prstGeom>
          <a:noFill/>
        </p:spPr>
        <p:txBody>
          <a:bodyPr wrap="square" rtlCol="0">
            <a:spAutoFit/>
          </a:bodyPr>
          <a:lstStyle/>
          <a:p>
            <a:r>
              <a:rPr lang="en-GB" dirty="0"/>
              <a:t>To find out more :</a:t>
            </a:r>
          </a:p>
          <a:p>
            <a:endParaRPr lang="en-GB" dirty="0"/>
          </a:p>
          <a:p>
            <a:pPr marL="285750" indent="-285750">
              <a:buFont typeface="Arial" panose="020B0604020202020204" pitchFamily="34" charset="0"/>
              <a:buChar char="•"/>
            </a:pPr>
            <a:r>
              <a:rPr lang="en-GB" dirty="0"/>
              <a:t>Attend CPD in February bookable now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Contact our subject specialists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Keep checking the website for the release of additional information  </a:t>
            </a:r>
          </a:p>
          <a:p>
            <a:endParaRPr lang="en-GB" dirty="0"/>
          </a:p>
        </p:txBody>
      </p:sp>
    </p:spTree>
    <p:extLst>
      <p:ext uri="{BB962C8B-B14F-4D97-AF65-F5344CB8AC3E}">
        <p14:creationId xmlns:p14="http://schemas.microsoft.com/office/powerpoint/2010/main" val="2471405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GCE Health and Social Care, and Childcare</a:t>
            </a:r>
          </a:p>
        </p:txBody>
      </p:sp>
      <p:sp>
        <p:nvSpPr>
          <p:cNvPr id="3" name="Rectangle 2">
            <a:extLst>
              <a:ext uri="{FF2B5EF4-FFF2-40B4-BE49-F238E27FC236}">
                <a16:creationId xmlns:a16="http://schemas.microsoft.com/office/drawing/2014/main" id="{2E75B2FA-D205-4E6F-9552-2F83D5D8CA8C}"/>
              </a:ext>
            </a:extLst>
          </p:cNvPr>
          <p:cNvSpPr/>
          <p:nvPr/>
        </p:nvSpPr>
        <p:spPr>
          <a:xfrm>
            <a:off x="468123" y="964164"/>
            <a:ext cx="10223323" cy="9879628"/>
          </a:xfrm>
          <a:prstGeom prst="rect">
            <a:avLst/>
          </a:prstGeom>
        </p:spPr>
        <p:txBody>
          <a:bodyPr wrap="square">
            <a:spAutoFit/>
          </a:bodyPr>
          <a:lstStyle/>
          <a:p>
            <a:r>
              <a:rPr lang="en-GB" b="1" dirty="0">
                <a:solidFill>
                  <a:srgbClr val="00B0F0"/>
                </a:solidFill>
                <a:latin typeface="Arial" panose="020B0604020202020204" pitchFamily="34" charset="0"/>
                <a:cs typeface="Arial" panose="020B0604020202020204" pitchFamily="34" charset="0"/>
              </a:rPr>
              <a:t>WJEC resources</a:t>
            </a: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r>
              <a:rPr lang="en-GB" b="1" i="1" dirty="0">
                <a:latin typeface="Arial" panose="020B0604020202020204" pitchFamily="34" charset="0"/>
                <a:cs typeface="Arial" panose="020B0604020202020204" pitchFamily="34" charset="0"/>
              </a:rPr>
              <a:t>Specifications, sample assessment materials</a:t>
            </a:r>
            <a:endParaRPr lang="en-GB" i="1" dirty="0">
              <a:latin typeface="Arial" panose="020B0604020202020204" pitchFamily="34" charset="0"/>
              <a:cs typeface="Arial" panose="020B0604020202020204" pitchFamily="34" charset="0"/>
            </a:endParaRPr>
          </a:p>
          <a:p>
            <a:r>
              <a:rPr lang="en-GB" sz="3200" i="1" dirty="0">
                <a:latin typeface="Arial" panose="020B0604020202020204" pitchFamily="34" charset="0"/>
                <a:cs typeface="Arial" panose="020B0604020202020204" pitchFamily="34" charset="0"/>
              </a:rPr>
              <a:t>Guidance for teaching – coming soon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free of charge on open website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route through the specification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frequently asked questions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detailed unit guidance</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additional guidance for NEA content </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suggested resources</a:t>
            </a:r>
          </a:p>
          <a:p>
            <a:pPr marL="185738" indent="-185738">
              <a:buFont typeface="Arial" panose="020B0604020202020204" pitchFamily="34" charset="0"/>
              <a:buChar char="•"/>
            </a:pPr>
            <a:r>
              <a:rPr lang="en-GB" i="1" dirty="0">
                <a:latin typeface="Arial" panose="020B0604020202020204" pitchFamily="34" charset="0"/>
                <a:cs typeface="Arial" panose="020B0604020202020204" pitchFamily="34" charset="0"/>
              </a:rPr>
              <a:t>etc.</a:t>
            </a:r>
          </a:p>
          <a:p>
            <a:pPr marL="185738" indent="-185738">
              <a:buFont typeface="Arial" panose="020B0604020202020204" pitchFamily="34" charset="0"/>
              <a:buChar char="•"/>
            </a:pPr>
            <a:endParaRPr lang="en-GB" b="1" i="1" dirty="0">
              <a:solidFill>
                <a:srgbClr val="00B0F0"/>
              </a:solidFill>
              <a:latin typeface="Arial" panose="020B0604020202020204" pitchFamily="34" charset="0"/>
              <a:cs typeface="Arial" panose="020B0604020202020204" pitchFamily="34" charset="0"/>
            </a:endParaRPr>
          </a:p>
          <a:p>
            <a:r>
              <a:rPr lang="en-GB" sz="2800" dirty="0">
                <a:latin typeface="Arial" panose="020B0604020202020204" pitchFamily="34" charset="0"/>
                <a:cs typeface="Arial" panose="020B0604020202020204" pitchFamily="34" charset="0"/>
              </a:rPr>
              <a:t>Online digital resources</a:t>
            </a:r>
          </a:p>
          <a:p>
            <a:pPr marL="185738" indent="-185738">
              <a:buFont typeface="Arial" pitchFamily="34" charset="0"/>
              <a:buChar char="•"/>
            </a:pPr>
            <a:r>
              <a:rPr lang="en-GB" i="1" dirty="0">
                <a:latin typeface="Arial" panose="020B0604020202020204" pitchFamily="34" charset="0"/>
                <a:cs typeface="Arial" panose="020B0604020202020204" pitchFamily="34" charset="0"/>
              </a:rPr>
              <a:t>interactive worksheets</a:t>
            </a:r>
          </a:p>
          <a:p>
            <a:pPr marL="185738" indent="-185738">
              <a:buFont typeface="Arial" pitchFamily="34" charset="0"/>
              <a:buChar char="•"/>
            </a:pPr>
            <a:r>
              <a:rPr lang="en-GB" i="1" dirty="0">
                <a:latin typeface="Arial" panose="020B0604020202020204" pitchFamily="34" charset="0"/>
                <a:cs typeface="Arial" panose="020B0604020202020204" pitchFamily="34" charset="0"/>
              </a:rPr>
              <a:t>printable activities/revision notes                         </a:t>
            </a:r>
          </a:p>
          <a:p>
            <a:pPr marL="185738" indent="-185738">
              <a:buFont typeface="Arial" pitchFamily="34" charset="0"/>
              <a:buChar char="•"/>
            </a:pPr>
            <a:r>
              <a:rPr lang="en-GB" i="1" dirty="0">
                <a:latin typeface="Arial" panose="020B0604020202020204" pitchFamily="34" charset="0"/>
                <a:cs typeface="Arial" panose="020B0604020202020204" pitchFamily="34" charset="0"/>
              </a:rPr>
              <a:t>classroom resources </a:t>
            </a:r>
          </a:p>
          <a:p>
            <a:pPr marL="185738" indent="-185738">
              <a:buFont typeface="Arial" pitchFamily="34" charset="0"/>
              <a:buChar char="•"/>
            </a:pPr>
            <a:r>
              <a:rPr lang="en-GB" i="1" dirty="0">
                <a:latin typeface="Arial" panose="020B0604020202020204" pitchFamily="34" charset="0"/>
                <a:cs typeface="Arial" panose="020B0604020202020204" pitchFamily="34" charset="0"/>
              </a:rPr>
              <a:t>free of charge</a:t>
            </a:r>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F340829A-F791-43DF-96BF-84F47802C788}"/>
              </a:ext>
            </a:extLst>
          </p:cNvPr>
          <p:cNvSpPr/>
          <p:nvPr/>
        </p:nvSpPr>
        <p:spPr>
          <a:xfrm>
            <a:off x="282010" y="1348154"/>
            <a:ext cx="5192667" cy="369332"/>
          </a:xfrm>
          <a:prstGeom prst="rect">
            <a:avLst/>
          </a:prstGeom>
        </p:spPr>
        <p:txBody>
          <a:bodyPr wrap="square">
            <a:spAutoFit/>
          </a:bodyPr>
          <a:lstStyle/>
          <a:p>
            <a:r>
              <a:rPr lang="en-GB" dirty="0">
                <a:latin typeface="Arial" panose="020B0604020202020204" pitchFamily="34" charset="0"/>
                <a:cs typeface="Arial" panose="020B0604020202020204" pitchFamily="34" charset="0"/>
              </a:rPr>
              <a:t>(i)	</a:t>
            </a:r>
            <a:r>
              <a:rPr lang="en-GB" b="1" dirty="0">
                <a:latin typeface="Arial" panose="020B0604020202020204" pitchFamily="34" charset="0"/>
                <a:cs typeface="Arial" panose="020B0604020202020204" pitchFamily="34" charset="0"/>
              </a:rPr>
              <a:t>Available now on the open website </a:t>
            </a:r>
          </a:p>
        </p:txBody>
      </p:sp>
      <p:pic>
        <p:nvPicPr>
          <p:cNvPr id="9" name="Picture 3">
            <a:extLst>
              <a:ext uri="{FF2B5EF4-FFF2-40B4-BE49-F238E27FC236}">
                <a16:creationId xmlns:a16="http://schemas.microsoft.com/office/drawing/2014/main" id="{745A06B0-D722-4EEC-A2E5-27644950EB9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214" t="10190" r="16786"/>
          <a:stretch/>
        </p:blipFill>
        <p:spPr bwMode="auto">
          <a:xfrm>
            <a:off x="4665785" y="2895600"/>
            <a:ext cx="5839549" cy="3771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0053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584778" y="1298447"/>
            <a:ext cx="6873866" cy="4975773"/>
          </a:xfrm>
          <a:prstGeom prst="rect">
            <a:avLst/>
          </a:prstGeom>
        </p:spPr>
      </p:pic>
      <p:sp>
        <p:nvSpPr>
          <p:cNvPr id="3" name="Title 3">
            <a:extLst>
              <a:ext uri="{FF2B5EF4-FFF2-40B4-BE49-F238E27FC236}">
                <a16:creationId xmlns:a16="http://schemas.microsoft.com/office/drawing/2014/main" id="{9F5CE4A0-023E-7743-9994-3B34800878BF}"/>
              </a:ext>
            </a:extLst>
          </p:cNvPr>
          <p:cNvSpPr txBox="1">
            <a:spLocks/>
          </p:cNvSpPr>
          <p:nvPr/>
        </p:nvSpPr>
        <p:spPr>
          <a:xfrm>
            <a:off x="282011" y="208722"/>
            <a:ext cx="10223323"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007BB9"/>
                </a:solidFill>
                <a:effectLst/>
                <a:uLnTx/>
                <a:uFillTx/>
                <a:latin typeface="Arial" panose="020B0604020202020204"/>
                <a:ea typeface="+mj-ea"/>
                <a:cs typeface="+mj-cs"/>
              </a:rPr>
              <a:t>Have you subscribed to Health and Care Learning Wales?</a:t>
            </a:r>
          </a:p>
        </p:txBody>
      </p:sp>
      <p:sp>
        <p:nvSpPr>
          <p:cNvPr id="4" name="TextBox 3"/>
          <p:cNvSpPr txBox="1"/>
          <p:nvPr/>
        </p:nvSpPr>
        <p:spPr>
          <a:xfrm>
            <a:off x="571500" y="1874520"/>
            <a:ext cx="3543299" cy="3139321"/>
          </a:xfrm>
          <a:prstGeom prst="rect">
            <a:avLst/>
          </a:prstGeom>
          <a:solidFill>
            <a:schemeClr val="accent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rPr>
              <a:t>City &amp; Guilds and WJEC want to connect with as many centres, assessors, tutors, teachers and quality assurance staff as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rPr>
              <a:t>Help us to keep in touch with you by subscribing to Health and Care Learning Wales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hlinkClick r:id="rId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5" name="Rectangle 4"/>
          <p:cNvSpPr/>
          <p:nvPr/>
        </p:nvSpPr>
        <p:spPr>
          <a:xfrm>
            <a:off x="571500" y="5336960"/>
            <a:ext cx="3272719"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hlinkClick r:id="rId4"/>
              </a:rPr>
              <a:t>https://www.healthandcarelearning.wales/</a:t>
            </a: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309815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472034" y="852795"/>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3" name="Rectangle 2">
            <a:extLst>
              <a:ext uri="{FF2B5EF4-FFF2-40B4-BE49-F238E27FC236}">
                <a16:creationId xmlns:a16="http://schemas.microsoft.com/office/drawing/2014/main" id="{77ED8454-7E6D-4225-A1A7-2B039F216EF4}"/>
              </a:ext>
            </a:extLst>
          </p:cNvPr>
          <p:cNvSpPr/>
          <p:nvPr/>
        </p:nvSpPr>
        <p:spPr>
          <a:xfrm>
            <a:off x="393700" y="1068115"/>
            <a:ext cx="11360150" cy="9202519"/>
          </a:xfrm>
          <a:prstGeom prst="rect">
            <a:avLst/>
          </a:prstGeom>
        </p:spPr>
        <p:txBody>
          <a:bodyPr wrap="square">
            <a:spAutoFit/>
          </a:bodyPr>
          <a:lstStyle/>
          <a:p>
            <a:r>
              <a:rPr lang="en-US" sz="2800" b="1" kern="1100" spc="-50" dirty="0">
                <a:solidFill>
                  <a:schemeClr val="accent1"/>
                </a:solidFill>
                <a:latin typeface="Arial" panose="020B0604020202020204" pitchFamily="34" charset="0"/>
                <a:cs typeface="Arial" panose="020B0604020202020204" pitchFamily="34" charset="0"/>
              </a:rPr>
              <a:t>Unit 2- Internally Assessed</a:t>
            </a:r>
          </a:p>
          <a:p>
            <a:endParaRPr lang="en-US" sz="2400" b="1" kern="1100" spc="-50" dirty="0">
              <a:solidFill>
                <a:srgbClr val="00B0F0"/>
              </a:solidFill>
              <a:latin typeface="Arial" panose="020B0604020202020204" pitchFamily="34" charset="0"/>
              <a:cs typeface="Arial" panose="020B0604020202020204" pitchFamily="34" charset="0"/>
            </a:endParaRPr>
          </a:p>
          <a:p>
            <a:endParaRPr lang="en-US" kern="1100" spc="-5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kern="1100" spc="-50" dirty="0">
                <a:latin typeface="Arial" panose="020B0604020202020204" pitchFamily="34" charset="0"/>
                <a:cs typeface="Arial" panose="020B0604020202020204" pitchFamily="34" charset="0"/>
              </a:rPr>
              <a:t>Currently in </a:t>
            </a:r>
            <a:r>
              <a:rPr lang="en-US" sz="2400" b="1" kern="1100" spc="-50" dirty="0">
                <a:latin typeface="Arial" panose="020B0604020202020204" pitchFamily="34" charset="0"/>
                <a:cs typeface="Arial" panose="020B0604020202020204" pitchFamily="34" charset="0"/>
              </a:rPr>
              <a:t>draft</a:t>
            </a:r>
            <a:r>
              <a:rPr lang="en-US" sz="2400" kern="1100" spc="-50" dirty="0">
                <a:latin typeface="Arial" panose="020B0604020202020204" pitchFamily="34" charset="0"/>
                <a:cs typeface="Arial" panose="020B0604020202020204" pitchFamily="34" charset="0"/>
              </a:rPr>
              <a:t> format</a:t>
            </a:r>
          </a:p>
          <a:p>
            <a:endParaRPr lang="en-US" sz="2400" kern="1100" spc="-5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kern="1100" spc="-50" dirty="0">
                <a:latin typeface="Arial" panose="020B0604020202020204" pitchFamily="34" charset="0"/>
                <a:cs typeface="Arial" panose="020B0604020202020204" pitchFamily="34" charset="0"/>
              </a:rPr>
              <a:t>Due for sign off imminently – published on the  Health and Care Learning Wales website (</a:t>
            </a:r>
            <a:r>
              <a:rPr lang="en-US" sz="2400" kern="1100" spc="-50" dirty="0">
                <a:latin typeface="Arial" panose="020B0604020202020204" pitchFamily="34" charset="0"/>
                <a:cs typeface="Arial" panose="020B0604020202020204" pitchFamily="34" charset="0"/>
                <a:hlinkClick r:id="rId2"/>
              </a:rPr>
              <a:t>https://www.healthandcarelearning.wales/</a:t>
            </a:r>
            <a:r>
              <a:rPr lang="en-US" sz="2400" kern="1100" spc="-50" dirty="0">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endParaRPr lang="en-US" sz="2400" kern="1100" spc="-5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kern="1100" spc="-50" dirty="0">
                <a:latin typeface="Arial" panose="020B0604020202020204" pitchFamily="34" charset="0"/>
                <a:cs typeface="Arial" panose="020B0604020202020204" pitchFamily="34" charset="0"/>
              </a:rPr>
              <a:t>Divided into two tasks</a:t>
            </a:r>
          </a:p>
          <a:p>
            <a:pPr marL="285750" indent="-285750">
              <a:buFont typeface="Arial" panose="020B0604020202020204" pitchFamily="34" charset="0"/>
              <a:buChar char="•"/>
            </a:pPr>
            <a:endParaRPr lang="en-US" sz="2400" kern="1100" spc="-5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kern="1100" spc="-50" dirty="0">
                <a:latin typeface="Arial" panose="020B0604020202020204" pitchFamily="34" charset="0"/>
                <a:cs typeface="Arial" panose="020B0604020202020204" pitchFamily="34" charset="0"/>
              </a:rPr>
              <a:t>Task 2 context (legislation or initiative) will change each series</a:t>
            </a:r>
          </a:p>
          <a:p>
            <a:pPr marL="285750" indent="-285750">
              <a:buFont typeface="Arial" panose="020B0604020202020204" pitchFamily="34" charset="0"/>
              <a:buChar char="•"/>
            </a:pPr>
            <a:endParaRPr lang="en-US" sz="2400" kern="1100" spc="-5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kern="1100" spc="-50" dirty="0" err="1">
                <a:latin typeface="Arial" panose="020B0604020202020204" pitchFamily="34" charset="0"/>
                <a:cs typeface="Arial" panose="020B0604020202020204" pitchFamily="34" charset="0"/>
              </a:rPr>
              <a:t>Standardised</a:t>
            </a:r>
            <a:r>
              <a:rPr lang="en-US" sz="2400" kern="1100" spc="-50" dirty="0">
                <a:latin typeface="Arial" panose="020B0604020202020204" pitchFamily="34" charset="0"/>
                <a:cs typeface="Arial" panose="020B0604020202020204" pitchFamily="34" charset="0"/>
              </a:rPr>
              <a:t> mark scheme </a:t>
            </a:r>
            <a:r>
              <a:rPr lang="en-US" sz="2400" b="1" kern="1100" spc="-50" dirty="0">
                <a:latin typeface="Arial" panose="020B0604020202020204" pitchFamily="34" charset="0"/>
                <a:cs typeface="Arial" panose="020B0604020202020204" pitchFamily="34" charset="0"/>
              </a:rPr>
              <a:t>does not </a:t>
            </a:r>
            <a:r>
              <a:rPr lang="en-US" sz="2400" kern="1100" spc="-50" dirty="0">
                <a:latin typeface="Arial" panose="020B0604020202020204" pitchFamily="34" charset="0"/>
                <a:cs typeface="Arial" panose="020B0604020202020204" pitchFamily="34" charset="0"/>
              </a:rPr>
              <a:t>change each series</a:t>
            </a:r>
          </a:p>
          <a:p>
            <a:pPr marL="285750" indent="-285750">
              <a:buFont typeface="Arial" panose="020B0604020202020204" pitchFamily="34" charset="0"/>
              <a:buChar char="•"/>
            </a:pPr>
            <a:endParaRPr lang="en-US" sz="2400" kern="1100" spc="-5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400" kern="1100" spc="-50" dirty="0">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9BEA2FBC-2F0F-4110-A55A-88D986E730D2}"/>
              </a:ext>
            </a:extLst>
          </p:cNvPr>
          <p:cNvSpPr>
            <a:spLocks noGrp="1"/>
          </p:cNvSpPr>
          <p:nvPr>
            <p:ph type="title"/>
          </p:nvPr>
        </p:nvSpPr>
        <p:spPr/>
        <p:txBody>
          <a:bodyPr/>
          <a:lstStyle/>
          <a:p>
            <a:r>
              <a:rPr lang="en-GB" dirty="0"/>
              <a:t>GCE Health and Social Care, and Childcare</a:t>
            </a:r>
          </a:p>
        </p:txBody>
      </p:sp>
    </p:spTree>
    <p:extLst>
      <p:ext uri="{BB962C8B-B14F-4D97-AF65-F5344CB8AC3E}">
        <p14:creationId xmlns:p14="http://schemas.microsoft.com/office/powerpoint/2010/main" val="7716061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472034" y="852795"/>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3" name="Rectangle 2">
            <a:extLst>
              <a:ext uri="{FF2B5EF4-FFF2-40B4-BE49-F238E27FC236}">
                <a16:creationId xmlns:a16="http://schemas.microsoft.com/office/drawing/2014/main" id="{77ED8454-7E6D-4225-A1A7-2B039F216EF4}"/>
              </a:ext>
            </a:extLst>
          </p:cNvPr>
          <p:cNvSpPr/>
          <p:nvPr/>
        </p:nvSpPr>
        <p:spPr>
          <a:xfrm>
            <a:off x="393700" y="1068115"/>
            <a:ext cx="11360150" cy="1446550"/>
          </a:xfrm>
          <a:prstGeom prst="rect">
            <a:avLst/>
          </a:prstGeom>
        </p:spPr>
        <p:txBody>
          <a:bodyPr wrap="square">
            <a:spAutoFit/>
          </a:bodyPr>
          <a:lstStyle/>
          <a:p>
            <a:r>
              <a:rPr lang="en-US" sz="2800" b="1" kern="1100" spc="-50" dirty="0">
                <a:solidFill>
                  <a:srgbClr val="00B0F0"/>
                </a:solidFill>
                <a:latin typeface="Arial" panose="020B0604020202020204" pitchFamily="34" charset="0"/>
                <a:cs typeface="Arial" panose="020B0604020202020204" pitchFamily="34" charset="0"/>
              </a:rPr>
              <a:t>Unit 2 (draft)  TASK 1</a:t>
            </a:r>
          </a:p>
          <a:p>
            <a:endParaRPr lang="en-US" sz="2400" b="1" kern="1100" spc="-50" dirty="0">
              <a:solidFill>
                <a:srgbClr val="00B0F0"/>
              </a:solidFill>
              <a:latin typeface="Arial" panose="020B0604020202020204" pitchFamily="34" charset="0"/>
              <a:cs typeface="Arial" panose="020B0604020202020204" pitchFamily="34" charset="0"/>
            </a:endParaRPr>
          </a:p>
          <a:p>
            <a:endParaRPr lang="en-US" b="1" kern="1100" spc="-50" dirty="0">
              <a:solidFill>
                <a:srgbClr val="00B0F0"/>
              </a:solidFill>
              <a:latin typeface="Arial" panose="020B0604020202020204" pitchFamily="34" charset="0"/>
              <a:cs typeface="Arial" panose="020B0604020202020204" pitchFamily="34" charset="0"/>
            </a:endParaRPr>
          </a:p>
          <a:p>
            <a:endParaRPr lang="en-GB" b="1" dirty="0">
              <a:solidFill>
                <a:srgbClr val="00B0F0"/>
              </a:solidFill>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9BEA2FBC-2F0F-4110-A55A-88D986E730D2}"/>
              </a:ext>
            </a:extLst>
          </p:cNvPr>
          <p:cNvSpPr>
            <a:spLocks noGrp="1"/>
          </p:cNvSpPr>
          <p:nvPr>
            <p:ph type="title"/>
          </p:nvPr>
        </p:nvSpPr>
        <p:spPr/>
        <p:txBody>
          <a:bodyPr/>
          <a:lstStyle/>
          <a:p>
            <a:r>
              <a:rPr lang="en-GB" dirty="0"/>
              <a:t>GCE Health and Social Care, and Childcare</a:t>
            </a:r>
          </a:p>
        </p:txBody>
      </p:sp>
      <p:graphicFrame>
        <p:nvGraphicFramePr>
          <p:cNvPr id="7" name="Table 6">
            <a:extLst>
              <a:ext uri="{FF2B5EF4-FFF2-40B4-BE49-F238E27FC236}">
                <a16:creationId xmlns:a16="http://schemas.microsoft.com/office/drawing/2014/main" id="{15DFB859-E206-4CED-BB09-039BF44A60AC}"/>
              </a:ext>
            </a:extLst>
          </p:cNvPr>
          <p:cNvGraphicFramePr>
            <a:graphicFrameLocks noGrp="1"/>
          </p:cNvGraphicFramePr>
          <p:nvPr/>
        </p:nvGraphicFramePr>
        <p:xfrm>
          <a:off x="588736" y="1574815"/>
          <a:ext cx="10460264" cy="5131164"/>
        </p:xfrm>
        <a:graphic>
          <a:graphicData uri="http://schemas.openxmlformats.org/drawingml/2006/table">
            <a:tbl>
              <a:tblPr firstRow="1" firstCol="1" bandRow="1">
                <a:tableStyleId>{5C22544A-7EE6-4342-B048-85BDC9FD1C3A}</a:tableStyleId>
              </a:tblPr>
              <a:tblGrid>
                <a:gridCol w="1577521">
                  <a:extLst>
                    <a:ext uri="{9D8B030D-6E8A-4147-A177-3AD203B41FA5}">
                      <a16:colId xmlns:a16="http://schemas.microsoft.com/office/drawing/2014/main" val="2680444885"/>
                    </a:ext>
                  </a:extLst>
                </a:gridCol>
                <a:gridCol w="6897615">
                  <a:extLst>
                    <a:ext uri="{9D8B030D-6E8A-4147-A177-3AD203B41FA5}">
                      <a16:colId xmlns:a16="http://schemas.microsoft.com/office/drawing/2014/main" val="417405893"/>
                    </a:ext>
                  </a:extLst>
                </a:gridCol>
                <a:gridCol w="992564">
                  <a:extLst>
                    <a:ext uri="{9D8B030D-6E8A-4147-A177-3AD203B41FA5}">
                      <a16:colId xmlns:a16="http://schemas.microsoft.com/office/drawing/2014/main" val="3134025243"/>
                    </a:ext>
                  </a:extLst>
                </a:gridCol>
                <a:gridCol w="992564">
                  <a:extLst>
                    <a:ext uri="{9D8B030D-6E8A-4147-A177-3AD203B41FA5}">
                      <a16:colId xmlns:a16="http://schemas.microsoft.com/office/drawing/2014/main" val="2701555464"/>
                    </a:ext>
                  </a:extLst>
                </a:gridCol>
              </a:tblGrid>
              <a:tr h="973632">
                <a:tc gridSpan="4">
                  <a:txBody>
                    <a:bodyPr/>
                    <a:lstStyle/>
                    <a:p>
                      <a:pPr algn="just">
                        <a:spcAft>
                          <a:spcPts val="0"/>
                        </a:spcAft>
                      </a:pPr>
                      <a:r>
                        <a:rPr lang="en-GB" sz="1600" dirty="0">
                          <a:effectLst/>
                        </a:rPr>
                        <a:t>Practitioners from the health and social care, and childcare sectors work together within legislative guidelines to promote outcome focused care.</a:t>
                      </a:r>
                    </a:p>
                    <a:p>
                      <a:pPr algn="just">
                        <a:spcAft>
                          <a:spcPts val="0"/>
                        </a:spcAft>
                      </a:pPr>
                      <a:r>
                        <a:rPr lang="en-GB" sz="1600" dirty="0">
                          <a:effectLst/>
                        </a:rPr>
                        <a:t> </a:t>
                      </a:r>
                    </a:p>
                    <a:p>
                      <a:pPr algn="just">
                        <a:spcAft>
                          <a:spcPts val="0"/>
                        </a:spcAft>
                      </a:pPr>
                      <a:r>
                        <a:rPr lang="en-GB" sz="1600" dirty="0">
                          <a:effectLst/>
                        </a:rPr>
                        <a:t>You are required to produce a report which:</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099553800"/>
                  </a:ext>
                </a:extLst>
              </a:tr>
              <a:tr h="736782">
                <a:tc>
                  <a:txBody>
                    <a:bodyPr/>
                    <a:lstStyle/>
                    <a:p>
                      <a:pPr algn="l">
                        <a:spcAft>
                          <a:spcPts val="0"/>
                        </a:spcAft>
                      </a:pPr>
                      <a:r>
                        <a:rPr lang="en-GB" sz="1600" dirty="0">
                          <a:effectLst/>
                        </a:rPr>
                        <a:t>(a)</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l">
                        <a:spcAft>
                          <a:spcPts val="0"/>
                        </a:spcAft>
                      </a:pPr>
                      <a:r>
                        <a:rPr lang="en-GB" sz="1600" dirty="0">
                          <a:effectLst/>
                        </a:rPr>
                        <a:t>Outlines the job roles, employment opportunities and potential career pathways of two practitioners working within the health and social care, and the childcare sectors in Wales.</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ctr">
                        <a:spcAft>
                          <a:spcPts val="0"/>
                        </a:spcAft>
                      </a:pPr>
                      <a:r>
                        <a:rPr lang="en-GB" sz="1200" dirty="0">
                          <a:effectLst/>
                        </a:rPr>
                        <a:t>AO1</a:t>
                      </a:r>
                    </a:p>
                    <a:p>
                      <a:pPr algn="ctr">
                        <a:spcAft>
                          <a:spcPts val="0"/>
                        </a:spcAft>
                      </a:pPr>
                      <a:r>
                        <a:rPr lang="en-GB" sz="1200" dirty="0">
                          <a:effectLst/>
                        </a:rPr>
                        <a:t>2.2.3(c)</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ctr">
                        <a:spcAft>
                          <a:spcPts val="0"/>
                        </a:spcAft>
                      </a:pPr>
                      <a:r>
                        <a:rPr lang="en-GB" sz="1200" dirty="0">
                          <a:effectLst/>
                        </a:rPr>
                        <a:t>[6 marks]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extLst>
                  <a:ext uri="{0D108BD9-81ED-4DB2-BD59-A6C34878D82A}">
                    <a16:rowId xmlns:a16="http://schemas.microsoft.com/office/drawing/2014/main" val="3153950659"/>
                  </a:ext>
                </a:extLst>
              </a:tr>
              <a:tr h="736782">
                <a:tc>
                  <a:txBody>
                    <a:bodyPr/>
                    <a:lstStyle/>
                    <a:p>
                      <a:pPr algn="l">
                        <a:spcAft>
                          <a:spcPts val="0"/>
                        </a:spcAft>
                      </a:pPr>
                      <a:r>
                        <a:rPr lang="en-GB" sz="1600" dirty="0">
                          <a:effectLst/>
                        </a:rPr>
                        <a:t>(b)</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l">
                        <a:spcAft>
                          <a:spcPts val="0"/>
                        </a:spcAft>
                      </a:pPr>
                      <a:r>
                        <a:rPr lang="en-GB" sz="1600">
                          <a:effectLst/>
                        </a:rPr>
                        <a:t>Discusses how current legislation, initiatives and regulation, support, and have an impact on, the provision of sustainable, high quality health and social care and childcare services in Wales.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ctr">
                        <a:spcAft>
                          <a:spcPts val="0"/>
                        </a:spcAft>
                      </a:pPr>
                      <a:r>
                        <a:rPr lang="en-GB" sz="1200">
                          <a:effectLst/>
                        </a:rPr>
                        <a:t>AO1</a:t>
                      </a:r>
                    </a:p>
                    <a:p>
                      <a:pPr algn="ctr">
                        <a:spcAft>
                          <a:spcPts val="0"/>
                        </a:spcAft>
                      </a:pPr>
                      <a:r>
                        <a:rPr lang="en-GB" sz="1200">
                          <a:effectLst/>
                        </a:rPr>
                        <a:t>AO3</a:t>
                      </a:r>
                    </a:p>
                    <a:p>
                      <a:pPr algn="ctr">
                        <a:spcAft>
                          <a:spcPts val="0"/>
                        </a:spcAft>
                      </a:pPr>
                      <a:r>
                        <a:rPr lang="en-GB" sz="1200">
                          <a:effectLst/>
                        </a:rPr>
                        <a:t>2.2.2(a),(d)</a:t>
                      </a:r>
                    </a:p>
                    <a:p>
                      <a:pPr algn="ctr">
                        <a:spcAft>
                          <a:spcPts val="0"/>
                        </a:spcAft>
                      </a:pPr>
                      <a:r>
                        <a:rPr lang="en-GB" sz="1200">
                          <a:effectLst/>
                        </a:rPr>
                        <a:t>2.2.4 (a)</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ctr">
                        <a:spcAft>
                          <a:spcPts val="0"/>
                        </a:spcAft>
                      </a:pPr>
                      <a:r>
                        <a:rPr lang="en-GB" sz="1200" dirty="0">
                          <a:effectLst/>
                        </a:rPr>
                        <a:t>[8 marks]</a:t>
                      </a:r>
                    </a:p>
                    <a:p>
                      <a:pPr algn="ctr">
                        <a:spcAft>
                          <a:spcPts val="0"/>
                        </a:spcAft>
                      </a:pPr>
                      <a:r>
                        <a:rPr lang="en-GB" sz="1200" dirty="0">
                          <a:effectLst/>
                        </a:rPr>
                        <a:t>[4 marks]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extLst>
                  <a:ext uri="{0D108BD9-81ED-4DB2-BD59-A6C34878D82A}">
                    <a16:rowId xmlns:a16="http://schemas.microsoft.com/office/drawing/2014/main" val="3495115217"/>
                  </a:ext>
                </a:extLst>
              </a:tr>
              <a:tr h="1217040">
                <a:tc rowSpan="2">
                  <a:txBody>
                    <a:bodyPr/>
                    <a:lstStyle/>
                    <a:p>
                      <a:pPr algn="l">
                        <a:spcAft>
                          <a:spcPts val="0"/>
                        </a:spcAft>
                      </a:pPr>
                      <a:r>
                        <a:rPr lang="en-GB" sz="1600">
                          <a:effectLst/>
                        </a:rPr>
                        <a:t>(c)</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l">
                        <a:spcAft>
                          <a:spcPts val="0"/>
                        </a:spcAft>
                      </a:pPr>
                      <a:r>
                        <a:rPr lang="en-GB" sz="1600">
                          <a:effectLst/>
                        </a:rPr>
                        <a:t>Focuses on two practitioners from the health and social care and/or childcare sector, and:</a:t>
                      </a:r>
                    </a:p>
                    <a:p>
                      <a:pPr algn="l">
                        <a:spcAft>
                          <a:spcPts val="0"/>
                        </a:spcAft>
                      </a:pPr>
                      <a:r>
                        <a:rPr lang="en-GB" sz="1600">
                          <a:effectLst/>
                        </a:rPr>
                        <a:t> </a:t>
                      </a:r>
                    </a:p>
                    <a:p>
                      <a:pPr marL="266065" indent="-266065" algn="l">
                        <a:spcAft>
                          <a:spcPts val="0"/>
                        </a:spcAft>
                      </a:pPr>
                      <a:r>
                        <a:rPr lang="en-GB" sz="1600">
                          <a:effectLst/>
                        </a:rPr>
                        <a:t>(i) 	for one of the practitioners, explains a range of skills and techniques applied to promote outcome focussed care.	</a:t>
                      </a:r>
                      <a:endParaRPr lang="en-GB" sz="160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ctr">
                        <a:spcAft>
                          <a:spcPts val="0"/>
                        </a:spcAft>
                      </a:pPr>
                      <a:r>
                        <a:rPr lang="en-GB" sz="1200">
                          <a:effectLst/>
                        </a:rPr>
                        <a:t> </a:t>
                      </a:r>
                    </a:p>
                    <a:p>
                      <a:pPr algn="ctr">
                        <a:spcAft>
                          <a:spcPts val="0"/>
                        </a:spcAft>
                      </a:pPr>
                      <a:r>
                        <a:rPr lang="en-GB" sz="1200">
                          <a:effectLst/>
                        </a:rPr>
                        <a:t> </a:t>
                      </a:r>
                    </a:p>
                    <a:p>
                      <a:pPr algn="ctr">
                        <a:spcAft>
                          <a:spcPts val="0"/>
                        </a:spcAft>
                      </a:pPr>
                      <a:r>
                        <a:rPr lang="en-GB" sz="1200">
                          <a:effectLst/>
                        </a:rPr>
                        <a:t> </a:t>
                      </a:r>
                    </a:p>
                    <a:p>
                      <a:pPr algn="ctr">
                        <a:spcAft>
                          <a:spcPts val="0"/>
                        </a:spcAft>
                      </a:pPr>
                      <a:r>
                        <a:rPr lang="en-GB" sz="1200">
                          <a:effectLst/>
                        </a:rPr>
                        <a:t>AO2</a:t>
                      </a:r>
                    </a:p>
                    <a:p>
                      <a:pPr algn="ctr">
                        <a:spcAft>
                          <a:spcPts val="0"/>
                        </a:spcAft>
                      </a:pPr>
                      <a:r>
                        <a:rPr lang="en-GB" sz="1200">
                          <a:effectLst/>
                        </a:rPr>
                        <a:t>2.2.2(c)</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ctr">
                        <a:spcAft>
                          <a:spcPts val="0"/>
                        </a:spcAft>
                      </a:pPr>
                      <a:r>
                        <a:rPr lang="en-GB" sz="1200" dirty="0">
                          <a:effectLst/>
                        </a:rPr>
                        <a:t> </a:t>
                      </a:r>
                    </a:p>
                    <a:p>
                      <a:pPr algn="ctr">
                        <a:spcAft>
                          <a:spcPts val="0"/>
                        </a:spcAft>
                      </a:pPr>
                      <a:r>
                        <a:rPr lang="en-GB" sz="1200" dirty="0">
                          <a:effectLst/>
                        </a:rPr>
                        <a:t> </a:t>
                      </a:r>
                    </a:p>
                    <a:p>
                      <a:pPr algn="ctr">
                        <a:spcAft>
                          <a:spcPts val="0"/>
                        </a:spcAft>
                      </a:pPr>
                      <a:r>
                        <a:rPr lang="en-GB" sz="1200" dirty="0">
                          <a:effectLst/>
                        </a:rPr>
                        <a:t> </a:t>
                      </a:r>
                    </a:p>
                    <a:p>
                      <a:pPr algn="ctr">
                        <a:spcAft>
                          <a:spcPts val="0"/>
                        </a:spcAft>
                      </a:pPr>
                      <a:r>
                        <a:rPr lang="en-GB" sz="1200" dirty="0">
                          <a:effectLst/>
                        </a:rPr>
                        <a:t>[6 marks]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extLst>
                  <a:ext uri="{0D108BD9-81ED-4DB2-BD59-A6C34878D82A}">
                    <a16:rowId xmlns:a16="http://schemas.microsoft.com/office/drawing/2014/main" val="818348185"/>
                  </a:ext>
                </a:extLst>
              </a:tr>
              <a:tr h="1217040">
                <a:tc vMerge="1">
                  <a:txBody>
                    <a:bodyPr/>
                    <a:lstStyle/>
                    <a:p>
                      <a:endParaRPr lang="en-GB"/>
                    </a:p>
                  </a:txBody>
                  <a:tcPr/>
                </a:tc>
                <a:tc>
                  <a:txBody>
                    <a:bodyPr/>
                    <a:lstStyle/>
                    <a:p>
                      <a:pPr algn="l">
                        <a:spcAft>
                          <a:spcPts val="0"/>
                        </a:spcAft>
                        <a:tabLst>
                          <a:tab pos="238760" algn="l"/>
                        </a:tabLst>
                      </a:pPr>
                      <a:r>
                        <a:rPr lang="en-GB" sz="1600" dirty="0">
                          <a:effectLst/>
                        </a:rPr>
                        <a:t>(ii) 	for the other practitioner, explains:</a:t>
                      </a:r>
                    </a:p>
                    <a:p>
                      <a:pPr marL="342900" lvl="0" indent="-342900" algn="l">
                        <a:spcAft>
                          <a:spcPts val="0"/>
                        </a:spcAft>
                        <a:buFont typeface="Symbol" panose="05050102010706020507" pitchFamily="18" charset="2"/>
                        <a:buChar char=""/>
                      </a:pPr>
                      <a:r>
                        <a:rPr lang="en-GB" sz="1600" dirty="0">
                          <a:effectLst/>
                        </a:rPr>
                        <a:t>the principles of care and core values that underpin their working practices, and their application</a:t>
                      </a:r>
                    </a:p>
                    <a:p>
                      <a:pPr marL="342900" lvl="0" indent="-342900" algn="l">
                        <a:spcAft>
                          <a:spcPts val="0"/>
                        </a:spcAft>
                        <a:buFont typeface="Symbol" panose="05050102010706020507" pitchFamily="18" charset="2"/>
                        <a:buChar char=""/>
                      </a:pPr>
                      <a:r>
                        <a:rPr lang="en-GB" sz="1600" dirty="0">
                          <a:effectLst/>
                        </a:rPr>
                        <a:t>how the practitioner works within a multi-disciplinary team to ensure that personal outcomes are achieved.              </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ctr">
                        <a:spcAft>
                          <a:spcPts val="0"/>
                        </a:spcAft>
                      </a:pPr>
                      <a:r>
                        <a:rPr lang="en-GB" sz="1200" dirty="0">
                          <a:effectLst/>
                        </a:rPr>
                        <a:t>AO2</a:t>
                      </a:r>
                    </a:p>
                    <a:p>
                      <a:pPr algn="ctr">
                        <a:spcAft>
                          <a:spcPts val="0"/>
                        </a:spcAft>
                      </a:pPr>
                      <a:r>
                        <a:rPr lang="en-GB" sz="1200" dirty="0">
                          <a:effectLst/>
                        </a:rPr>
                        <a:t>2.2.2(b) 2.2.2(e)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a:txBody>
                    <a:bodyPr/>
                    <a:lstStyle/>
                    <a:p>
                      <a:pPr algn="ctr">
                        <a:spcAft>
                          <a:spcPts val="0"/>
                        </a:spcAft>
                      </a:pPr>
                      <a:r>
                        <a:rPr lang="en-GB" sz="1200" dirty="0">
                          <a:effectLst/>
                        </a:rPr>
                        <a:t>[8 marks]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extLst>
                  <a:ext uri="{0D108BD9-81ED-4DB2-BD59-A6C34878D82A}">
                    <a16:rowId xmlns:a16="http://schemas.microsoft.com/office/drawing/2014/main" val="582884687"/>
                  </a:ext>
                </a:extLst>
              </a:tr>
              <a:tr h="184196">
                <a:tc gridSpan="2">
                  <a:txBody>
                    <a:bodyPr/>
                    <a:lstStyle/>
                    <a:p>
                      <a:pPr algn="l">
                        <a:spcAft>
                          <a:spcPts val="0"/>
                        </a:spcAft>
                      </a:pPr>
                      <a:r>
                        <a:rPr lang="en-GB" sz="800" dirty="0">
                          <a:effectLst/>
                        </a:rPr>
                        <a:t>	</a:t>
                      </a:r>
                      <a:endParaRPr lang="en-GB"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hMerge="1">
                  <a:txBody>
                    <a:bodyPr/>
                    <a:lstStyle/>
                    <a:p>
                      <a:endParaRPr lang="en-GB"/>
                    </a:p>
                  </a:txBody>
                  <a:tcPr/>
                </a:tc>
                <a:tc gridSpan="2">
                  <a:txBody>
                    <a:bodyPr/>
                    <a:lstStyle/>
                    <a:p>
                      <a:pPr algn="l">
                        <a:spcAft>
                          <a:spcPts val="0"/>
                        </a:spcAft>
                      </a:pPr>
                      <a:r>
                        <a:rPr lang="en-GB" sz="1600" dirty="0">
                          <a:effectLst/>
                        </a:rPr>
                        <a:t>Sub-total  32 marks</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896" marR="49896" marT="0" marB="0"/>
                </a:tc>
                <a:tc hMerge="1">
                  <a:txBody>
                    <a:bodyPr/>
                    <a:lstStyle/>
                    <a:p>
                      <a:endParaRPr lang="en-GB"/>
                    </a:p>
                  </a:txBody>
                  <a:tcPr/>
                </a:tc>
                <a:extLst>
                  <a:ext uri="{0D108BD9-81ED-4DB2-BD59-A6C34878D82A}">
                    <a16:rowId xmlns:a16="http://schemas.microsoft.com/office/drawing/2014/main" val="4252984038"/>
                  </a:ext>
                </a:extLst>
              </a:tr>
            </a:tbl>
          </a:graphicData>
        </a:graphic>
      </p:graphicFrame>
    </p:spTree>
    <p:extLst>
      <p:ext uri="{BB962C8B-B14F-4D97-AF65-F5344CB8AC3E}">
        <p14:creationId xmlns:p14="http://schemas.microsoft.com/office/powerpoint/2010/main" val="2439854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472034" y="852795"/>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3" name="Rectangle 2">
            <a:extLst>
              <a:ext uri="{FF2B5EF4-FFF2-40B4-BE49-F238E27FC236}">
                <a16:creationId xmlns:a16="http://schemas.microsoft.com/office/drawing/2014/main" id="{77ED8454-7E6D-4225-A1A7-2B039F216EF4}"/>
              </a:ext>
            </a:extLst>
          </p:cNvPr>
          <p:cNvSpPr/>
          <p:nvPr/>
        </p:nvSpPr>
        <p:spPr>
          <a:xfrm>
            <a:off x="189163" y="939980"/>
            <a:ext cx="11360150" cy="523220"/>
          </a:xfrm>
          <a:prstGeom prst="rect">
            <a:avLst/>
          </a:prstGeom>
        </p:spPr>
        <p:txBody>
          <a:bodyPr wrap="square">
            <a:spAutoFit/>
          </a:bodyPr>
          <a:lstStyle/>
          <a:p>
            <a:r>
              <a:rPr lang="en-US" sz="2800" b="1" kern="1100" spc="-50" dirty="0">
                <a:solidFill>
                  <a:srgbClr val="00B0F0"/>
                </a:solidFill>
                <a:latin typeface="Arial" panose="020B0604020202020204" pitchFamily="34" charset="0"/>
                <a:cs typeface="Arial" panose="020B0604020202020204" pitchFamily="34" charset="0"/>
              </a:rPr>
              <a:t>Unit 2 (draft)  TASK 2</a:t>
            </a:r>
            <a:endParaRPr lang="en-GB" sz="2800" b="1" dirty="0">
              <a:solidFill>
                <a:srgbClr val="00B0F0"/>
              </a:solidFill>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9BEA2FBC-2F0F-4110-A55A-88D986E730D2}"/>
              </a:ext>
            </a:extLst>
          </p:cNvPr>
          <p:cNvSpPr>
            <a:spLocks noGrp="1"/>
          </p:cNvSpPr>
          <p:nvPr>
            <p:ph type="title"/>
          </p:nvPr>
        </p:nvSpPr>
        <p:spPr/>
        <p:txBody>
          <a:bodyPr/>
          <a:lstStyle/>
          <a:p>
            <a:r>
              <a:rPr lang="en-GB" dirty="0"/>
              <a:t>GCE Health and Social Care, and Childcare</a:t>
            </a:r>
          </a:p>
        </p:txBody>
      </p:sp>
      <p:graphicFrame>
        <p:nvGraphicFramePr>
          <p:cNvPr id="4" name="Table 3">
            <a:extLst>
              <a:ext uri="{FF2B5EF4-FFF2-40B4-BE49-F238E27FC236}">
                <a16:creationId xmlns:a16="http://schemas.microsoft.com/office/drawing/2014/main" id="{B7473BB3-F4A7-4A9E-B101-5904B6204507}"/>
              </a:ext>
            </a:extLst>
          </p:cNvPr>
          <p:cNvGraphicFramePr>
            <a:graphicFrameLocks noGrp="1"/>
          </p:cNvGraphicFramePr>
          <p:nvPr>
            <p:extLst>
              <p:ext uri="{D42A27DB-BD31-4B8C-83A1-F6EECF244321}">
                <p14:modId xmlns:p14="http://schemas.microsoft.com/office/powerpoint/2010/main" val="260403466"/>
              </p:ext>
            </p:extLst>
          </p:nvPr>
        </p:nvGraphicFramePr>
        <p:xfrm>
          <a:off x="282011" y="1427275"/>
          <a:ext cx="11569093" cy="5221259"/>
        </p:xfrm>
        <a:graphic>
          <a:graphicData uri="http://schemas.openxmlformats.org/drawingml/2006/table">
            <a:tbl>
              <a:tblPr firstRow="1" firstCol="1" bandRow="1">
                <a:tableStyleId>{5C22544A-7EE6-4342-B048-85BDC9FD1C3A}</a:tableStyleId>
              </a:tblPr>
              <a:tblGrid>
                <a:gridCol w="475978">
                  <a:extLst>
                    <a:ext uri="{9D8B030D-6E8A-4147-A177-3AD203B41FA5}">
                      <a16:colId xmlns:a16="http://schemas.microsoft.com/office/drawing/2014/main" val="1782574299"/>
                    </a:ext>
                  </a:extLst>
                </a:gridCol>
                <a:gridCol w="2645477">
                  <a:extLst>
                    <a:ext uri="{9D8B030D-6E8A-4147-A177-3AD203B41FA5}">
                      <a16:colId xmlns:a16="http://schemas.microsoft.com/office/drawing/2014/main" val="2754606856"/>
                    </a:ext>
                  </a:extLst>
                </a:gridCol>
                <a:gridCol w="6438214">
                  <a:extLst>
                    <a:ext uri="{9D8B030D-6E8A-4147-A177-3AD203B41FA5}">
                      <a16:colId xmlns:a16="http://schemas.microsoft.com/office/drawing/2014/main" val="652166105"/>
                    </a:ext>
                  </a:extLst>
                </a:gridCol>
                <a:gridCol w="990871">
                  <a:extLst>
                    <a:ext uri="{9D8B030D-6E8A-4147-A177-3AD203B41FA5}">
                      <a16:colId xmlns:a16="http://schemas.microsoft.com/office/drawing/2014/main" val="3304995836"/>
                    </a:ext>
                  </a:extLst>
                </a:gridCol>
                <a:gridCol w="1018553">
                  <a:extLst>
                    <a:ext uri="{9D8B030D-6E8A-4147-A177-3AD203B41FA5}">
                      <a16:colId xmlns:a16="http://schemas.microsoft.com/office/drawing/2014/main" val="1113613044"/>
                    </a:ext>
                  </a:extLst>
                </a:gridCol>
              </a:tblGrid>
              <a:tr h="337032">
                <a:tc gridSpan="5">
                  <a:txBody>
                    <a:bodyPr/>
                    <a:lstStyle/>
                    <a:p>
                      <a:pPr algn="l">
                        <a:spcAft>
                          <a:spcPts val="0"/>
                        </a:spcAft>
                      </a:pPr>
                      <a:r>
                        <a:rPr lang="en-GB" sz="1000" dirty="0">
                          <a:effectLst/>
                        </a:rPr>
                        <a:t>The pre-released information for this set of sample assessment materials is shown in the shaded cell below.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080952095"/>
                  </a:ext>
                </a:extLst>
              </a:tr>
              <a:tr h="467463">
                <a:tc gridSpan="5">
                  <a:txBody>
                    <a:bodyPr/>
                    <a:lstStyle/>
                    <a:p>
                      <a:pPr algn="l">
                        <a:spcAft>
                          <a:spcPts val="0"/>
                        </a:spcAft>
                      </a:pPr>
                      <a:r>
                        <a:rPr lang="en-GB" sz="1000" dirty="0">
                          <a:effectLst/>
                        </a:rPr>
                        <a:t>A Healthier Wales: Our plan for Health and Social Care has had an impact on how care and support (outcome focused care) is provided in Wales. Part of your NEA task for Unit 2 will include reference to A Healthier Wales: Our plan for Health and Social Care.</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054965113"/>
                  </a:ext>
                </a:extLst>
              </a:tr>
              <a:tr h="1106905">
                <a:tc gridSpan="5">
                  <a:txBody>
                    <a:bodyPr/>
                    <a:lstStyle/>
                    <a:p>
                      <a:pPr algn="l">
                        <a:spcAft>
                          <a:spcPts val="0"/>
                        </a:spcAft>
                      </a:pPr>
                      <a:r>
                        <a:rPr lang="en-GB" sz="1000" dirty="0">
                          <a:effectLst/>
                        </a:rPr>
                        <a:t>You are required to provide information which would be of relevance to individuals planning a future career in the health, social care, and childcare sectors.</a:t>
                      </a:r>
                    </a:p>
                    <a:p>
                      <a:pPr algn="l">
                        <a:spcAft>
                          <a:spcPts val="0"/>
                        </a:spcAft>
                      </a:pPr>
                      <a:r>
                        <a:rPr lang="en-GB" sz="1000" dirty="0">
                          <a:effectLst/>
                        </a:rPr>
                        <a:t>Your work can be presented in a variety of formats:</a:t>
                      </a:r>
                    </a:p>
                    <a:p>
                      <a:pPr marL="342900" lvl="0" indent="-342900" algn="l">
                        <a:spcAft>
                          <a:spcPts val="0"/>
                        </a:spcAft>
                        <a:buFont typeface="Symbol" panose="05050102010706020507" pitchFamily="18" charset="2"/>
                        <a:buChar char=""/>
                      </a:pPr>
                      <a:r>
                        <a:rPr lang="en-GB" sz="1000" dirty="0">
                          <a:effectLst/>
                        </a:rPr>
                        <a:t>a presentation</a:t>
                      </a:r>
                    </a:p>
                    <a:p>
                      <a:pPr marL="342900" lvl="0" indent="-342900" algn="l">
                        <a:spcAft>
                          <a:spcPts val="0"/>
                        </a:spcAft>
                        <a:buFont typeface="Symbol" panose="05050102010706020507" pitchFamily="18" charset="2"/>
                        <a:buChar char=""/>
                      </a:pPr>
                      <a:r>
                        <a:rPr lang="en-GB" sz="1000" dirty="0">
                          <a:effectLst/>
                        </a:rPr>
                        <a:t>a blog</a:t>
                      </a:r>
                    </a:p>
                    <a:p>
                      <a:pPr marL="342900" lvl="0" indent="-342900" algn="l">
                        <a:spcAft>
                          <a:spcPts val="0"/>
                        </a:spcAft>
                        <a:buFont typeface="Symbol" panose="05050102010706020507" pitchFamily="18" charset="2"/>
                        <a:buChar char=""/>
                      </a:pPr>
                      <a:r>
                        <a:rPr lang="en-GB" sz="1000" dirty="0">
                          <a:effectLst/>
                        </a:rPr>
                        <a:t>an infographic</a:t>
                      </a:r>
                    </a:p>
                    <a:p>
                      <a:pPr algn="l">
                        <a:spcAft>
                          <a:spcPts val="0"/>
                        </a:spcAft>
                      </a:pPr>
                      <a:r>
                        <a:rPr lang="en-GB" sz="1000" dirty="0">
                          <a:effectLst/>
                        </a:rPr>
                        <a:t>or a combination of these.</a:t>
                      </a:r>
                    </a:p>
                    <a:p>
                      <a:pPr algn="just">
                        <a:spcAft>
                          <a:spcPts val="0"/>
                        </a:spcAft>
                      </a:pPr>
                      <a:r>
                        <a:rPr lang="en-GB" sz="1000" dirty="0">
                          <a:effectLst/>
                        </a:rPr>
                        <a:t>Your work must be related to an individual of your choice who has specific needs and must include the following:</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26694870"/>
                  </a:ext>
                </a:extLst>
              </a:tr>
              <a:tr h="372979">
                <a:tc>
                  <a:txBody>
                    <a:bodyPr/>
                    <a:lstStyle/>
                    <a:p>
                      <a:pPr algn="l">
                        <a:spcAft>
                          <a:spcPts val="0"/>
                        </a:spcAft>
                      </a:pPr>
                      <a:r>
                        <a:rPr lang="en-GB" sz="1000">
                          <a:effectLst/>
                        </a:rPr>
                        <a:t>(a)</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gridSpan="2">
                  <a:txBody>
                    <a:bodyPr/>
                    <a:lstStyle/>
                    <a:p>
                      <a:pPr algn="l">
                        <a:spcAft>
                          <a:spcPts val="0"/>
                        </a:spcAft>
                      </a:pPr>
                      <a:r>
                        <a:rPr lang="en-GB" sz="1000" dirty="0">
                          <a:effectLst/>
                        </a:rPr>
                        <a:t>An explanation of how two of the individual’s specific needs could be identified and assessed to identify and achieve personal outcomes.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a:txBody>
                    <a:bodyPr/>
                    <a:lstStyle/>
                    <a:p>
                      <a:pPr algn="ctr">
                        <a:spcAft>
                          <a:spcPts val="0"/>
                        </a:spcAft>
                      </a:pPr>
                      <a:r>
                        <a:rPr lang="en-GB" sz="1000" dirty="0">
                          <a:effectLst/>
                        </a:rPr>
                        <a:t>AO2</a:t>
                      </a:r>
                    </a:p>
                    <a:p>
                      <a:pPr algn="ctr">
                        <a:spcAft>
                          <a:spcPts val="0"/>
                        </a:spcAft>
                      </a:pPr>
                      <a:r>
                        <a:rPr lang="en-GB" sz="1000" dirty="0">
                          <a:effectLst/>
                        </a:rPr>
                        <a:t>2.2.1(c)</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a:txBody>
                    <a:bodyPr/>
                    <a:lstStyle/>
                    <a:p>
                      <a:pPr algn="ctr">
                        <a:spcAft>
                          <a:spcPts val="0"/>
                        </a:spcAft>
                      </a:pPr>
                      <a:r>
                        <a:rPr lang="en-GB" sz="1000" dirty="0">
                          <a:effectLst/>
                        </a:rPr>
                        <a:t>[6 marks]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extLst>
                  <a:ext uri="{0D108BD9-81ED-4DB2-BD59-A6C34878D82A}">
                    <a16:rowId xmlns:a16="http://schemas.microsoft.com/office/drawing/2014/main" val="2822399387"/>
                  </a:ext>
                </a:extLst>
              </a:tr>
              <a:tr h="517358">
                <a:tc>
                  <a:txBody>
                    <a:bodyPr/>
                    <a:lstStyle/>
                    <a:p>
                      <a:pPr algn="l">
                        <a:spcAft>
                          <a:spcPts val="0"/>
                        </a:spcAft>
                      </a:pPr>
                      <a:r>
                        <a:rPr lang="en-GB" sz="1000" dirty="0">
                          <a:effectLst/>
                        </a:rPr>
                        <a:t>(b)</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gridSpan="2">
                  <a:txBody>
                    <a:bodyPr/>
                    <a:lstStyle/>
                    <a:p>
                      <a:pPr algn="l">
                        <a:spcAft>
                          <a:spcPts val="0"/>
                        </a:spcAft>
                      </a:pPr>
                      <a:r>
                        <a:rPr lang="en-GB" sz="1000" dirty="0">
                          <a:effectLst/>
                        </a:rPr>
                        <a:t>An outline of how the individual can be supported to identify strengths, and an explanation of how this could help to achieve personal outcomes and build resilience.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a:txBody>
                    <a:bodyPr/>
                    <a:lstStyle/>
                    <a:p>
                      <a:pPr algn="ctr">
                        <a:spcAft>
                          <a:spcPts val="0"/>
                        </a:spcAft>
                      </a:pPr>
                      <a:r>
                        <a:rPr lang="en-GB" sz="1000" dirty="0">
                          <a:effectLst/>
                        </a:rPr>
                        <a:t>AO1</a:t>
                      </a:r>
                    </a:p>
                    <a:p>
                      <a:pPr algn="ctr">
                        <a:spcAft>
                          <a:spcPts val="0"/>
                        </a:spcAft>
                      </a:pPr>
                      <a:r>
                        <a:rPr lang="en-GB" sz="1000" dirty="0">
                          <a:effectLst/>
                        </a:rPr>
                        <a:t>AO2</a:t>
                      </a:r>
                    </a:p>
                    <a:p>
                      <a:pPr algn="ctr">
                        <a:spcAft>
                          <a:spcPts val="0"/>
                        </a:spcAft>
                      </a:pPr>
                      <a:r>
                        <a:rPr lang="en-GB" sz="1000" dirty="0">
                          <a:effectLst/>
                        </a:rPr>
                        <a:t>2.2.1(a) 2.2.1(b)</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a:txBody>
                    <a:bodyPr/>
                    <a:lstStyle/>
                    <a:p>
                      <a:pPr algn="ctr">
                        <a:spcAft>
                          <a:spcPts val="0"/>
                        </a:spcAft>
                      </a:pPr>
                      <a:r>
                        <a:rPr lang="en-GB" sz="1000" dirty="0">
                          <a:effectLst/>
                        </a:rPr>
                        <a:t>[8 marks]</a:t>
                      </a:r>
                    </a:p>
                    <a:p>
                      <a:pPr algn="ctr">
                        <a:spcAft>
                          <a:spcPts val="0"/>
                        </a:spcAft>
                      </a:pPr>
                      <a:r>
                        <a:rPr lang="en-GB" sz="1000" dirty="0">
                          <a:effectLst/>
                        </a:rPr>
                        <a:t>[4 marks]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extLst>
                  <a:ext uri="{0D108BD9-81ED-4DB2-BD59-A6C34878D82A}">
                    <a16:rowId xmlns:a16="http://schemas.microsoft.com/office/drawing/2014/main" val="1871026135"/>
                  </a:ext>
                </a:extLst>
              </a:tr>
              <a:tr h="432910">
                <a:tc>
                  <a:txBody>
                    <a:bodyPr/>
                    <a:lstStyle/>
                    <a:p>
                      <a:pPr algn="l">
                        <a:spcAft>
                          <a:spcPts val="0"/>
                        </a:spcAft>
                      </a:pPr>
                      <a:r>
                        <a:rPr lang="en-GB" sz="1000">
                          <a:effectLst/>
                        </a:rPr>
                        <a:t>(c)</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gridSpan="2">
                  <a:txBody>
                    <a:bodyPr/>
                    <a:lstStyle/>
                    <a:p>
                      <a:pPr algn="l">
                        <a:spcAft>
                          <a:spcPts val="0"/>
                        </a:spcAft>
                      </a:pPr>
                      <a:r>
                        <a:rPr lang="en-GB" sz="1000" dirty="0">
                          <a:effectLst/>
                        </a:rPr>
                        <a:t>An examination of the ways in which the individual can be helped to measure their progress against personal outcomes.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a:txBody>
                    <a:bodyPr/>
                    <a:lstStyle/>
                    <a:p>
                      <a:pPr algn="ctr">
                        <a:spcAft>
                          <a:spcPts val="0"/>
                        </a:spcAft>
                      </a:pPr>
                      <a:r>
                        <a:rPr lang="en-GB" sz="1000">
                          <a:effectLst/>
                        </a:rPr>
                        <a:t>AO3</a:t>
                      </a:r>
                    </a:p>
                    <a:p>
                      <a:pPr algn="ctr">
                        <a:spcAft>
                          <a:spcPts val="0"/>
                        </a:spcAft>
                      </a:pPr>
                      <a:r>
                        <a:rPr lang="en-GB" sz="1000">
                          <a:effectLst/>
                        </a:rPr>
                        <a:t>2.2.1(d)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a:txBody>
                    <a:bodyPr/>
                    <a:lstStyle/>
                    <a:p>
                      <a:pPr algn="ctr">
                        <a:spcAft>
                          <a:spcPts val="0"/>
                        </a:spcAft>
                      </a:pPr>
                      <a:r>
                        <a:rPr lang="en-GB" sz="1000">
                          <a:effectLst/>
                        </a:rPr>
                        <a:t>[6 marks]</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extLst>
                  <a:ext uri="{0D108BD9-81ED-4DB2-BD59-A6C34878D82A}">
                    <a16:rowId xmlns:a16="http://schemas.microsoft.com/office/drawing/2014/main" val="3854281964"/>
                  </a:ext>
                </a:extLst>
              </a:tr>
              <a:tr h="649932">
                <a:tc>
                  <a:txBody>
                    <a:bodyPr/>
                    <a:lstStyle/>
                    <a:p>
                      <a:pPr algn="l">
                        <a:spcAft>
                          <a:spcPts val="0"/>
                        </a:spcAft>
                      </a:pPr>
                      <a:r>
                        <a:rPr lang="en-GB" sz="1000">
                          <a:effectLst/>
                        </a:rPr>
                        <a:t>(d)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gridSpan="2">
                  <a:txBody>
                    <a:bodyPr/>
                    <a:lstStyle/>
                    <a:p>
                      <a:pPr algn="l">
                        <a:spcAft>
                          <a:spcPts val="0"/>
                        </a:spcAft>
                      </a:pPr>
                      <a:r>
                        <a:rPr lang="en-GB" sz="1000" dirty="0">
                          <a:effectLst/>
                        </a:rPr>
                        <a:t>In relation to the individual, an outline of the structure of relevant health and social care, and childcare provision in Wales, and consideration as to how these contrast to elsewhere in the UK.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a:txBody>
                    <a:bodyPr/>
                    <a:lstStyle/>
                    <a:p>
                      <a:pPr algn="ctr">
                        <a:spcAft>
                          <a:spcPts val="0"/>
                        </a:spcAft>
                      </a:pPr>
                      <a:r>
                        <a:rPr lang="en-GB" sz="1000" dirty="0">
                          <a:effectLst/>
                        </a:rPr>
                        <a:t>AO1</a:t>
                      </a:r>
                    </a:p>
                    <a:p>
                      <a:pPr algn="ctr">
                        <a:spcAft>
                          <a:spcPts val="0"/>
                        </a:spcAft>
                      </a:pPr>
                      <a:r>
                        <a:rPr lang="en-GB" sz="1000" dirty="0">
                          <a:effectLst/>
                        </a:rPr>
                        <a:t>AO3</a:t>
                      </a:r>
                    </a:p>
                    <a:p>
                      <a:pPr algn="ctr">
                        <a:spcAft>
                          <a:spcPts val="0"/>
                        </a:spcAft>
                      </a:pPr>
                      <a:r>
                        <a:rPr lang="en-GB" sz="1000" dirty="0">
                          <a:effectLst/>
                        </a:rPr>
                        <a:t>2.2.3(a)</a:t>
                      </a:r>
                    </a:p>
                    <a:p>
                      <a:pPr algn="ctr">
                        <a:spcAft>
                          <a:spcPts val="0"/>
                        </a:spcAft>
                      </a:pPr>
                      <a:r>
                        <a:rPr lang="en-GB" sz="1000" dirty="0">
                          <a:effectLst/>
                        </a:rPr>
                        <a:t>2.2.3(d)</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a:txBody>
                    <a:bodyPr/>
                    <a:lstStyle/>
                    <a:p>
                      <a:pPr algn="ctr">
                        <a:spcAft>
                          <a:spcPts val="0"/>
                        </a:spcAft>
                      </a:pPr>
                      <a:r>
                        <a:rPr lang="en-GB" sz="1000">
                          <a:effectLst/>
                        </a:rPr>
                        <a:t>[8 marks]</a:t>
                      </a:r>
                    </a:p>
                    <a:p>
                      <a:pPr algn="ctr">
                        <a:spcAft>
                          <a:spcPts val="0"/>
                        </a:spcAft>
                      </a:pPr>
                      <a:r>
                        <a:rPr lang="en-GB" sz="1000">
                          <a:effectLst/>
                        </a:rPr>
                        <a:t>[8 marks]</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extLst>
                  <a:ext uri="{0D108BD9-81ED-4DB2-BD59-A6C34878D82A}">
                    <a16:rowId xmlns:a16="http://schemas.microsoft.com/office/drawing/2014/main" val="3538309944"/>
                  </a:ext>
                </a:extLst>
              </a:tr>
              <a:tr h="348916">
                <a:tc>
                  <a:txBody>
                    <a:bodyPr/>
                    <a:lstStyle/>
                    <a:p>
                      <a:pPr algn="l">
                        <a:spcAft>
                          <a:spcPts val="0"/>
                        </a:spcAft>
                      </a:pPr>
                      <a:r>
                        <a:rPr lang="en-GB" sz="1000">
                          <a:effectLst/>
                        </a:rPr>
                        <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gridSpan="2">
                  <a:txBody>
                    <a:bodyPr/>
                    <a:lstStyle/>
                    <a:p>
                      <a:pPr algn="l">
                        <a:spcAft>
                          <a:spcPts val="0"/>
                        </a:spcAft>
                      </a:pPr>
                      <a:r>
                        <a:rPr lang="en-GB" sz="1000" dirty="0">
                          <a:effectLst/>
                        </a:rPr>
                        <a:t>An explanation of the sustainability of health and social care, and childcare provision in Wales.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a:txBody>
                    <a:bodyPr/>
                    <a:lstStyle/>
                    <a:p>
                      <a:pPr algn="ctr">
                        <a:spcAft>
                          <a:spcPts val="0"/>
                        </a:spcAft>
                      </a:pPr>
                      <a:r>
                        <a:rPr lang="en-GB" sz="1000">
                          <a:effectLst/>
                        </a:rPr>
                        <a:t>AO2</a:t>
                      </a:r>
                    </a:p>
                    <a:p>
                      <a:pPr algn="ctr">
                        <a:spcAft>
                          <a:spcPts val="0"/>
                        </a:spcAft>
                      </a:pPr>
                      <a:r>
                        <a:rPr lang="en-GB" sz="1000">
                          <a:effectLst/>
                        </a:rPr>
                        <a:t>2.2.3(b)</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a:txBody>
                    <a:bodyPr/>
                    <a:lstStyle/>
                    <a:p>
                      <a:pPr algn="ctr">
                        <a:spcAft>
                          <a:spcPts val="0"/>
                        </a:spcAft>
                      </a:pPr>
                      <a:r>
                        <a:rPr lang="en-GB" sz="1000">
                          <a:effectLst/>
                        </a:rPr>
                        <a:t>[10 marks]</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extLst>
                  <a:ext uri="{0D108BD9-81ED-4DB2-BD59-A6C34878D82A}">
                    <a16:rowId xmlns:a16="http://schemas.microsoft.com/office/drawing/2014/main" val="3928362936"/>
                  </a:ext>
                </a:extLst>
              </a:tr>
              <a:tr h="565484">
                <a:tc>
                  <a:txBody>
                    <a:bodyPr/>
                    <a:lstStyle/>
                    <a:p>
                      <a:pPr algn="l">
                        <a:spcAft>
                          <a:spcPts val="0"/>
                        </a:spcAft>
                      </a:pPr>
                      <a:r>
                        <a:rPr lang="en-GB" sz="1000" dirty="0">
                          <a:effectLst/>
                        </a:rPr>
                        <a:t>(f)</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gridSpan="2">
                  <a:txBody>
                    <a:bodyPr/>
                    <a:lstStyle/>
                    <a:p>
                      <a:pPr algn="l">
                        <a:spcAft>
                          <a:spcPts val="0"/>
                        </a:spcAft>
                      </a:pPr>
                      <a:r>
                        <a:rPr lang="en-GB" sz="1000" dirty="0">
                          <a:effectLst/>
                        </a:rPr>
                        <a:t>An explanation of how rights-based approaches are embedded in the specified legislation/policy, an assessment of how legislation and policies interrelate with each other, and the impact on the rights of both the provider and the individual.</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a:txBody>
                    <a:bodyPr/>
                    <a:lstStyle/>
                    <a:p>
                      <a:pPr algn="ctr">
                        <a:spcAft>
                          <a:spcPts val="0"/>
                        </a:spcAft>
                      </a:pPr>
                      <a:r>
                        <a:rPr lang="en-GB" sz="1000" dirty="0">
                          <a:effectLst/>
                        </a:rPr>
                        <a:t>AO2</a:t>
                      </a:r>
                    </a:p>
                    <a:p>
                      <a:pPr algn="ctr">
                        <a:spcAft>
                          <a:spcPts val="0"/>
                        </a:spcAft>
                      </a:pPr>
                      <a:r>
                        <a:rPr lang="en-GB" sz="1000" dirty="0">
                          <a:effectLst/>
                        </a:rPr>
                        <a:t>AO3</a:t>
                      </a:r>
                    </a:p>
                    <a:p>
                      <a:pPr algn="ctr">
                        <a:spcAft>
                          <a:spcPts val="0"/>
                        </a:spcAft>
                      </a:pPr>
                      <a:r>
                        <a:rPr lang="en-GB" sz="1000" dirty="0">
                          <a:effectLst/>
                        </a:rPr>
                        <a:t>2.2.4(a) 2.2.4(b)</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a:txBody>
                    <a:bodyPr/>
                    <a:lstStyle/>
                    <a:p>
                      <a:pPr algn="ctr">
                        <a:spcAft>
                          <a:spcPts val="0"/>
                        </a:spcAft>
                      </a:pPr>
                      <a:r>
                        <a:rPr lang="en-GB" sz="1000" dirty="0">
                          <a:effectLst/>
                        </a:rPr>
                        <a:t>[6 marks]</a:t>
                      </a:r>
                    </a:p>
                    <a:p>
                      <a:pPr algn="ctr">
                        <a:spcAft>
                          <a:spcPts val="0"/>
                        </a:spcAft>
                      </a:pPr>
                      <a:r>
                        <a:rPr lang="en-GB" sz="1000" dirty="0">
                          <a:effectLst/>
                        </a:rPr>
                        <a:t>[12 marks]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extLst>
                  <a:ext uri="{0D108BD9-81ED-4DB2-BD59-A6C34878D82A}">
                    <a16:rowId xmlns:a16="http://schemas.microsoft.com/office/drawing/2014/main" val="628296315"/>
                  </a:ext>
                </a:extLst>
              </a:tr>
              <a:tr h="236747">
                <a:tc gridSpan="2">
                  <a:txBody>
                    <a:bodyPr/>
                    <a:lstStyle/>
                    <a:p>
                      <a:pPr algn="l">
                        <a:spcAft>
                          <a:spcPts val="0"/>
                        </a:spcAft>
                      </a:pPr>
                      <a:r>
                        <a:rPr lang="en-GB" sz="1000">
                          <a:effectLst/>
                        </a:rPr>
                        <a:t>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gridSpan="3">
                  <a:txBody>
                    <a:bodyPr/>
                    <a:lstStyle/>
                    <a:p>
                      <a:pPr algn="r">
                        <a:spcAft>
                          <a:spcPts val="0"/>
                        </a:spcAft>
                      </a:pPr>
                      <a:r>
                        <a:rPr lang="en-GB" sz="1000" dirty="0">
                          <a:effectLst/>
                        </a:rPr>
                        <a:t>Sub-total  68 marks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nchor="ct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6085614"/>
                  </a:ext>
                </a:extLst>
              </a:tr>
              <a:tr h="185533">
                <a:tc gridSpan="2">
                  <a:txBody>
                    <a:bodyPr/>
                    <a:lstStyle/>
                    <a:p>
                      <a:pPr algn="l">
                        <a:spcAft>
                          <a:spcPts val="0"/>
                        </a:spcAft>
                      </a:pPr>
                      <a:r>
                        <a:rPr lang="en-GB" sz="1000" dirty="0">
                          <a:effectLst/>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tc>
                <a:tc hMerge="1">
                  <a:txBody>
                    <a:bodyPr/>
                    <a:lstStyle/>
                    <a:p>
                      <a:endParaRPr lang="en-GB"/>
                    </a:p>
                  </a:txBody>
                  <a:tcPr/>
                </a:tc>
                <a:tc gridSpan="3">
                  <a:txBody>
                    <a:bodyPr/>
                    <a:lstStyle/>
                    <a:p>
                      <a:pPr algn="r">
                        <a:spcAft>
                          <a:spcPts val="0"/>
                        </a:spcAft>
                      </a:pPr>
                      <a:r>
                        <a:rPr lang="en-GB" sz="1000" dirty="0">
                          <a:effectLst/>
                        </a:rPr>
                        <a:t>Total  100 marks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0394" marR="10394" marT="0" marB="0" anchor="ct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33074637"/>
                  </a:ext>
                </a:extLst>
              </a:tr>
            </a:tbl>
          </a:graphicData>
        </a:graphic>
      </p:graphicFrame>
      <p:sp>
        <p:nvSpPr>
          <p:cNvPr id="9" name="Speech Bubble: Rectangle with Corners Rounded 8">
            <a:extLst>
              <a:ext uri="{FF2B5EF4-FFF2-40B4-BE49-F238E27FC236}">
                <a16:creationId xmlns:a16="http://schemas.microsoft.com/office/drawing/2014/main" id="{AB523936-070A-4779-B1F8-31251A7DD376}"/>
              </a:ext>
            </a:extLst>
          </p:cNvPr>
          <p:cNvSpPr/>
          <p:nvPr/>
        </p:nvSpPr>
        <p:spPr>
          <a:xfrm>
            <a:off x="5678905" y="348916"/>
            <a:ext cx="1804737" cy="3465095"/>
          </a:xfrm>
          <a:prstGeom prst="wedgeRoundRectCallout">
            <a:avLst/>
          </a:prstGeom>
        </p:spPr>
        <p:txBody>
          <a:bodyPr wrap="none" lIns="0" tIns="0" rIns="0" bIns="0" rtlCol="0" anchor="ctr">
            <a:noAutofit/>
          </a:bodyPr>
          <a:lstStyle/>
          <a:p>
            <a:pPr algn="ctr"/>
            <a:endParaRPr lang="en-GB">
              <a:solidFill>
                <a:srgbClr val="000000"/>
              </a:solidFill>
            </a:endParaRPr>
          </a:p>
        </p:txBody>
      </p:sp>
    </p:spTree>
    <p:extLst>
      <p:ext uri="{BB962C8B-B14F-4D97-AF65-F5344CB8AC3E}">
        <p14:creationId xmlns:p14="http://schemas.microsoft.com/office/powerpoint/2010/main" val="345618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472034" y="852795"/>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6" name="Title 5">
            <a:extLst>
              <a:ext uri="{FF2B5EF4-FFF2-40B4-BE49-F238E27FC236}">
                <a16:creationId xmlns:a16="http://schemas.microsoft.com/office/drawing/2014/main" id="{9BEA2FBC-2F0F-4110-A55A-88D986E730D2}"/>
              </a:ext>
            </a:extLst>
          </p:cNvPr>
          <p:cNvSpPr>
            <a:spLocks noGrp="1"/>
          </p:cNvSpPr>
          <p:nvPr>
            <p:ph type="title"/>
          </p:nvPr>
        </p:nvSpPr>
        <p:spPr/>
        <p:txBody>
          <a:bodyPr/>
          <a:lstStyle/>
          <a:p>
            <a:r>
              <a:rPr lang="en-GB" dirty="0"/>
              <a:t>GCE Health and Social Care, and Childcare</a:t>
            </a:r>
          </a:p>
        </p:txBody>
      </p:sp>
      <p:graphicFrame>
        <p:nvGraphicFramePr>
          <p:cNvPr id="7" name="Table 6">
            <a:extLst>
              <a:ext uri="{FF2B5EF4-FFF2-40B4-BE49-F238E27FC236}">
                <a16:creationId xmlns:a16="http://schemas.microsoft.com/office/drawing/2014/main" id="{B6A62846-18DE-4822-AFF4-32A3D4387E14}"/>
              </a:ext>
            </a:extLst>
          </p:cNvPr>
          <p:cNvGraphicFramePr>
            <a:graphicFrameLocks noGrp="1"/>
          </p:cNvGraphicFramePr>
          <p:nvPr>
            <p:extLst>
              <p:ext uri="{D42A27DB-BD31-4B8C-83A1-F6EECF244321}">
                <p14:modId xmlns:p14="http://schemas.microsoft.com/office/powerpoint/2010/main" val="1949226231"/>
              </p:ext>
            </p:extLst>
          </p:nvPr>
        </p:nvGraphicFramePr>
        <p:xfrm>
          <a:off x="1143000" y="2300980"/>
          <a:ext cx="9709484" cy="3637124"/>
        </p:xfrm>
        <a:graphic>
          <a:graphicData uri="http://schemas.openxmlformats.org/drawingml/2006/table">
            <a:tbl>
              <a:tblPr firstRow="1" firstCol="1" bandRow="1"/>
              <a:tblGrid>
                <a:gridCol w="1155266">
                  <a:extLst>
                    <a:ext uri="{9D8B030D-6E8A-4147-A177-3AD203B41FA5}">
                      <a16:colId xmlns:a16="http://schemas.microsoft.com/office/drawing/2014/main" val="2644130319"/>
                    </a:ext>
                  </a:extLst>
                </a:gridCol>
                <a:gridCol w="848595">
                  <a:extLst>
                    <a:ext uri="{9D8B030D-6E8A-4147-A177-3AD203B41FA5}">
                      <a16:colId xmlns:a16="http://schemas.microsoft.com/office/drawing/2014/main" val="3836585929"/>
                    </a:ext>
                  </a:extLst>
                </a:gridCol>
                <a:gridCol w="3445843">
                  <a:extLst>
                    <a:ext uri="{9D8B030D-6E8A-4147-A177-3AD203B41FA5}">
                      <a16:colId xmlns:a16="http://schemas.microsoft.com/office/drawing/2014/main" val="886724123"/>
                    </a:ext>
                  </a:extLst>
                </a:gridCol>
                <a:gridCol w="902158">
                  <a:extLst>
                    <a:ext uri="{9D8B030D-6E8A-4147-A177-3AD203B41FA5}">
                      <a16:colId xmlns:a16="http://schemas.microsoft.com/office/drawing/2014/main" val="1833233213"/>
                    </a:ext>
                  </a:extLst>
                </a:gridCol>
                <a:gridCol w="3357622">
                  <a:extLst>
                    <a:ext uri="{9D8B030D-6E8A-4147-A177-3AD203B41FA5}">
                      <a16:colId xmlns:a16="http://schemas.microsoft.com/office/drawing/2014/main" val="1375945688"/>
                    </a:ext>
                  </a:extLst>
                </a:gridCol>
              </a:tblGrid>
              <a:tr h="1112403">
                <a:tc>
                  <a:txBody>
                    <a:bodyPr/>
                    <a:lstStyle/>
                    <a:p>
                      <a:pPr algn="ctr">
                        <a:lnSpc>
                          <a:spcPct val="107000"/>
                        </a:lnSpc>
                        <a:spcAft>
                          <a:spcPts val="0"/>
                        </a:spcAft>
                      </a:pPr>
                      <a:r>
                        <a:rPr lang="en-GB" sz="1400" b="1">
                          <a:effectLst/>
                          <a:latin typeface="Arial" panose="020B0604020202020204" pitchFamily="34" charset="0"/>
                          <a:ea typeface="Times New Roman" panose="02020603050405020304" pitchFamily="18" charset="0"/>
                          <a:cs typeface="Arial" panose="020B0604020202020204" pitchFamily="34" charset="0"/>
                        </a:rPr>
                        <a:t>Band</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b="1" dirty="0">
                          <a:effectLst/>
                          <a:latin typeface="+mj-lt"/>
                          <a:ea typeface="Times New Roman" panose="02020603050405020304" pitchFamily="18" charset="0"/>
                          <a:cs typeface="Arial" panose="020B0604020202020204" pitchFamily="34" charset="0"/>
                        </a:rPr>
                        <a:t>AO1:</a:t>
                      </a:r>
                      <a:endParaRPr lang="en-GB" sz="1400" dirty="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i="1" dirty="0">
                          <a:effectLst/>
                          <a:latin typeface="+mj-lt"/>
                          <a:ea typeface="Times New Roman" panose="02020603050405020304" pitchFamily="18" charset="0"/>
                          <a:cs typeface="Times New Roman" panose="02020603050405020304" pitchFamily="18" charset="0"/>
                        </a:rPr>
                        <a:t>Demonstrate knowledge and understanding of Health and Social Care, and Childcare.</a:t>
                      </a:r>
                      <a:endParaRPr lang="en-GB" sz="1400" dirty="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b="1">
                          <a:effectLst/>
                          <a:latin typeface="+mj-lt"/>
                          <a:ea typeface="Times New Roman" panose="02020603050405020304" pitchFamily="18" charset="0"/>
                          <a:cs typeface="Arial" panose="020B0604020202020204" pitchFamily="34" charset="0"/>
                        </a:rPr>
                        <a:t>AO3:</a:t>
                      </a:r>
                      <a:endParaRPr lang="en-GB" sz="140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400" i="1">
                          <a:effectLst/>
                          <a:latin typeface="+mj-lt"/>
                          <a:ea typeface="Times New Roman" panose="02020603050405020304" pitchFamily="18" charset="0"/>
                          <a:cs typeface="Times New Roman" panose="02020603050405020304" pitchFamily="18" charset="0"/>
                        </a:rPr>
                        <a:t>Analyse and evaluate aspects of care to demonstrate understanding, make reasoned judgements and draw conclusions.</a:t>
                      </a:r>
                      <a:endParaRPr lang="en-GB" sz="140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7810610"/>
                  </a:ext>
                </a:extLst>
              </a:tr>
              <a:tr h="194865">
                <a:tc rowSpan="2">
                  <a:txBody>
                    <a:bodyPr/>
                    <a:lstStyle/>
                    <a:p>
                      <a:pPr algn="ctr">
                        <a:lnSpc>
                          <a:spcPct val="107000"/>
                        </a:lnSpc>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 </a:t>
                      </a:r>
                      <a:r>
                        <a:rPr lang="en-GB" sz="1400" b="1">
                          <a:effectLst/>
                          <a:latin typeface="Arial" panose="020B0604020202020204" pitchFamily="34" charset="0"/>
                          <a:ea typeface="Times New Roman" panose="02020603050405020304" pitchFamily="18" charset="0"/>
                          <a:cs typeface="Arial" panose="020B0604020202020204" pitchFamily="34" charset="0"/>
                        </a:rPr>
                        <a:t>1</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59284" marR="59284" marT="29900" marB="299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sz="1400" b="1">
                          <a:effectLst/>
                          <a:latin typeface="+mj-lt"/>
                          <a:ea typeface="Times New Roman" panose="02020603050405020304" pitchFamily="18" charset="0"/>
                          <a:cs typeface="Arial" panose="020B0604020202020204" pitchFamily="34" charset="0"/>
                        </a:rPr>
                        <a:t>1-2 marks</a:t>
                      </a:r>
                      <a:endParaRPr lang="en-GB" sz="140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gridSpan="2">
                  <a:txBody>
                    <a:bodyPr/>
                    <a:lstStyle/>
                    <a:p>
                      <a:pPr algn="ctr">
                        <a:lnSpc>
                          <a:spcPct val="107000"/>
                        </a:lnSpc>
                        <a:spcAft>
                          <a:spcPts val="0"/>
                        </a:spcAft>
                      </a:pPr>
                      <a:r>
                        <a:rPr lang="en-GB" sz="1400" b="1">
                          <a:effectLst/>
                          <a:latin typeface="+mj-lt"/>
                          <a:ea typeface="Times New Roman" panose="02020603050405020304" pitchFamily="18" charset="0"/>
                          <a:cs typeface="Arial" panose="020B0604020202020204" pitchFamily="34" charset="0"/>
                        </a:rPr>
                        <a:t>1 mark</a:t>
                      </a:r>
                      <a:endParaRPr lang="en-GB" sz="140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extLst>
                  <a:ext uri="{0D108BD9-81ED-4DB2-BD59-A6C34878D82A}">
                    <a16:rowId xmlns:a16="http://schemas.microsoft.com/office/drawing/2014/main" val="3076552051"/>
                  </a:ext>
                </a:extLst>
              </a:tr>
              <a:tr h="1487726">
                <a:tc vMerge="1">
                  <a:txBody>
                    <a:bodyPr/>
                    <a:lstStyle/>
                    <a:p>
                      <a:endParaRPr lang="en-GB"/>
                    </a:p>
                  </a:txBody>
                  <a:tcPr/>
                </a:tc>
                <a:tc gridSpan="2">
                  <a:txBody>
                    <a:bodyPr/>
                    <a:lstStyle/>
                    <a:p>
                      <a:pPr>
                        <a:lnSpc>
                          <a:spcPct val="107000"/>
                        </a:lnSpc>
                      </a:pPr>
                      <a:r>
                        <a:rPr lang="en-GB" sz="1400" dirty="0">
                          <a:effectLst/>
                          <a:latin typeface="+mj-lt"/>
                          <a:cs typeface="Arial" panose="020B0604020202020204" pitchFamily="34" charset="0"/>
                        </a:rPr>
                        <a:t>Limited knowledge and understanding of:</a:t>
                      </a:r>
                      <a:endParaRPr lang="en-GB" sz="1400" dirty="0">
                        <a:effectLst/>
                        <a:latin typeface="+mj-lt"/>
                        <a:cs typeface="Times New Roman" panose="02020603050405020304" pitchFamily="18" charset="0"/>
                      </a:endParaRPr>
                    </a:p>
                    <a:p>
                      <a:pPr marL="342900" lvl="0" indent="-342900">
                        <a:lnSpc>
                          <a:spcPct val="107000"/>
                        </a:lnSpc>
                        <a:buFont typeface="Symbol" panose="05050102010706020507" pitchFamily="18" charset="2"/>
                        <a:buChar char=""/>
                      </a:pPr>
                      <a:r>
                        <a:rPr lang="en-GB" sz="1400" dirty="0">
                          <a:effectLst/>
                          <a:latin typeface="+mj-lt"/>
                          <a:cs typeface="Arial" panose="020B0604020202020204" pitchFamily="34" charset="0"/>
                        </a:rPr>
                        <a:t>current legislation, initiatives or regulation </a:t>
                      </a:r>
                      <a:endParaRPr lang="en-GB" sz="1400" dirty="0">
                        <a:effectLst/>
                        <a:latin typeface="+mj-lt"/>
                        <a:cs typeface="Times New Roman" panose="02020603050405020304" pitchFamily="18" charset="0"/>
                      </a:endParaRPr>
                    </a:p>
                    <a:p>
                      <a:pPr marL="342900" lvl="0" indent="-342900">
                        <a:lnSpc>
                          <a:spcPct val="107000"/>
                        </a:lnSpc>
                        <a:buFont typeface="Symbol" panose="05050102010706020507" pitchFamily="18" charset="2"/>
                        <a:buChar char=""/>
                      </a:pPr>
                      <a:r>
                        <a:rPr lang="en-GB" sz="1400" dirty="0">
                          <a:effectLst/>
                          <a:latin typeface="+mj-lt"/>
                          <a:cs typeface="Arial" panose="020B0604020202020204" pitchFamily="34" charset="0"/>
                        </a:rPr>
                        <a:t>how any current legislation, initiatives or regulation support</a:t>
                      </a:r>
                      <a:r>
                        <a:rPr lang="en-GB" sz="1400" dirty="0">
                          <a:effectLst/>
                          <a:latin typeface="+mj-lt"/>
                          <a:cs typeface="Times New Roman" panose="02020603050405020304" pitchFamily="18" charset="0"/>
                        </a:rPr>
                        <a:t> sustainable health and social care or childcare services.</a:t>
                      </a: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nSpc>
                          <a:spcPct val="107000"/>
                        </a:lnSpc>
                        <a:tabLst>
                          <a:tab pos="201295" algn="l"/>
                        </a:tabLst>
                      </a:pPr>
                      <a:r>
                        <a:rPr lang="en-GB" sz="1400" dirty="0">
                          <a:effectLst/>
                          <a:latin typeface="+mj-lt"/>
                          <a:cs typeface="Arial" panose="020B0604020202020204" pitchFamily="34" charset="0"/>
                        </a:rPr>
                        <a:t>A basic discussion which demonstrates some valid judgements about the impact of current legislation, initiatives or regulation in relation to: </a:t>
                      </a:r>
                      <a:endParaRPr lang="en-GB" sz="1400" dirty="0">
                        <a:effectLst/>
                        <a:latin typeface="+mj-lt"/>
                        <a:cs typeface="Times New Roman" panose="02020603050405020304" pitchFamily="18" charset="0"/>
                      </a:endParaRPr>
                    </a:p>
                    <a:p>
                      <a:pPr marL="342900" lvl="0" indent="-342900">
                        <a:lnSpc>
                          <a:spcPct val="107000"/>
                        </a:lnSpc>
                        <a:buFont typeface="Symbol" panose="05050102010706020507" pitchFamily="18" charset="2"/>
                        <a:buChar char=""/>
                        <a:tabLst>
                          <a:tab pos="201295" algn="l"/>
                        </a:tabLst>
                      </a:pPr>
                      <a:r>
                        <a:rPr lang="en-GB" sz="1400" dirty="0">
                          <a:effectLst/>
                          <a:latin typeface="+mj-lt"/>
                          <a:cs typeface="Arial" panose="020B0604020202020204" pitchFamily="34" charset="0"/>
                        </a:rPr>
                        <a:t>sustainable care services </a:t>
                      </a:r>
                      <a:endParaRPr lang="en-GB" sz="1400" dirty="0">
                        <a:effectLst/>
                        <a:latin typeface="+mj-lt"/>
                        <a:cs typeface="Times New Roman" panose="02020603050405020304" pitchFamily="18" charset="0"/>
                      </a:endParaRPr>
                    </a:p>
                    <a:p>
                      <a:pPr marL="342900" lvl="0" indent="-342900">
                        <a:lnSpc>
                          <a:spcPct val="107000"/>
                        </a:lnSpc>
                        <a:buFont typeface="Symbol" panose="05050102010706020507" pitchFamily="18" charset="2"/>
                        <a:buChar char=""/>
                        <a:tabLst>
                          <a:tab pos="201295" algn="l"/>
                        </a:tabLst>
                      </a:pPr>
                      <a:r>
                        <a:rPr lang="en-GB" sz="1400" dirty="0">
                          <a:effectLst/>
                          <a:latin typeface="+mj-lt"/>
                          <a:cs typeface="Arial" panose="020B0604020202020204" pitchFamily="34" charset="0"/>
                        </a:rPr>
                        <a:t>high quality health and social care, and childcare services. </a:t>
                      </a:r>
                      <a:endParaRPr lang="en-GB" sz="1400" dirty="0">
                        <a:effectLst/>
                        <a:latin typeface="+mj-lt"/>
                        <a:cs typeface="Times New Roman" panose="02020603050405020304" pitchFamily="18" charset="0"/>
                      </a:endParaRPr>
                    </a:p>
                    <a:p>
                      <a:pPr>
                        <a:lnSpc>
                          <a:spcPct val="107000"/>
                        </a:lnSpc>
                        <a:tabLst>
                          <a:tab pos="201295" algn="l"/>
                        </a:tabLst>
                      </a:pPr>
                      <a:r>
                        <a:rPr lang="en-GB" sz="1400" b="1" dirty="0">
                          <a:effectLst/>
                          <a:latin typeface="+mj-lt"/>
                          <a:cs typeface="Arial" panose="020B0604020202020204" pitchFamily="34" charset="0"/>
                        </a:rPr>
                        <a:t> </a:t>
                      </a:r>
                      <a:endParaRPr lang="en-GB" sz="1400" dirty="0">
                        <a:effectLst/>
                        <a:latin typeface="+mj-lt"/>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973253137"/>
                  </a:ext>
                </a:extLst>
              </a:tr>
              <a:tr h="194865">
                <a:tc rowSpan="2">
                  <a:txBody>
                    <a:bodyPr/>
                    <a:lstStyle/>
                    <a:p>
                      <a:pPr>
                        <a:lnSpc>
                          <a:spcPct val="107000"/>
                        </a:lnSpc>
                        <a:spcAft>
                          <a:spcPts val="0"/>
                        </a:spcAft>
                      </a:pPr>
                      <a:r>
                        <a:rPr lang="en-GB" sz="1400">
                          <a:effectLst/>
                          <a:latin typeface="Arial" panose="020B0604020202020204" pitchFamily="34" charset="0"/>
                          <a:ea typeface="Times New Roman" panose="02020603050405020304" pitchFamily="18" charset="0"/>
                          <a:cs typeface="Arial" panose="020B0604020202020204" pitchFamily="34" charset="0"/>
                        </a:rPr>
                        <a:t> </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sz="1400" b="1">
                          <a:effectLst/>
                          <a:latin typeface="+mj-lt"/>
                          <a:ea typeface="Times New Roman" panose="02020603050405020304" pitchFamily="18" charset="0"/>
                          <a:cs typeface="Arial" panose="020B0604020202020204" pitchFamily="34" charset="0"/>
                        </a:rPr>
                        <a:t>0 marks</a:t>
                      </a:r>
                      <a:endParaRPr lang="en-GB" sz="140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tc gridSpan="2">
                  <a:txBody>
                    <a:bodyPr/>
                    <a:lstStyle/>
                    <a:p>
                      <a:pPr algn="ctr">
                        <a:lnSpc>
                          <a:spcPct val="107000"/>
                        </a:lnSpc>
                        <a:spcAft>
                          <a:spcPts val="0"/>
                        </a:spcAft>
                      </a:pPr>
                      <a:r>
                        <a:rPr lang="en-GB" sz="1400" b="1">
                          <a:effectLst/>
                          <a:latin typeface="+mj-lt"/>
                          <a:ea typeface="Times New Roman" panose="02020603050405020304" pitchFamily="18" charset="0"/>
                          <a:cs typeface="Arial" panose="020B0604020202020204" pitchFamily="34" charset="0"/>
                        </a:rPr>
                        <a:t>0 marks</a:t>
                      </a:r>
                      <a:endParaRPr lang="en-GB" sz="140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GB"/>
                    </a:p>
                  </a:txBody>
                  <a:tcPr/>
                </a:tc>
                <a:extLst>
                  <a:ext uri="{0D108BD9-81ED-4DB2-BD59-A6C34878D82A}">
                    <a16:rowId xmlns:a16="http://schemas.microsoft.com/office/drawing/2014/main" val="1469158942"/>
                  </a:ext>
                </a:extLst>
              </a:tr>
              <a:tr h="340499">
                <a:tc vMerge="1">
                  <a:txBody>
                    <a:bodyPr/>
                    <a:lstStyle/>
                    <a:p>
                      <a:endParaRPr lang="en-GB"/>
                    </a:p>
                  </a:txBody>
                  <a:tcPr/>
                </a:tc>
                <a:tc gridSpan="2">
                  <a:txBody>
                    <a:bodyPr/>
                    <a:lstStyle/>
                    <a:p>
                      <a:pPr algn="ctr">
                        <a:lnSpc>
                          <a:spcPct val="107000"/>
                        </a:lnSpc>
                        <a:spcAft>
                          <a:spcPts val="0"/>
                        </a:spcAft>
                      </a:pPr>
                      <a:r>
                        <a:rPr lang="en-GB" sz="1400" dirty="0">
                          <a:effectLst/>
                          <a:latin typeface="+mj-lt"/>
                          <a:ea typeface="Times New Roman" panose="02020603050405020304" pitchFamily="18" charset="0"/>
                          <a:cs typeface="Arial" panose="020B0604020202020204" pitchFamily="34" charset="0"/>
                        </a:rPr>
                        <a:t>Not credit worthy or not attempted.</a:t>
                      </a:r>
                      <a:endParaRPr lang="en-GB" sz="1400" dirty="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07000"/>
                        </a:lnSpc>
                        <a:spcAft>
                          <a:spcPts val="0"/>
                        </a:spcAft>
                      </a:pPr>
                      <a:r>
                        <a:rPr lang="en-GB" sz="1400" dirty="0">
                          <a:effectLst/>
                          <a:latin typeface="+mj-lt"/>
                          <a:ea typeface="Times New Roman" panose="02020603050405020304" pitchFamily="18" charset="0"/>
                          <a:cs typeface="Arial" panose="020B0604020202020204" pitchFamily="34" charset="0"/>
                        </a:rPr>
                        <a:t>Not credit worthy or not attempted.</a:t>
                      </a:r>
                      <a:endParaRPr lang="en-GB" sz="1400" dirty="0">
                        <a:effectLst/>
                        <a:latin typeface="+mj-lt"/>
                        <a:ea typeface="Times New Roman" panose="02020603050405020304" pitchFamily="18" charset="0"/>
                        <a:cs typeface="Times New Roman" panose="02020603050405020304" pitchFamily="18" charset="0"/>
                      </a:endParaRPr>
                    </a:p>
                  </a:txBody>
                  <a:tcPr marL="59284" marR="59284" marT="29900" marB="299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2163932400"/>
                  </a:ext>
                </a:extLst>
              </a:tr>
            </a:tbl>
          </a:graphicData>
        </a:graphic>
      </p:graphicFrame>
      <p:sp>
        <p:nvSpPr>
          <p:cNvPr id="10" name="TextBox 9">
            <a:extLst>
              <a:ext uri="{FF2B5EF4-FFF2-40B4-BE49-F238E27FC236}">
                <a16:creationId xmlns:a16="http://schemas.microsoft.com/office/drawing/2014/main" id="{6F947D96-4696-4087-8C51-BAB27753D5A8}"/>
              </a:ext>
            </a:extLst>
          </p:cNvPr>
          <p:cNvSpPr txBox="1"/>
          <p:nvPr/>
        </p:nvSpPr>
        <p:spPr>
          <a:xfrm>
            <a:off x="1419727" y="1284500"/>
            <a:ext cx="9865895" cy="584775"/>
          </a:xfrm>
          <a:prstGeom prst="rect">
            <a:avLst/>
          </a:prstGeom>
          <a:noFill/>
        </p:spPr>
        <p:txBody>
          <a:bodyPr wrap="square" rtlCol="0">
            <a:spAutoFit/>
          </a:bodyPr>
          <a:lstStyle/>
          <a:p>
            <a:r>
              <a:rPr lang="en-GB" sz="3200" b="1" dirty="0">
                <a:solidFill>
                  <a:schemeClr val="bg2"/>
                </a:solidFill>
              </a:rPr>
              <a:t>Mark</a:t>
            </a:r>
            <a:r>
              <a:rPr lang="en-GB" sz="3200" b="1" dirty="0"/>
              <a:t> </a:t>
            </a:r>
            <a:r>
              <a:rPr lang="en-GB" sz="3200" b="1" dirty="0">
                <a:solidFill>
                  <a:schemeClr val="bg2"/>
                </a:solidFill>
              </a:rPr>
              <a:t>Scheme</a:t>
            </a:r>
          </a:p>
        </p:txBody>
      </p:sp>
    </p:spTree>
    <p:extLst>
      <p:ext uri="{BB962C8B-B14F-4D97-AF65-F5344CB8AC3E}">
        <p14:creationId xmlns:p14="http://schemas.microsoft.com/office/powerpoint/2010/main" val="2802339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472034" y="852795"/>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3" name="Rectangle 2">
            <a:extLst>
              <a:ext uri="{FF2B5EF4-FFF2-40B4-BE49-F238E27FC236}">
                <a16:creationId xmlns:a16="http://schemas.microsoft.com/office/drawing/2014/main" id="{77ED8454-7E6D-4225-A1A7-2B039F216EF4}"/>
              </a:ext>
            </a:extLst>
          </p:cNvPr>
          <p:cNvSpPr/>
          <p:nvPr/>
        </p:nvSpPr>
        <p:spPr>
          <a:xfrm>
            <a:off x="393700" y="1068115"/>
            <a:ext cx="11360150" cy="5678478"/>
          </a:xfrm>
          <a:prstGeom prst="rect">
            <a:avLst/>
          </a:prstGeom>
        </p:spPr>
        <p:txBody>
          <a:bodyPr wrap="square">
            <a:spAutoFit/>
          </a:bodyPr>
          <a:lstStyle/>
          <a:p>
            <a:pPr algn="ctr"/>
            <a:r>
              <a:rPr lang="en-US" sz="3200" b="1" kern="1100" spc="-50" dirty="0">
                <a:solidFill>
                  <a:schemeClr val="accent1"/>
                </a:solidFill>
                <a:latin typeface="Arial" panose="020B0604020202020204" pitchFamily="34" charset="0"/>
                <a:cs typeface="Arial" panose="020B0604020202020204" pitchFamily="34" charset="0"/>
              </a:rPr>
              <a:t>Moderation</a:t>
            </a:r>
            <a:r>
              <a:rPr lang="en-US" sz="3200" b="1" kern="1100" spc="-50" dirty="0">
                <a:solidFill>
                  <a:srgbClr val="00B0F0"/>
                </a:solidFill>
                <a:latin typeface="Arial" panose="020B0604020202020204" pitchFamily="34" charset="0"/>
                <a:cs typeface="Arial" panose="020B0604020202020204" pitchFamily="34" charset="0"/>
              </a:rPr>
              <a:t>  </a:t>
            </a:r>
          </a:p>
          <a:p>
            <a:endParaRPr lang="en-US" b="1" kern="1100" spc="-50" dirty="0">
              <a:solidFill>
                <a:srgbClr val="00B0F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defRPr/>
            </a:pPr>
            <a:r>
              <a:rPr lang="en-GB" sz="2000" dirty="0">
                <a:ea typeface="Times New Roman"/>
                <a:cs typeface="Times New Roman"/>
              </a:rPr>
              <a:t>Marks from Unit 2 will be first submitted for first moderation in May 2022</a:t>
            </a:r>
          </a:p>
          <a:p>
            <a:pPr marL="285750" indent="-285750">
              <a:spcAft>
                <a:spcPts val="600"/>
              </a:spcAft>
              <a:buFont typeface="Arial" panose="020B0604020202020204" pitchFamily="34" charset="0"/>
              <a:buChar char="•"/>
              <a:defRPr/>
            </a:pPr>
            <a:r>
              <a:rPr lang="en-GB" sz="2000" dirty="0">
                <a:ea typeface="Times New Roman"/>
                <a:cs typeface="Times New Roman"/>
              </a:rPr>
              <a:t>Marks from  A2 Units 4 and 6 will also be first submitted for first moderation in May 2022</a:t>
            </a:r>
          </a:p>
          <a:p>
            <a:pPr marL="285750" indent="-285750">
              <a:spcAft>
                <a:spcPts val="600"/>
              </a:spcAft>
              <a:buFont typeface="Arial" panose="020B0604020202020204" pitchFamily="34" charset="0"/>
              <a:buChar char="•"/>
              <a:defRPr/>
            </a:pPr>
            <a:r>
              <a:rPr lang="en-GB" sz="2000" dirty="0">
                <a:ea typeface="Times New Roman"/>
                <a:cs typeface="Times New Roman"/>
              </a:rPr>
              <a:t>Format will be submission of marks for </a:t>
            </a:r>
            <a:r>
              <a:rPr lang="en-GB" sz="2000" b="1" dirty="0">
                <a:ea typeface="Times New Roman"/>
                <a:cs typeface="Times New Roman"/>
              </a:rPr>
              <a:t>all tasks</a:t>
            </a:r>
            <a:r>
              <a:rPr lang="en-GB" sz="2000" dirty="0">
                <a:ea typeface="Times New Roman"/>
                <a:cs typeface="Times New Roman"/>
              </a:rPr>
              <a:t> into IAMIS system on secure website  </a:t>
            </a:r>
          </a:p>
          <a:p>
            <a:pPr marL="285750" indent="-285750">
              <a:spcAft>
                <a:spcPts val="600"/>
              </a:spcAft>
              <a:buFont typeface="Arial" panose="020B0604020202020204" pitchFamily="34" charset="0"/>
              <a:buChar char="•"/>
              <a:defRPr/>
            </a:pPr>
            <a:r>
              <a:rPr lang="en-GB" sz="2000" dirty="0">
                <a:ea typeface="Times New Roman"/>
                <a:cs typeface="Times New Roman"/>
              </a:rPr>
              <a:t>Sample will be generated electronically</a:t>
            </a:r>
          </a:p>
          <a:p>
            <a:pPr marL="285750" indent="-285750">
              <a:spcAft>
                <a:spcPts val="600"/>
              </a:spcAft>
              <a:buFont typeface="Arial" panose="020B0604020202020204" pitchFamily="34" charset="0"/>
              <a:buChar char="•"/>
              <a:defRPr/>
            </a:pPr>
            <a:r>
              <a:rPr lang="en-GB" sz="2000" dirty="0">
                <a:ea typeface="Times New Roman"/>
                <a:cs typeface="Times New Roman"/>
              </a:rPr>
              <a:t>Work may be submitted electronically or in hard copy, either word processed, typed or handwritten</a:t>
            </a:r>
          </a:p>
          <a:p>
            <a:pPr marL="285750" indent="-285750">
              <a:spcAft>
                <a:spcPts val="600"/>
              </a:spcAft>
              <a:buFont typeface="Arial" panose="020B0604020202020204" pitchFamily="34" charset="0"/>
              <a:buChar char="•"/>
              <a:defRPr/>
            </a:pPr>
            <a:r>
              <a:rPr lang="en-GB" sz="2000" dirty="0">
                <a:ea typeface="Times New Roman"/>
                <a:cs typeface="Times New Roman"/>
              </a:rPr>
              <a:t>Sample of work to be posted by May 15</a:t>
            </a:r>
            <a:r>
              <a:rPr lang="en-GB" sz="2000" baseline="30000" dirty="0">
                <a:ea typeface="Times New Roman"/>
                <a:cs typeface="Times New Roman"/>
              </a:rPr>
              <a:t>th</a:t>
            </a:r>
            <a:r>
              <a:rPr lang="en-GB" sz="2000" dirty="0">
                <a:ea typeface="Times New Roman"/>
                <a:cs typeface="Times New Roman"/>
              </a:rPr>
              <a:t> to the moderator; an extra sample may be requested if applicable</a:t>
            </a:r>
          </a:p>
          <a:p>
            <a:pPr marL="285750" indent="-285750">
              <a:spcAft>
                <a:spcPts val="600"/>
              </a:spcAft>
              <a:buFont typeface="Arial" panose="020B0604020202020204" pitchFamily="34" charset="0"/>
              <a:buChar char="•"/>
              <a:defRPr/>
            </a:pPr>
            <a:r>
              <a:rPr lang="en-GB" sz="2000" dirty="0">
                <a:ea typeface="Times New Roman"/>
                <a:cs typeface="Times New Roman"/>
              </a:rPr>
              <a:t>Moderators’ reports to be downloaded from secure website on results day</a:t>
            </a:r>
          </a:p>
          <a:p>
            <a:pPr marL="285750" indent="-285750">
              <a:buFont typeface="Arial" panose="020B0604020202020204" pitchFamily="34" charset="0"/>
              <a:buChar char="•"/>
              <a:defRPr/>
            </a:pPr>
            <a:r>
              <a:rPr lang="en-GB" sz="2000" dirty="0">
                <a:ea typeface="Times New Roman"/>
                <a:cs typeface="Times New Roman"/>
              </a:rPr>
              <a:t>Work will be returned to centres before the end of the summer term</a:t>
            </a:r>
          </a:p>
          <a:p>
            <a:pPr marL="285750" indent="-285750">
              <a:buFont typeface="Courier New" pitchFamily="49" charset="0"/>
              <a:buChar char="o"/>
              <a:defRPr/>
            </a:pPr>
            <a:endParaRPr lang="en-GB" sz="2000" dirty="0">
              <a:ea typeface="Times New Roman"/>
              <a:cs typeface="Times New Roman"/>
            </a:endParaRPr>
          </a:p>
          <a:p>
            <a:pPr>
              <a:defRPr/>
            </a:pPr>
            <a:r>
              <a:rPr lang="en-GB" sz="2000" dirty="0">
                <a:ea typeface="Times New Roman"/>
                <a:cs typeface="Times New Roman"/>
              </a:rPr>
              <a:t>Exemplar work once available will be used at CPD to aid marking in centres, and made available on the secure website.</a:t>
            </a:r>
          </a:p>
          <a:p>
            <a:endParaRPr lang="en-GB" b="1" dirty="0">
              <a:solidFill>
                <a:srgbClr val="00B0F0"/>
              </a:solidFill>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9BEA2FBC-2F0F-4110-A55A-88D986E730D2}"/>
              </a:ext>
            </a:extLst>
          </p:cNvPr>
          <p:cNvSpPr>
            <a:spLocks noGrp="1"/>
          </p:cNvSpPr>
          <p:nvPr>
            <p:ph type="title"/>
          </p:nvPr>
        </p:nvSpPr>
        <p:spPr/>
        <p:txBody>
          <a:bodyPr/>
          <a:lstStyle/>
          <a:p>
            <a:r>
              <a:rPr lang="en-GB" dirty="0"/>
              <a:t>GCE Health and Social Care, and Childcare</a:t>
            </a:r>
          </a:p>
        </p:txBody>
      </p:sp>
    </p:spTree>
    <p:extLst>
      <p:ext uri="{BB962C8B-B14F-4D97-AF65-F5344CB8AC3E}">
        <p14:creationId xmlns:p14="http://schemas.microsoft.com/office/powerpoint/2010/main" val="11173385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4921763-1180-482B-81FD-5B0A53BD4E76}"/>
              </a:ext>
            </a:extLst>
          </p:cNvPr>
          <p:cNvSpPr>
            <a:spLocks noGrp="1"/>
          </p:cNvSpPr>
          <p:nvPr>
            <p:ph sz="quarter" idx="10"/>
          </p:nvPr>
        </p:nvSpPr>
        <p:spPr>
          <a:xfrm>
            <a:off x="282575" y="994145"/>
            <a:ext cx="11809413" cy="5587408"/>
          </a:xfrm>
        </p:spPr>
        <p:txBody>
          <a:bodyPr/>
          <a:lstStyle/>
          <a:p>
            <a:pPr algn="ctr"/>
            <a:r>
              <a:rPr lang="en-GB" sz="3600" b="1" dirty="0"/>
              <a:t>Next Steps</a:t>
            </a:r>
          </a:p>
          <a:p>
            <a:pPr marL="571500" indent="-571500">
              <a:buClr>
                <a:srgbClr val="007BB9"/>
              </a:buClr>
              <a:buFont typeface="Arial" panose="020B0604020202020204" pitchFamily="34" charset="0"/>
              <a:buChar char="•"/>
            </a:pPr>
            <a:r>
              <a:rPr lang="en-US" sz="2400" dirty="0"/>
              <a:t>Cascade the information shared at this event to other colleagues at your </a:t>
            </a:r>
            <a:r>
              <a:rPr lang="en-US" sz="2400" dirty="0" err="1"/>
              <a:t>centre</a:t>
            </a:r>
            <a:endParaRPr lang="en-US" sz="2400" dirty="0"/>
          </a:p>
          <a:p>
            <a:pPr marL="571500" indent="-571500">
              <a:buClr>
                <a:srgbClr val="007BB9"/>
              </a:buClr>
              <a:buFont typeface="Arial" panose="020B0604020202020204" pitchFamily="34" charset="0"/>
              <a:buChar char="•"/>
            </a:pPr>
            <a:r>
              <a:rPr lang="en-US" sz="2400" dirty="0"/>
              <a:t>To support this event, a webinar using this course content will be available to those who are unable to attend. We will provide more information about the webinar series soon</a:t>
            </a:r>
          </a:p>
          <a:p>
            <a:pPr marL="571500" indent="-571500">
              <a:buClr>
                <a:srgbClr val="007BB9"/>
              </a:buClr>
              <a:buFont typeface="Arial" panose="020B0604020202020204" pitchFamily="34" charset="0"/>
              <a:buChar char="•"/>
            </a:pPr>
            <a:r>
              <a:rPr lang="en-US" sz="2400" dirty="0"/>
              <a:t>Book your place on our ‘Next Steps’ Autumn CPD events</a:t>
            </a:r>
          </a:p>
          <a:p>
            <a:pPr marL="571500" indent="-571500">
              <a:buClr>
                <a:srgbClr val="007BB9"/>
              </a:buClr>
              <a:buFont typeface="Arial" panose="020B0604020202020204" pitchFamily="34" charset="0"/>
              <a:buChar char="•"/>
            </a:pPr>
            <a:r>
              <a:rPr lang="en-US" sz="2400" dirty="0"/>
              <a:t>Subscribe to Health Care Learning Wales updates</a:t>
            </a:r>
          </a:p>
          <a:p>
            <a:pPr marL="571500" indent="-571500">
              <a:buClr>
                <a:srgbClr val="007BB9"/>
              </a:buClr>
              <a:buFont typeface="Arial" panose="020B0604020202020204" pitchFamily="34" charset="0"/>
              <a:buChar char="•"/>
            </a:pPr>
            <a:r>
              <a:rPr lang="en-US" sz="2400" dirty="0"/>
              <a:t>Please complete the event survey. Your </a:t>
            </a:r>
            <a:r>
              <a:rPr lang="en-GB" sz="2400" dirty="0"/>
              <a:t>feedback is important to us and is scrutinised very closely. It is used to shape how WJEC plan’s its annual CPD programme for this qualification and also to shape the development of future support, resources as a whole</a:t>
            </a:r>
          </a:p>
          <a:p>
            <a:pPr marL="571500" indent="-571500">
              <a:buClr>
                <a:srgbClr val="007BB9"/>
              </a:buClr>
              <a:buFont typeface="Arial" panose="020B0604020202020204" pitchFamily="34" charset="0"/>
              <a:buChar char="•"/>
            </a:pPr>
            <a:endParaRPr lang="en-US" sz="2400" dirty="0"/>
          </a:p>
          <a:p>
            <a:pPr marL="571500" indent="-571500">
              <a:buClr>
                <a:srgbClr val="007BB9"/>
              </a:buClr>
              <a:buFont typeface="Arial" panose="020B0604020202020204" pitchFamily="34" charset="0"/>
              <a:buChar char="•"/>
            </a:pPr>
            <a:endParaRPr lang="en-GB" sz="2000" dirty="0"/>
          </a:p>
        </p:txBody>
      </p:sp>
      <p:sp>
        <p:nvSpPr>
          <p:cNvPr id="3" name="Title 2">
            <a:extLst>
              <a:ext uri="{FF2B5EF4-FFF2-40B4-BE49-F238E27FC236}">
                <a16:creationId xmlns:a16="http://schemas.microsoft.com/office/drawing/2014/main" id="{F0B5EBB2-7828-431E-9EFB-3842226F1E14}"/>
              </a:ext>
            </a:extLst>
          </p:cNvPr>
          <p:cNvSpPr>
            <a:spLocks noGrp="1"/>
          </p:cNvSpPr>
          <p:nvPr>
            <p:ph type="title"/>
          </p:nvPr>
        </p:nvSpPr>
        <p:spPr/>
        <p:txBody>
          <a:bodyPr/>
          <a:lstStyle/>
          <a:p>
            <a:r>
              <a:rPr lang="en-US" b="1" dirty="0"/>
              <a:t>GCE Health and Social Care, and Childcare</a:t>
            </a:r>
            <a:endParaRPr lang="en-GB" b="1" dirty="0"/>
          </a:p>
        </p:txBody>
      </p:sp>
    </p:spTree>
    <p:extLst>
      <p:ext uri="{BB962C8B-B14F-4D97-AF65-F5344CB8AC3E}">
        <p14:creationId xmlns:p14="http://schemas.microsoft.com/office/powerpoint/2010/main" val="33048200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282011" y="964164"/>
            <a:ext cx="9969221" cy="255454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40000"/>
              </a:solidFill>
              <a:effectLst/>
              <a:uLnTx/>
              <a:uFillTx/>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r>
              <a:rPr lang="en-US" dirty="0"/>
              <a:t>GCE Health and Social Care, and Childcare</a:t>
            </a:r>
          </a:p>
        </p:txBody>
      </p:sp>
      <p:sp>
        <p:nvSpPr>
          <p:cNvPr id="6" name="TextBox 5">
            <a:extLst>
              <a:ext uri="{FF2B5EF4-FFF2-40B4-BE49-F238E27FC236}">
                <a16:creationId xmlns:a16="http://schemas.microsoft.com/office/drawing/2014/main" id="{5A96B165-5651-4969-8BC0-C4AE25CBF3B5}"/>
              </a:ext>
            </a:extLst>
          </p:cNvPr>
          <p:cNvSpPr txBox="1"/>
          <p:nvPr/>
        </p:nvSpPr>
        <p:spPr>
          <a:xfrm>
            <a:off x="301035" y="1127170"/>
            <a:ext cx="79374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all" spc="0" normalizeH="0" baseline="0" noProof="0" dirty="0">
                <a:ln>
                  <a:noFill/>
                </a:ln>
                <a:solidFill>
                  <a:srgbClr val="0070C0"/>
                </a:solidFill>
                <a:effectLst/>
                <a:uLnTx/>
                <a:uFillTx/>
                <a:latin typeface="Arial" panose="020B0604020202020204" pitchFamily="34" charset="0"/>
                <a:ea typeface="Times New Roman"/>
                <a:cs typeface="Arial" panose="020B0604020202020204" pitchFamily="34" charset="0"/>
              </a:rPr>
              <a:t>Event Feedback survey</a:t>
            </a:r>
          </a:p>
        </p:txBody>
      </p:sp>
      <p:sp>
        <p:nvSpPr>
          <p:cNvPr id="7" name="TextBox 6">
            <a:extLst>
              <a:ext uri="{FF2B5EF4-FFF2-40B4-BE49-F238E27FC236}">
                <a16:creationId xmlns:a16="http://schemas.microsoft.com/office/drawing/2014/main" id="{05580AC7-8E7B-46CC-9D61-296423CF28C5}"/>
              </a:ext>
            </a:extLst>
          </p:cNvPr>
          <p:cNvSpPr txBox="1"/>
          <p:nvPr/>
        </p:nvSpPr>
        <p:spPr>
          <a:xfrm>
            <a:off x="301036" y="1987335"/>
            <a:ext cx="834094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Please help us evaluate our events by completing this short survey.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We will use your feedback to determine how we can improve our future events</a:t>
            </a:r>
            <a: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t>.</a:t>
            </a:r>
          </a:p>
        </p:txBody>
      </p:sp>
      <p:sp>
        <p:nvSpPr>
          <p:cNvPr id="8" name="TextBox 7">
            <a:extLst>
              <a:ext uri="{FF2B5EF4-FFF2-40B4-BE49-F238E27FC236}">
                <a16:creationId xmlns:a16="http://schemas.microsoft.com/office/drawing/2014/main" id="{9C110D49-BCB7-41CC-86C1-4B000CF97346}"/>
              </a:ext>
            </a:extLst>
          </p:cNvPr>
          <p:cNvSpPr txBox="1"/>
          <p:nvPr/>
        </p:nvSpPr>
        <p:spPr>
          <a:xfrm>
            <a:off x="5514616" y="3042439"/>
            <a:ext cx="5937364" cy="2862322"/>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Scanning this QR code with your smartphone or tablet opens the survey on your mobile device. Some devices already have QR code readers built in, or you can download a QR code reader app onto your device.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Alternatively you can access the bilingual survey via this web link: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This link has also been sent to the email address entered during course registration.</a:t>
            </a:r>
          </a:p>
        </p:txBody>
      </p:sp>
      <p:pic>
        <p:nvPicPr>
          <p:cNvPr id="9" name="Picture 8">
            <a:extLst>
              <a:ext uri="{FF2B5EF4-FFF2-40B4-BE49-F238E27FC236}">
                <a16:creationId xmlns:a16="http://schemas.microsoft.com/office/drawing/2014/main" id="{ADE34BBF-523E-4219-8FFC-C33FD46D8D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1683" y="2633666"/>
            <a:ext cx="4278899" cy="4278899"/>
          </a:xfrm>
          <a:prstGeom prst="rect">
            <a:avLst/>
          </a:prstGeom>
        </p:spPr>
      </p:pic>
      <p:sp>
        <p:nvSpPr>
          <p:cNvPr id="3" name="Rectangle 1">
            <a:extLst>
              <a:ext uri="{FF2B5EF4-FFF2-40B4-BE49-F238E27FC236}">
                <a16:creationId xmlns:a16="http://schemas.microsoft.com/office/drawing/2014/main" id="{796CF976-3BBC-497D-83EF-F179F0D5C26F}"/>
              </a:ext>
            </a:extLst>
          </p:cNvPr>
          <p:cNvSpPr>
            <a:spLocks noChangeArrowheads="1"/>
          </p:cNvSpPr>
          <p:nvPr/>
        </p:nvSpPr>
        <p:spPr bwMode="auto">
          <a:xfrm>
            <a:off x="6487886" y="4701141"/>
            <a:ext cx="472090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https://www.surveygizmo.eu/s3/90185681/7d3a94fecd3e</a:t>
            </a:r>
            <a:r>
              <a:rPr kumimoji="0" lang="en-GB" altLang="en-US" sz="1400" b="0" i="0" u="none" strike="noStrike" kern="1200" cap="none" spc="0" normalizeH="0" baseline="0" noProof="0" dirty="0">
                <a:ln>
                  <a:noFill/>
                </a:ln>
                <a:solidFill>
                  <a:srgbClr val="140000"/>
                </a:solidFill>
                <a:effectLst/>
                <a:uLnTx/>
                <a:uFillTx/>
                <a:latin typeface="Arial" panose="020B0604020202020204"/>
                <a:ea typeface="+mn-ea"/>
                <a:cs typeface="+mn-cs"/>
              </a:rPr>
              <a:t> </a:t>
            </a:r>
            <a:endParaRPr kumimoji="0" lang="en-GB" altLang="en-US" sz="1400" b="0" i="0" u="none" strike="noStrike" kern="1200" cap="none" spc="0" normalizeH="0" baseline="0" noProof="0" dirty="0">
              <a:ln>
                <a:noFill/>
              </a:ln>
              <a:solidFill>
                <a:srgbClr val="14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01710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a:extLst>
              <a:ext uri="{FF2B5EF4-FFF2-40B4-BE49-F238E27FC236}">
                <a16:creationId xmlns:a16="http://schemas.microsoft.com/office/drawing/2014/main" id="{B8FF8D71-0C42-46A0-87AC-3B261859DA16}"/>
              </a:ext>
            </a:extLst>
          </p:cNvPr>
          <p:cNvSpPr>
            <a:spLocks noGrp="1"/>
          </p:cNvSpPr>
          <p:nvPr>
            <p:ph type="title"/>
          </p:nvPr>
        </p:nvSpPr>
        <p:spPr>
          <a:xfrm>
            <a:off x="282575" y="207963"/>
            <a:ext cx="10223500" cy="447675"/>
          </a:xfrm>
        </p:spPr>
        <p:txBody>
          <a:bodyPr>
            <a:noAutofit/>
          </a:bodyPr>
          <a:lstStyle/>
          <a:p>
            <a:r>
              <a:rPr lang="en-GB" sz="3600" dirty="0" err="1">
                <a:solidFill>
                  <a:srgbClr val="007BB9"/>
                </a:solidFill>
              </a:rPr>
              <a:t>Recordio’r</a:t>
            </a:r>
            <a:r>
              <a:rPr lang="en-GB" sz="3600" dirty="0">
                <a:solidFill>
                  <a:srgbClr val="007BB9"/>
                </a:solidFill>
              </a:rPr>
              <a:t> </a:t>
            </a:r>
            <a:r>
              <a:rPr lang="en-GB" sz="3600" dirty="0" err="1">
                <a:solidFill>
                  <a:srgbClr val="007BB9"/>
                </a:solidFill>
              </a:rPr>
              <a:t>Sain</a:t>
            </a:r>
            <a:r>
              <a:rPr lang="en-GB" sz="3600" dirty="0">
                <a:solidFill>
                  <a:srgbClr val="007BB9"/>
                </a:solidFill>
              </a:rPr>
              <a:t> / Audio Recording </a:t>
            </a:r>
          </a:p>
        </p:txBody>
      </p:sp>
      <p:sp>
        <p:nvSpPr>
          <p:cNvPr id="9" name="Content Placeholder 8">
            <a:extLst>
              <a:ext uri="{FF2B5EF4-FFF2-40B4-BE49-F238E27FC236}">
                <a16:creationId xmlns:a16="http://schemas.microsoft.com/office/drawing/2014/main" id="{07CCEBE1-2DCC-4F40-9390-247A0F4B4672}"/>
              </a:ext>
            </a:extLst>
          </p:cNvPr>
          <p:cNvSpPr>
            <a:spLocks noGrp="1"/>
          </p:cNvSpPr>
          <p:nvPr>
            <p:ph sz="quarter" idx="10"/>
          </p:nvPr>
        </p:nvSpPr>
        <p:spPr/>
        <p:txBody>
          <a:bodyPr/>
          <a:lstStyle/>
          <a:p>
            <a:endParaRPr lang="en-GB"/>
          </a:p>
        </p:txBody>
      </p:sp>
      <p:sp>
        <p:nvSpPr>
          <p:cNvPr id="10" name="Rectangle 9">
            <a:extLst>
              <a:ext uri="{FF2B5EF4-FFF2-40B4-BE49-F238E27FC236}">
                <a16:creationId xmlns:a16="http://schemas.microsoft.com/office/drawing/2014/main" id="{25F8EA1B-0219-4121-A719-E7766B5EAFCC}"/>
              </a:ext>
            </a:extLst>
          </p:cNvPr>
          <p:cNvSpPr/>
          <p:nvPr/>
        </p:nvSpPr>
        <p:spPr>
          <a:xfrm>
            <a:off x="282575" y="1020425"/>
            <a:ext cx="4461162" cy="5355312"/>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Mae'n ofynnol i'r cyflwynydd recordio'r sain yn y digwyddiad hwn. Dull rheoli yw hwn i sicrhau y gall CBAC ddangos ei fod yn cydymffurfio ag Amodau Cydnabyddiaeth y </a:t>
            </a:r>
            <a:r>
              <a:rPr kumimoji="0" lang="cy-GB" sz="1800" b="0" i="0" u="none" strike="noStrike" kern="1200" cap="none" spc="0" normalizeH="0" baseline="0" noProof="0" dirty="0" err="1">
                <a:ln>
                  <a:noFill/>
                </a:ln>
                <a:solidFill>
                  <a:prstClr val="black"/>
                </a:solidFill>
                <a:effectLst/>
                <a:uLnTx/>
                <a:uFillTx/>
                <a:latin typeface="Arial" panose="020B0604020202020204"/>
                <a:ea typeface="ＭＳ Ｐゴシック" pitchFamily="1" charset="-128"/>
                <a:cs typeface="+mn-cs"/>
              </a:rPr>
              <a:t>rheoleiddwyr</a:t>
            </a: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yn benodol yr Amodau hynny sy'n ymwneud â chyfrinachedd deunyddiau asesu.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Bydd y recordiad hwn ar gael i'r </a:t>
            </a:r>
            <a:r>
              <a:rPr kumimoji="0" lang="cy-GB" sz="1800" b="0" i="0" u="none" strike="noStrike" kern="1200" cap="none" spc="0" normalizeH="0" baseline="0" noProof="0" dirty="0" err="1">
                <a:ln>
                  <a:noFill/>
                </a:ln>
                <a:solidFill>
                  <a:prstClr val="black"/>
                </a:solidFill>
                <a:effectLst/>
                <a:uLnTx/>
                <a:uFillTx/>
                <a:latin typeface="Arial" panose="020B0604020202020204"/>
                <a:ea typeface="ＭＳ Ｐゴシック" pitchFamily="1" charset="-128"/>
                <a:cs typeface="+mn-cs"/>
              </a:rPr>
              <a:t>rheoleiddiwr</a:t>
            </a: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cymwysterau os gofynnir amdano, ond ni chaiff ei rannu â thrydydd partïon eraill. Bydd CBAC yn cadw'r recordiad yn ddiogel am gyfnod o dair blynedd, ac yn ei ddinistrio'n barhaol wedi hynny.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Sylwer os gwelwch yn dda </a:t>
            </a:r>
            <a:r>
              <a:rPr kumimoji="0" lang="cy-GB" sz="1800" b="1"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NAD OES HAWL </a:t>
            </a: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gan gynrychiolwyr i recordio sain na ffilmio unrhyw agwedd ar y digwyddiad hwn.</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p:txBody>
      </p:sp>
      <p:cxnSp>
        <p:nvCxnSpPr>
          <p:cNvPr id="11" name="Straight Connector 10">
            <a:extLst>
              <a:ext uri="{FF2B5EF4-FFF2-40B4-BE49-F238E27FC236}">
                <a16:creationId xmlns:a16="http://schemas.microsoft.com/office/drawing/2014/main" id="{6AE37B36-D04C-4FF2-9FF7-4C245FFC4A2C}"/>
              </a:ext>
            </a:extLst>
          </p:cNvPr>
          <p:cNvCxnSpPr/>
          <p:nvPr/>
        </p:nvCxnSpPr>
        <p:spPr>
          <a:xfrm>
            <a:off x="5545833" y="1162699"/>
            <a:ext cx="0" cy="5070764"/>
          </a:xfrm>
          <a:prstGeom prst="line">
            <a:avLst/>
          </a:prstGeom>
        </p:spPr>
        <p:style>
          <a:lnRef idx="2">
            <a:schemeClr val="accent1"/>
          </a:lnRef>
          <a:fillRef idx="0">
            <a:schemeClr val="accent1"/>
          </a:fillRef>
          <a:effectRef idx="1">
            <a:schemeClr val="accent1"/>
          </a:effectRef>
          <a:fontRef idx="minor">
            <a:schemeClr val="tx1"/>
          </a:fontRef>
        </p:style>
      </p:cxnSp>
      <p:sp>
        <p:nvSpPr>
          <p:cNvPr id="12" name="Rectangle 11">
            <a:extLst>
              <a:ext uri="{FF2B5EF4-FFF2-40B4-BE49-F238E27FC236}">
                <a16:creationId xmlns:a16="http://schemas.microsoft.com/office/drawing/2014/main" id="{19C19845-F471-4533-AFE2-A1BD8675E73B}"/>
              </a:ext>
            </a:extLst>
          </p:cNvPr>
          <p:cNvSpPr/>
          <p:nvPr/>
        </p:nvSpPr>
        <p:spPr>
          <a:xfrm>
            <a:off x="6258862" y="1076325"/>
            <a:ext cx="4318000" cy="5078313"/>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The presenter is required to make an audio recording of this event. This is a control designed to ensure that WJEC is able to demonstrate compliance with regulatory Conditions of Recognition; specifically Conditions relating to the confidentiality of assessment materials.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The recording will be made available to the qualifications regulator if required, but it will not be shared with any other third parties. The recording will be stored securely by WJEC for a period of three years and then permanently destroyed.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Please note that delegates are </a:t>
            </a:r>
            <a:r>
              <a:rPr kumimoji="0" lang="en-GB" sz="1800" b="1"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NOT PERMITTED </a:t>
            </a: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to make an audio or video recording of any aspect of this event. </a:t>
            </a:r>
          </a:p>
        </p:txBody>
      </p:sp>
    </p:spTree>
    <p:extLst>
      <p:ext uri="{BB962C8B-B14F-4D97-AF65-F5344CB8AC3E}">
        <p14:creationId xmlns:p14="http://schemas.microsoft.com/office/powerpoint/2010/main" val="9748718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2F26B3-C4B0-47D8-A8B0-A0802AD144C9}"/>
              </a:ext>
            </a:extLst>
          </p:cNvPr>
          <p:cNvSpPr>
            <a:spLocks noGrp="1"/>
          </p:cNvSpPr>
          <p:nvPr>
            <p:ph sz="quarter" idx="10"/>
          </p:nvPr>
        </p:nvSpPr>
        <p:spPr/>
        <p:txBody>
          <a:bodyPr/>
          <a:lstStyle/>
          <a:p>
            <a:pPr algn="ctr"/>
            <a:r>
              <a:rPr lang="en-GB" sz="3600" b="1" dirty="0"/>
              <a:t>Plenary</a:t>
            </a:r>
          </a:p>
          <a:p>
            <a:r>
              <a:rPr lang="en-GB" sz="2000" dirty="0"/>
              <a:t>Review of aims:</a:t>
            </a:r>
          </a:p>
          <a:p>
            <a:pPr marL="457200" indent="-457200">
              <a:buClr>
                <a:srgbClr val="007BB9"/>
              </a:buClr>
              <a:buFont typeface="Arial" panose="020B0604020202020204" pitchFamily="34" charset="0"/>
              <a:buChar char="•"/>
            </a:pPr>
            <a:r>
              <a:rPr lang="en-US" sz="2000" dirty="0">
                <a:cs typeface="Calibri" panose="020F0502020204030204" pitchFamily="34" charset="0"/>
              </a:rPr>
              <a:t>Gain an understanding of the content and assessment requirements of the new specification</a:t>
            </a:r>
          </a:p>
          <a:p>
            <a:pPr marL="457200" indent="-457200">
              <a:buClr>
                <a:srgbClr val="007BB9"/>
              </a:buClr>
              <a:buFont typeface="Arial" panose="020B0604020202020204" pitchFamily="34" charset="0"/>
              <a:buChar char="•"/>
            </a:pPr>
            <a:r>
              <a:rPr lang="en-US" sz="2000" dirty="0">
                <a:cs typeface="Calibri" panose="020F0502020204030204" pitchFamily="34" charset="0"/>
              </a:rPr>
              <a:t>Understand the benefits of the new specification for you and your learners</a:t>
            </a:r>
          </a:p>
          <a:p>
            <a:pPr marL="457200" indent="-457200">
              <a:buClr>
                <a:srgbClr val="007BB9"/>
              </a:buClr>
              <a:buFont typeface="Arial" panose="020B0604020202020204" pitchFamily="34" charset="0"/>
              <a:buChar char="•"/>
            </a:pPr>
            <a:r>
              <a:rPr lang="en-US" sz="2000" dirty="0">
                <a:cs typeface="Calibri" panose="020F0502020204030204" pitchFamily="34" charset="0"/>
              </a:rPr>
              <a:t>Support planning for teaching, including information on resources and useful contacts</a:t>
            </a:r>
          </a:p>
          <a:p>
            <a:pPr marL="457200" indent="-457200">
              <a:buClr>
                <a:srgbClr val="007BB9"/>
              </a:buClr>
              <a:buFont typeface="Arial" panose="020B0604020202020204" pitchFamily="34" charset="0"/>
              <a:buChar char="•"/>
            </a:pPr>
            <a:r>
              <a:rPr lang="en-US" sz="2000" dirty="0">
                <a:cs typeface="Calibri" panose="020F0502020204030204" pitchFamily="34" charset="0"/>
              </a:rPr>
              <a:t>An opportunity to network with colleagues and subject specialists</a:t>
            </a:r>
          </a:p>
          <a:p>
            <a:pPr>
              <a:buClr>
                <a:srgbClr val="007BB9"/>
              </a:buClr>
            </a:pPr>
            <a:r>
              <a:rPr lang="en-US" sz="2000" dirty="0">
                <a:cs typeface="Calibri" panose="020F0502020204030204" pitchFamily="34" charset="0"/>
              </a:rPr>
              <a:t>Next Steps:</a:t>
            </a:r>
          </a:p>
          <a:p>
            <a:pPr marL="285750" indent="-285750">
              <a:buClr>
                <a:srgbClr val="007BB9"/>
              </a:buClr>
              <a:buFont typeface="Arial" panose="020B0604020202020204" pitchFamily="34" charset="0"/>
              <a:buChar char="•"/>
            </a:pPr>
            <a:r>
              <a:rPr lang="en-US" sz="2000" dirty="0">
                <a:cs typeface="Calibri" panose="020F0502020204030204" pitchFamily="34" charset="0"/>
              </a:rPr>
              <a:t>Plan content delivery for the certificate</a:t>
            </a:r>
          </a:p>
          <a:p>
            <a:pPr marL="285750" indent="-285750">
              <a:buClr>
                <a:srgbClr val="007BB9"/>
              </a:buClr>
              <a:buFont typeface="Arial" panose="020B0604020202020204" pitchFamily="34" charset="0"/>
              <a:buChar char="•"/>
            </a:pPr>
            <a:r>
              <a:rPr lang="en-US" sz="2000" dirty="0">
                <a:cs typeface="Calibri" panose="020F0502020204030204" pitchFamily="34" charset="0"/>
              </a:rPr>
              <a:t>Plan NEA assessments</a:t>
            </a:r>
          </a:p>
          <a:p>
            <a:pPr>
              <a:buClr>
                <a:srgbClr val="007BB9"/>
              </a:buClr>
            </a:pPr>
            <a:r>
              <a:rPr lang="en-US" dirty="0">
                <a:cs typeface="Calibri" panose="020F0502020204030204" pitchFamily="34" charset="0"/>
              </a:rPr>
              <a:t> </a:t>
            </a:r>
            <a:endParaRPr lang="en-GB" dirty="0"/>
          </a:p>
        </p:txBody>
      </p:sp>
      <p:sp>
        <p:nvSpPr>
          <p:cNvPr id="3" name="Title 2">
            <a:extLst>
              <a:ext uri="{FF2B5EF4-FFF2-40B4-BE49-F238E27FC236}">
                <a16:creationId xmlns:a16="http://schemas.microsoft.com/office/drawing/2014/main" id="{2BE9693B-BB61-4728-8E91-7B887C5A7429}"/>
              </a:ext>
            </a:extLst>
          </p:cNvPr>
          <p:cNvSpPr>
            <a:spLocks noGrp="1"/>
          </p:cNvSpPr>
          <p:nvPr>
            <p:ph type="title"/>
          </p:nvPr>
        </p:nvSpPr>
        <p:spPr/>
        <p:txBody>
          <a:bodyPr/>
          <a:lstStyle/>
          <a:p>
            <a:r>
              <a:rPr lang="en-US" b="1" dirty="0">
                <a:solidFill>
                  <a:srgbClr val="007BB9"/>
                </a:solidFill>
              </a:rPr>
              <a:t>GCE Health and Social Care, and Childcare</a:t>
            </a:r>
            <a:endParaRPr lang="en-GB" dirty="0"/>
          </a:p>
        </p:txBody>
      </p:sp>
    </p:spTree>
    <p:extLst>
      <p:ext uri="{BB962C8B-B14F-4D97-AF65-F5344CB8AC3E}">
        <p14:creationId xmlns:p14="http://schemas.microsoft.com/office/powerpoint/2010/main" val="2745395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282011" y="964164"/>
            <a:ext cx="9969221"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366232" y="422031"/>
            <a:ext cx="10223323" cy="213309"/>
          </a:xfrm>
        </p:spPr>
        <p:txBody>
          <a:bodyPr/>
          <a:lstStyle/>
          <a:p>
            <a:r>
              <a:rPr lang="en-US" b="1" dirty="0"/>
              <a:t>GCE Health and Social Care, and Childcare</a:t>
            </a:r>
          </a:p>
        </p:txBody>
      </p:sp>
      <p:sp>
        <p:nvSpPr>
          <p:cNvPr id="3" name="Rectangle 2">
            <a:extLst>
              <a:ext uri="{FF2B5EF4-FFF2-40B4-BE49-F238E27FC236}">
                <a16:creationId xmlns:a16="http://schemas.microsoft.com/office/drawing/2014/main" id="{8139A050-36A4-46D3-AB7B-C9ADFCAF68A7}"/>
              </a:ext>
            </a:extLst>
          </p:cNvPr>
          <p:cNvSpPr/>
          <p:nvPr/>
        </p:nvSpPr>
        <p:spPr>
          <a:xfrm>
            <a:off x="515816" y="1137139"/>
            <a:ext cx="10334322" cy="5570756"/>
          </a:xfrm>
          <a:prstGeom prst="rect">
            <a:avLst/>
          </a:prstGeom>
        </p:spPr>
        <p:txBody>
          <a:bodyPr wrap="square">
            <a:spAutoFit/>
          </a:bodyPr>
          <a:lstStyle/>
          <a:p>
            <a:pPr marL="85725" algn="ctr"/>
            <a:r>
              <a:rPr lang="en-GB" sz="4800" dirty="0">
                <a:latin typeface="Arial" panose="020B0604020202020204" pitchFamily="34" charset="0"/>
                <a:cs typeface="Arial" panose="020B0604020202020204" pitchFamily="34" charset="0"/>
              </a:rPr>
              <a:t>Any questions? </a:t>
            </a:r>
            <a:endParaRPr lang="en-GB" sz="2800" dirty="0">
              <a:latin typeface="Arial" panose="020B0604020202020204" pitchFamily="34" charset="0"/>
              <a:cs typeface="Arial" panose="020B0604020202020204" pitchFamily="34" charset="0"/>
            </a:endParaRPr>
          </a:p>
          <a:p>
            <a:pPr marL="85725" algn="ctr"/>
            <a:r>
              <a:rPr lang="en-GB" sz="2800" dirty="0">
                <a:latin typeface="Arial" panose="020B0604020202020204" pitchFamily="34" charset="0"/>
                <a:cs typeface="Arial" panose="020B0604020202020204" pitchFamily="34" charset="0"/>
              </a:rPr>
              <a:t>Please complete our feedback forms that will have been sent to your email address </a:t>
            </a:r>
          </a:p>
          <a:p>
            <a:pPr marL="85725" algn="ctr"/>
            <a:endParaRPr lang="en-GB" sz="2800" dirty="0">
              <a:latin typeface="Arial" panose="020B0604020202020204" pitchFamily="34" charset="0"/>
              <a:cs typeface="Arial" panose="020B0604020202020204" pitchFamily="34" charset="0"/>
            </a:endParaRPr>
          </a:p>
          <a:p>
            <a:pPr marL="180975" algn="ctr"/>
            <a:r>
              <a:rPr lang="en-GB" sz="2800" b="1" dirty="0">
                <a:latin typeface="Arial" panose="020B0604020202020204" pitchFamily="34" charset="0"/>
                <a:cs typeface="Arial" panose="020B0604020202020204" pitchFamily="34" charset="0"/>
              </a:rPr>
              <a:t>Contacts</a:t>
            </a:r>
          </a:p>
          <a:p>
            <a:pPr marL="180975" algn="ctr"/>
            <a:r>
              <a:rPr lang="en-GB" sz="2800" dirty="0">
                <a:latin typeface="Arial" panose="020B0604020202020204" pitchFamily="34" charset="0"/>
                <a:cs typeface="Arial" panose="020B0604020202020204" pitchFamily="34" charset="0"/>
              </a:rPr>
              <a:t>Contact our specialist Subject Officers and administrative support  team with any queries.  </a:t>
            </a:r>
          </a:p>
          <a:p>
            <a:pPr marL="85725" algn="ctr"/>
            <a:endParaRPr lang="en-US" sz="2800" b="1" kern="1100" spc="-50" dirty="0">
              <a:latin typeface="Arial" panose="020B0604020202020204" pitchFamily="34" charset="0"/>
              <a:cs typeface="Arial" panose="020B0604020202020204" pitchFamily="34" charset="0"/>
            </a:endParaRPr>
          </a:p>
          <a:p>
            <a:pPr marL="180975" algn="ctr"/>
            <a:r>
              <a:rPr lang="en-US" sz="2800" kern="1100" spc="-50" dirty="0">
                <a:latin typeface="Arial" panose="020B0604020202020204" pitchFamily="34" charset="0"/>
                <a:cs typeface="Arial" panose="020B0604020202020204" pitchFamily="34" charset="0"/>
              </a:rPr>
              <a:t>HSCandCC@wjec.co.uk </a:t>
            </a:r>
          </a:p>
          <a:p>
            <a:pPr marL="180975" algn="ctr"/>
            <a:endParaRPr lang="en-GB" sz="2800" b="1" dirty="0">
              <a:solidFill>
                <a:schemeClr val="bg1">
                  <a:lumMod val="95000"/>
                </a:schemeClr>
              </a:solidFill>
              <a:latin typeface="Arial" panose="020B0604020202020204" pitchFamily="34" charset="0"/>
              <a:cs typeface="Arial" panose="020B0604020202020204" pitchFamily="34" charset="0"/>
            </a:endParaRPr>
          </a:p>
          <a:p>
            <a:pPr marL="180975" algn="ctr"/>
            <a:r>
              <a:rPr lang="en-GB" sz="2800" b="1" dirty="0">
                <a:latin typeface="Arial" panose="020B0604020202020204" pitchFamily="34" charset="0"/>
                <a:cs typeface="Arial" panose="020B0604020202020204" pitchFamily="34" charset="0"/>
              </a:rPr>
              <a:t>e-Assessment:</a:t>
            </a:r>
          </a:p>
          <a:p>
            <a:pPr marL="180975" algn="ctr"/>
            <a:r>
              <a:rPr lang="en-GB" sz="2800" u="sng" dirty="0">
                <a:latin typeface="Arial" panose="020B0604020202020204" pitchFamily="34" charset="0"/>
                <a:cs typeface="Arial" panose="020B0604020202020204" pitchFamily="34" charset="0"/>
              </a:rPr>
              <a:t>e-Assessment@wjec.co.uk</a:t>
            </a:r>
          </a:p>
        </p:txBody>
      </p:sp>
    </p:spTree>
    <p:extLst>
      <p:ext uri="{BB962C8B-B14F-4D97-AF65-F5344CB8AC3E}">
        <p14:creationId xmlns:p14="http://schemas.microsoft.com/office/powerpoint/2010/main" val="31768822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3F18082-FB71-D043-AC08-A8981A9BD215}"/>
              </a:ext>
            </a:extLst>
          </p:cNvPr>
          <p:cNvSpPr/>
          <p:nvPr/>
        </p:nvSpPr>
        <p:spPr>
          <a:xfrm>
            <a:off x="9224682" y="4016188"/>
            <a:ext cx="2348753" cy="2348753"/>
          </a:xfrm>
          <a:prstGeom prst="ellipse">
            <a:avLst/>
          </a:prstGeom>
          <a:solidFill>
            <a:schemeClr val="bg1"/>
          </a:solid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DF7650FD-EEB3-2245-BEE1-DDB8083A1BEB}"/>
              </a:ext>
            </a:extLst>
          </p:cNvPr>
          <p:cNvSpPr txBox="1"/>
          <p:nvPr/>
        </p:nvSpPr>
        <p:spPr>
          <a:xfrm>
            <a:off x="5417268" y="1025187"/>
            <a:ext cx="563418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err="1">
                <a:ln>
                  <a:noFill/>
                </a:ln>
                <a:solidFill>
                  <a:srgbClr val="FFFFFF"/>
                </a:solidFill>
                <a:effectLst/>
                <a:uLnTx/>
                <a:uFillTx/>
                <a:latin typeface="Arial" panose="020B0604020202020204"/>
                <a:ea typeface="+mn-ea"/>
                <a:cs typeface="+mn-cs"/>
              </a:rPr>
              <a:t>Diolch</a:t>
            </a: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140000"/>
                </a:solidFill>
                <a:effectLst/>
                <a:uLnTx/>
                <a:uFillTx/>
                <a:latin typeface="Arial" panose="020B0604020202020204"/>
                <a:ea typeface="+mn-ea"/>
                <a:cs typeface="+mn-cs"/>
              </a:rPr>
              <a:t>Thank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4" name="Picture 3">
            <a:extLst>
              <a:ext uri="{FF2B5EF4-FFF2-40B4-BE49-F238E27FC236}">
                <a16:creationId xmlns:a16="http://schemas.microsoft.com/office/drawing/2014/main" id="{3B348E84-73F0-B149-81D2-272072280E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98215" y="4745642"/>
            <a:ext cx="2075523" cy="895908"/>
          </a:xfrm>
          <a:prstGeom prst="rect">
            <a:avLst/>
          </a:prstGeom>
        </p:spPr>
      </p:pic>
      <p:pic>
        <p:nvPicPr>
          <p:cNvPr id="2" name="Picture 1"/>
          <p:cNvPicPr>
            <a:picLocks noChangeAspect="1"/>
          </p:cNvPicPr>
          <p:nvPr/>
        </p:nvPicPr>
        <p:blipFill>
          <a:blip r:embed="rId3"/>
          <a:stretch>
            <a:fillRect/>
          </a:stretch>
        </p:blipFill>
        <p:spPr>
          <a:xfrm>
            <a:off x="550717" y="1224208"/>
            <a:ext cx="4176122" cy="4176122"/>
          </a:xfrm>
          <a:prstGeom prst="rect">
            <a:avLst/>
          </a:prstGeom>
        </p:spPr>
      </p:pic>
    </p:spTree>
    <p:extLst>
      <p:ext uri="{BB962C8B-B14F-4D97-AF65-F5344CB8AC3E}">
        <p14:creationId xmlns:p14="http://schemas.microsoft.com/office/powerpoint/2010/main" val="1712030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FEAD51-8CD7-46B3-937B-107F9579009E}"/>
              </a:ext>
            </a:extLst>
          </p:cNvPr>
          <p:cNvSpPr>
            <a:spLocks noGrp="1"/>
          </p:cNvSpPr>
          <p:nvPr>
            <p:ph sz="quarter" idx="10"/>
          </p:nvPr>
        </p:nvSpPr>
        <p:spPr>
          <a:xfrm>
            <a:off x="282575" y="1403498"/>
            <a:ext cx="11809413" cy="4916340"/>
          </a:xfrm>
        </p:spPr>
        <p:txBody>
          <a:bodyPr/>
          <a:lstStyle/>
          <a:p>
            <a:pPr marL="457200" indent="-457200">
              <a:buClr>
                <a:srgbClr val="007BB9"/>
              </a:buClr>
              <a:buFont typeface="Arial" panose="020B0604020202020204" pitchFamily="34" charset="0"/>
              <a:buChar char="•"/>
            </a:pPr>
            <a:r>
              <a:rPr lang="en-US" sz="2800" dirty="0">
                <a:cs typeface="Calibri" panose="020F0502020204030204" pitchFamily="34" charset="0"/>
              </a:rPr>
              <a:t>Gain an understanding of the content and assessment requirements of the new specification.</a:t>
            </a:r>
          </a:p>
          <a:p>
            <a:pPr marL="457200" indent="-457200">
              <a:buClr>
                <a:srgbClr val="007BB9"/>
              </a:buClr>
              <a:buFont typeface="Arial" panose="020B0604020202020204" pitchFamily="34" charset="0"/>
              <a:buChar char="•"/>
            </a:pPr>
            <a:r>
              <a:rPr lang="en-US" sz="2800" dirty="0">
                <a:cs typeface="Calibri" panose="020F0502020204030204" pitchFamily="34" charset="0"/>
              </a:rPr>
              <a:t>Understand the benefits of the new specification for you and your learners.</a:t>
            </a:r>
          </a:p>
          <a:p>
            <a:pPr marL="457200" indent="-457200">
              <a:buClr>
                <a:srgbClr val="007BB9"/>
              </a:buClr>
              <a:buFont typeface="Arial" panose="020B0604020202020204" pitchFamily="34" charset="0"/>
              <a:buChar char="•"/>
            </a:pPr>
            <a:r>
              <a:rPr lang="en-US" sz="2800" dirty="0">
                <a:cs typeface="Calibri" panose="020F0502020204030204" pitchFamily="34" charset="0"/>
              </a:rPr>
              <a:t>Support planning for teaching, including information on resources and useful contacts.</a:t>
            </a:r>
          </a:p>
          <a:p>
            <a:pPr marL="457200" indent="-457200">
              <a:buClr>
                <a:srgbClr val="007BB9"/>
              </a:buClr>
              <a:buFont typeface="Arial" panose="020B0604020202020204" pitchFamily="34" charset="0"/>
              <a:buChar char="•"/>
            </a:pPr>
            <a:r>
              <a:rPr lang="en-US" sz="2800" dirty="0">
                <a:cs typeface="Calibri" panose="020F0502020204030204" pitchFamily="34" charset="0"/>
              </a:rPr>
              <a:t>An opportunity to network with colleagues and subject specialists.</a:t>
            </a:r>
          </a:p>
          <a:p>
            <a:endParaRPr lang="en-GB" dirty="0"/>
          </a:p>
        </p:txBody>
      </p:sp>
      <p:sp>
        <p:nvSpPr>
          <p:cNvPr id="3" name="Title 2">
            <a:extLst>
              <a:ext uri="{FF2B5EF4-FFF2-40B4-BE49-F238E27FC236}">
                <a16:creationId xmlns:a16="http://schemas.microsoft.com/office/drawing/2014/main" id="{AAB5964F-B587-475A-A30A-971B67028D6D}"/>
              </a:ext>
            </a:extLst>
          </p:cNvPr>
          <p:cNvSpPr>
            <a:spLocks noGrp="1"/>
          </p:cNvSpPr>
          <p:nvPr>
            <p:ph type="title"/>
          </p:nvPr>
        </p:nvSpPr>
        <p:spPr>
          <a:xfrm>
            <a:off x="282011" y="208722"/>
            <a:ext cx="10223323" cy="631250"/>
          </a:xfrm>
        </p:spPr>
        <p:txBody>
          <a:bodyPr/>
          <a:lstStyle/>
          <a:p>
            <a:br>
              <a:rPr lang="en-GB" sz="4400" dirty="0"/>
            </a:br>
            <a:r>
              <a:rPr lang="en-GB" sz="4400" dirty="0"/>
              <a:t>Outcomes of today’s event:</a:t>
            </a:r>
          </a:p>
        </p:txBody>
      </p:sp>
    </p:spTree>
    <p:extLst>
      <p:ext uri="{BB962C8B-B14F-4D97-AF65-F5344CB8AC3E}">
        <p14:creationId xmlns:p14="http://schemas.microsoft.com/office/powerpoint/2010/main" val="4070775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D1BBF5-9C26-5748-9A7C-2DF05B32B242}"/>
              </a:ext>
            </a:extLst>
          </p:cNvPr>
          <p:cNvSpPr/>
          <p:nvPr/>
        </p:nvSpPr>
        <p:spPr>
          <a:xfrm>
            <a:off x="5241305" y="1333073"/>
            <a:ext cx="6199085" cy="34163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City &amp; Guilds and WJEC continue to work collaboratively and in partnership with the following organisations who support</a:t>
            </a:r>
            <a:r>
              <a:rPr kumimoji="0" lang="en-GB" sz="1800" b="0" i="0" u="none" strike="noStrike" kern="1200" cap="none" spc="0" normalizeH="0" noProof="0" dirty="0">
                <a:ln>
                  <a:noFill/>
                </a:ln>
                <a:solidFill>
                  <a:srgbClr val="007BB9"/>
                </a:solidFill>
                <a:effectLst/>
                <a:uLnTx/>
                <a:uFillTx/>
                <a:latin typeface="Arial" panose="020B0604020202020204"/>
                <a:ea typeface="+mn-ea"/>
                <a:cs typeface="+mn-cs"/>
              </a:rPr>
              <a:t> </a:t>
            </a: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this event: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Qualifications Wales</a:t>
            </a:r>
          </a:p>
          <a:p>
            <a:pPr marR="0" lvl="0" algn="l" defTabSz="914400" rtl="0" eaLnBrk="1" fontAlgn="auto" latinLnBrk="0" hangingPunct="1">
              <a:lnSpc>
                <a:spcPct val="100000"/>
              </a:lnSpc>
              <a:spcBef>
                <a:spcPts val="0"/>
              </a:spcBef>
              <a:spcAft>
                <a:spcPts val="0"/>
              </a:spcAft>
              <a:buClrTx/>
              <a:buSzTx/>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Social Care Wales</a:t>
            </a:r>
          </a:p>
          <a:p>
            <a:pPr marR="0" lvl="0" algn="l" defTabSz="914400" rtl="0" eaLnBrk="1" fontAlgn="auto" latinLnBrk="0" hangingPunct="1">
              <a:lnSpc>
                <a:spcPct val="100000"/>
              </a:lnSpc>
              <a:spcBef>
                <a:spcPts val="0"/>
              </a:spcBef>
              <a:spcAft>
                <a:spcPts val="0"/>
              </a:spcAft>
              <a:buClrTx/>
              <a:buSzTx/>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rPr>
              <a:t>Health Education and Improvement Wales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7BB9"/>
              </a:solidFill>
              <a:effectLst/>
              <a:uLnTx/>
              <a:uFillTx/>
              <a:latin typeface="Arial" panose="020B0604020202020204"/>
              <a:ea typeface="+mn-ea"/>
              <a:cs typeface="+mn-cs"/>
            </a:endParaRPr>
          </a:p>
        </p:txBody>
      </p:sp>
      <p:sp>
        <p:nvSpPr>
          <p:cNvPr id="3" name="TextBox 2"/>
          <p:cNvSpPr txBox="1"/>
          <p:nvPr/>
        </p:nvSpPr>
        <p:spPr>
          <a:xfrm>
            <a:off x="357166" y="1056346"/>
            <a:ext cx="4728353" cy="563231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t>This event is supported and facilitated by representatives and subject specialists from WJEC.</a:t>
            </a:r>
          </a:p>
          <a:p>
            <a:pPr lvl="0">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lvl="0">
              <a:defRPr/>
            </a:pPr>
            <a:b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br>
            <a:r>
              <a:rPr lang="en-GB" b="1" dirty="0">
                <a:solidFill>
                  <a:srgbClr val="140000"/>
                </a:solidFill>
              </a:rPr>
              <a:t>Karen Bushell</a:t>
            </a:r>
          </a:p>
          <a:p>
            <a:pPr lvl="0">
              <a:defRPr/>
            </a:pPr>
            <a:r>
              <a:rPr lang="en-GB" dirty="0">
                <a:solidFill>
                  <a:srgbClr val="140000"/>
                </a:solidFill>
              </a:rPr>
              <a:t>WJEC Subject Officer: </a:t>
            </a:r>
          </a:p>
          <a:p>
            <a:pPr lvl="0">
              <a:defRPr/>
            </a:pPr>
            <a:r>
              <a:rPr lang="en-GB" dirty="0">
                <a:solidFill>
                  <a:srgbClr val="140000"/>
                </a:solidFill>
              </a:rPr>
              <a:t>Health and Social Care</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br>
            <a:r>
              <a:rPr lang="en-GB" b="1" dirty="0" err="1">
                <a:solidFill>
                  <a:srgbClr val="140000"/>
                </a:solidFill>
                <a:latin typeface="Arial" panose="020B0604020202020204"/>
              </a:rPr>
              <a:t>Dr.</a:t>
            </a:r>
            <a:r>
              <a:rPr lang="en-GB" b="1" dirty="0">
                <a:solidFill>
                  <a:srgbClr val="140000"/>
                </a:solidFill>
                <a:latin typeface="Arial" panose="020B0604020202020204"/>
              </a:rPr>
              <a:t> Rhian Bosanko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140000"/>
                </a:solidFill>
                <a:latin typeface="Arial" panose="020B0604020202020204"/>
              </a:rPr>
              <a:t>Subject Specialist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140000"/>
                </a:solidFill>
                <a:latin typeface="Arial" panose="020B0604020202020204"/>
              </a:rPr>
              <a:t>Karen Evans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t>Subject Specialist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40000"/>
                </a:solidFill>
                <a:effectLst/>
                <a:uLnTx/>
                <a:uFillTx/>
                <a:latin typeface="Arial" panose="020B0604020202020204"/>
                <a:ea typeface="+mn-ea"/>
                <a:cs typeface="+mn-cs"/>
              </a:rPr>
              <a:t>Margaret Jones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140000"/>
                </a:solidFill>
                <a:latin typeface="Arial" panose="020B0604020202020204"/>
              </a:rPr>
              <a:t>Subject Specialist (Welsh medium)</a:t>
            </a:r>
            <a:endParaRPr kumimoji="0" lang="en-GB" sz="180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pic>
        <p:nvPicPr>
          <p:cNvPr id="4" name="Picture 3"/>
          <p:cNvPicPr>
            <a:picLocks noChangeAspect="1"/>
          </p:cNvPicPr>
          <p:nvPr/>
        </p:nvPicPr>
        <p:blipFill>
          <a:blip r:embed="rId3"/>
          <a:stretch>
            <a:fillRect/>
          </a:stretch>
        </p:blipFill>
        <p:spPr>
          <a:xfrm>
            <a:off x="5324403" y="4555264"/>
            <a:ext cx="1134424" cy="1097108"/>
          </a:xfrm>
          <a:prstGeom prst="rect">
            <a:avLst/>
          </a:prstGeom>
        </p:spPr>
      </p:pic>
      <p:pic>
        <p:nvPicPr>
          <p:cNvPr id="5" name="Picture 4"/>
          <p:cNvPicPr>
            <a:picLocks noChangeAspect="1"/>
          </p:cNvPicPr>
          <p:nvPr/>
        </p:nvPicPr>
        <p:blipFill>
          <a:blip r:embed="rId4"/>
          <a:stretch>
            <a:fillRect/>
          </a:stretch>
        </p:blipFill>
        <p:spPr>
          <a:xfrm>
            <a:off x="9488867" y="4975966"/>
            <a:ext cx="2276422" cy="578285"/>
          </a:xfrm>
          <a:prstGeom prst="rect">
            <a:avLst/>
          </a:prstGeom>
        </p:spPr>
      </p:pic>
      <p:pic>
        <p:nvPicPr>
          <p:cNvPr id="6" name="Picture 5"/>
          <p:cNvPicPr>
            <a:picLocks noChangeAspect="1"/>
          </p:cNvPicPr>
          <p:nvPr/>
        </p:nvPicPr>
        <p:blipFill>
          <a:blip r:embed="rId5"/>
          <a:stretch>
            <a:fillRect/>
          </a:stretch>
        </p:blipFill>
        <p:spPr>
          <a:xfrm>
            <a:off x="6841195" y="5039040"/>
            <a:ext cx="2265304" cy="452138"/>
          </a:xfrm>
          <a:prstGeom prst="rect">
            <a:avLst/>
          </a:prstGeom>
        </p:spPr>
      </p:pic>
      <p:sp>
        <p:nvSpPr>
          <p:cNvPr id="2" name="Rectangle 1">
            <a:extLst>
              <a:ext uri="{FF2B5EF4-FFF2-40B4-BE49-F238E27FC236}">
                <a16:creationId xmlns:a16="http://schemas.microsoft.com/office/drawing/2014/main" id="{0B0CEF7F-165E-4D33-B587-71D78043C0B2}"/>
              </a:ext>
            </a:extLst>
          </p:cNvPr>
          <p:cNvSpPr/>
          <p:nvPr/>
        </p:nvSpPr>
        <p:spPr>
          <a:xfrm>
            <a:off x="198115" y="368787"/>
            <a:ext cx="4673074" cy="369332"/>
          </a:xfrm>
          <a:prstGeom prst="rect">
            <a:avLst/>
          </a:prstGeom>
        </p:spPr>
        <p:txBody>
          <a:bodyPr wrap="none">
            <a:spAutoFit/>
          </a:bodyPr>
          <a:lstStyle/>
          <a:p>
            <a:r>
              <a:rPr lang="en-US" dirty="0">
                <a:solidFill>
                  <a:schemeClr val="accent1"/>
                </a:solidFill>
              </a:rPr>
              <a:t>GCE Health and Social Care, and Childcare</a:t>
            </a:r>
            <a:endParaRPr lang="en-GB" dirty="0">
              <a:solidFill>
                <a:schemeClr val="accent1"/>
              </a:solidFill>
            </a:endParaRPr>
          </a:p>
        </p:txBody>
      </p:sp>
    </p:spTree>
    <p:extLst>
      <p:ext uri="{BB962C8B-B14F-4D97-AF65-F5344CB8AC3E}">
        <p14:creationId xmlns:p14="http://schemas.microsoft.com/office/powerpoint/2010/main" val="831610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350976" y="1787289"/>
            <a:ext cx="6497035" cy="1200329"/>
          </a:xfrm>
          <a:prstGeom prst="rect">
            <a:avLst/>
          </a:prstGeom>
          <a:noFill/>
        </p:spPr>
        <p:txBody>
          <a:bodyPr wrap="square" rtlCol="0">
            <a:spAutoFit/>
          </a:bodyPr>
          <a:lstStyle/>
          <a:p>
            <a:pPr algn="ctr"/>
            <a:r>
              <a:rPr kumimoji="0" lang="en-GB" sz="3600" b="0" i="0" u="none" strike="noStrike" kern="1200" cap="none" spc="0" normalizeH="0" baseline="0" noProof="0" dirty="0">
                <a:ln>
                  <a:noFill/>
                </a:ln>
                <a:solidFill>
                  <a:schemeClr val="bg1"/>
                </a:solidFill>
                <a:effectLst/>
                <a:uLnTx/>
                <a:uFillTx/>
                <a:latin typeface="Arial" panose="020B0604020202020204"/>
                <a:ea typeface="+mn-ea"/>
                <a:cs typeface="+mn-cs"/>
              </a:rPr>
              <a:t>Introducing GCE Health and Social Care, and Childcare</a:t>
            </a:r>
            <a:endParaRPr lang="en-GB" sz="3600" dirty="0">
              <a:solidFill>
                <a:schemeClr val="bg1"/>
              </a:solidFill>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l="16667" r="16667"/>
          <a:stretch/>
        </p:blipFill>
        <p:spPr>
          <a:xfrm>
            <a:off x="770603" y="865239"/>
            <a:ext cx="4176000" cy="4176000"/>
          </a:xfrm>
          <a:prstGeom prst="ellipse">
            <a:avLst/>
          </a:prstGeom>
        </p:spPr>
      </p:pic>
    </p:spTree>
    <p:extLst>
      <p:ext uri="{BB962C8B-B14F-4D97-AF65-F5344CB8AC3E}">
        <p14:creationId xmlns:p14="http://schemas.microsoft.com/office/powerpoint/2010/main" val="2279184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01943" cy="2554545"/>
          </a:xfrm>
          <a:prstGeom prst="rect">
            <a:avLst/>
          </a:prstGeom>
        </p:spPr>
        <p:txBody>
          <a:bodyPr wrap="square">
            <a:spAutoFit/>
          </a:bodyPr>
          <a:lstStyle/>
          <a:p>
            <a:endParaRPr lang="en-GB" dirty="0"/>
          </a:p>
          <a:p>
            <a:endParaRPr lang="en-GB" dirty="0"/>
          </a:p>
          <a:p>
            <a:endParaRPr lang="en-GB" sz="1400" dirty="0"/>
          </a:p>
          <a:p>
            <a:endParaRPr lang="en-GB" sz="1400" dirty="0"/>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r>
              <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solidFill>
                <a:srgbClr val="1E7BB9"/>
              </a:solidFill>
              <a:effectLst/>
              <a:latin typeface="Helvetica" panose="020B0604020202020204" pitchFamily="34" charset="0"/>
              <a:ea typeface="Times New Roman" panose="02020603050405020304" pitchFamily="18" charset="0"/>
              <a:cs typeface="Arial" panose="020B0604020202020204" pitchFamily="34" charset="0"/>
            </a:endParaRPr>
          </a:p>
          <a:p>
            <a:pPr>
              <a:spcAft>
                <a:spcPts val="0"/>
              </a:spcAft>
            </a:pPr>
            <a:endParaRPr lang="en-GB" sz="1200" b="1" kern="1600" dirty="0">
              <a:effectLst/>
              <a:latin typeface="Lato"/>
              <a:ea typeface="Times New Roman" panose="02020603050405020304" pitchFamily="18" charset="0"/>
              <a:cs typeface="Arial" panose="020B0604020202020204" pitchFamily="34" charset="0"/>
            </a:endParaRPr>
          </a:p>
        </p:txBody>
      </p:sp>
      <p:sp>
        <p:nvSpPr>
          <p:cNvPr id="4" name="Rectangle 3">
            <a:extLst>
              <a:ext uri="{FF2B5EF4-FFF2-40B4-BE49-F238E27FC236}">
                <a16:creationId xmlns:a16="http://schemas.microsoft.com/office/drawing/2014/main" id="{64BE8106-748F-4B66-ACD4-920821B8237E}"/>
              </a:ext>
            </a:extLst>
          </p:cNvPr>
          <p:cNvSpPr/>
          <p:nvPr/>
        </p:nvSpPr>
        <p:spPr>
          <a:xfrm>
            <a:off x="969065" y="1024733"/>
            <a:ext cx="10291970" cy="646331"/>
          </a:xfrm>
          <a:prstGeom prst="rect">
            <a:avLst/>
          </a:prstGeom>
        </p:spPr>
        <p:txBody>
          <a:bodyPr wrap="square">
            <a:spAutoFit/>
          </a:bodyPr>
          <a:lstStyle/>
          <a:p>
            <a:r>
              <a:rPr lang="en-GB" sz="3600" dirty="0"/>
              <a:t>GCE Health and Social Care, and Childcare</a:t>
            </a:r>
          </a:p>
        </p:txBody>
      </p:sp>
      <p:pic>
        <p:nvPicPr>
          <p:cNvPr id="9" name="Picture 8">
            <a:extLst>
              <a:ext uri="{FF2B5EF4-FFF2-40B4-BE49-F238E27FC236}">
                <a16:creationId xmlns:a16="http://schemas.microsoft.com/office/drawing/2014/main" id="{2FC2231E-BE20-49F1-A5BD-5D492C54A48F}"/>
              </a:ext>
            </a:extLst>
          </p:cNvPr>
          <p:cNvPicPr>
            <a:picLocks noChangeAspect="1"/>
          </p:cNvPicPr>
          <p:nvPr/>
        </p:nvPicPr>
        <p:blipFill>
          <a:blip r:embed="rId2"/>
          <a:stretch>
            <a:fillRect/>
          </a:stretch>
        </p:blipFill>
        <p:spPr>
          <a:xfrm>
            <a:off x="9781471" y="315376"/>
            <a:ext cx="2091109" cy="902286"/>
          </a:xfrm>
          <a:prstGeom prst="rect">
            <a:avLst/>
          </a:prstGeom>
        </p:spPr>
      </p:pic>
      <p:sp>
        <p:nvSpPr>
          <p:cNvPr id="10" name="TextBox 9">
            <a:extLst>
              <a:ext uri="{FF2B5EF4-FFF2-40B4-BE49-F238E27FC236}">
                <a16:creationId xmlns:a16="http://schemas.microsoft.com/office/drawing/2014/main" id="{CBA73111-1BF3-4BDB-BDDC-9CFF4113E822}"/>
              </a:ext>
            </a:extLst>
          </p:cNvPr>
          <p:cNvSpPr txBox="1"/>
          <p:nvPr/>
        </p:nvSpPr>
        <p:spPr>
          <a:xfrm>
            <a:off x="1505778" y="1769097"/>
            <a:ext cx="9447144" cy="4708981"/>
          </a:xfrm>
          <a:prstGeom prst="rect">
            <a:avLst/>
          </a:prstGeom>
          <a:noFill/>
        </p:spPr>
        <p:txBody>
          <a:bodyPr wrap="square" rtlCol="0">
            <a:spAutoFit/>
          </a:bodyPr>
          <a:lstStyle/>
          <a:p>
            <a:r>
              <a:rPr lang="en-GB" sz="2400" b="1" dirty="0"/>
              <a:t>Overview</a:t>
            </a:r>
          </a:p>
          <a:p>
            <a:r>
              <a:rPr lang="en-GB" dirty="0"/>
              <a:t>The GCE AS and A Level in Health and Social Care, and Childcare is divided into a total of six units.</a:t>
            </a:r>
          </a:p>
          <a:p>
            <a:endParaRPr lang="en-GB" dirty="0"/>
          </a:p>
          <a:p>
            <a:pPr marL="285750" indent="-285750">
              <a:buFont typeface="Arial" panose="020B0604020202020204" pitchFamily="34" charset="0"/>
              <a:buChar char="•"/>
            </a:pPr>
            <a:r>
              <a:rPr lang="en-GB" dirty="0"/>
              <a:t>Two AS units (1 and 2) </a:t>
            </a:r>
            <a:r>
              <a:rPr lang="en-GB" b="1" dirty="0"/>
              <a:t>and</a:t>
            </a:r>
            <a:r>
              <a:rPr lang="en-GB" dirty="0"/>
              <a:t> Four A2 Units (3,4,5,6).</a:t>
            </a:r>
          </a:p>
          <a:p>
            <a:endParaRPr lang="en-GB" dirty="0"/>
          </a:p>
          <a:p>
            <a:pPr marL="285750" indent="-285750">
              <a:buFont typeface="Arial" panose="020B0604020202020204" pitchFamily="34" charset="0"/>
              <a:buChar char="•"/>
            </a:pPr>
            <a:r>
              <a:rPr lang="en-GB" dirty="0"/>
              <a:t>Learners study a total of </a:t>
            </a:r>
            <a:r>
              <a:rPr lang="en-GB" b="1" dirty="0"/>
              <a:t>four</a:t>
            </a:r>
            <a:r>
              <a:rPr lang="en-GB" dirty="0"/>
              <a:t> units, </a:t>
            </a:r>
            <a:r>
              <a:rPr lang="en-GB" b="1" dirty="0"/>
              <a:t>two</a:t>
            </a:r>
            <a:r>
              <a:rPr lang="en-GB" dirty="0"/>
              <a:t> AS units plus the </a:t>
            </a:r>
            <a:r>
              <a:rPr lang="en-GB" b="1" dirty="0"/>
              <a:t>two</a:t>
            </a:r>
            <a:r>
              <a:rPr lang="en-GB" dirty="0"/>
              <a:t> A2 units related to their chosen pathway.</a:t>
            </a:r>
          </a:p>
          <a:p>
            <a:endParaRPr lang="en-GB" dirty="0"/>
          </a:p>
          <a:p>
            <a:r>
              <a:rPr lang="en-GB" sz="2400" b="1" dirty="0"/>
              <a:t>Assessment</a:t>
            </a:r>
          </a:p>
          <a:p>
            <a:r>
              <a:rPr lang="en-GB" dirty="0"/>
              <a:t>The GCE AS and A Level in Health and Social Care, and Childcare is assessed through 50% internal assessment and 50% external assessment.</a:t>
            </a:r>
          </a:p>
          <a:p>
            <a:endParaRPr lang="en-GB" dirty="0"/>
          </a:p>
          <a:p>
            <a:r>
              <a:rPr lang="en-GB" dirty="0"/>
              <a:t>Candidates must successfully complete:</a:t>
            </a:r>
          </a:p>
          <a:p>
            <a:endParaRPr lang="en-GB" dirty="0"/>
          </a:p>
          <a:p>
            <a:pPr marL="285750" indent="-285750">
              <a:buFont typeface="Arial" panose="020B0604020202020204" pitchFamily="34" charset="0"/>
              <a:buChar char="•"/>
            </a:pPr>
            <a:r>
              <a:rPr lang="en-GB" dirty="0"/>
              <a:t>Externally set, internally marked assignments</a:t>
            </a:r>
          </a:p>
          <a:p>
            <a:pPr marL="285750" indent="-285750">
              <a:buFont typeface="Arial" panose="020B0604020202020204" pitchFamily="34" charset="0"/>
              <a:buChar char="•"/>
            </a:pPr>
            <a:r>
              <a:rPr lang="en-GB" dirty="0"/>
              <a:t>External examinations</a:t>
            </a:r>
          </a:p>
        </p:txBody>
      </p:sp>
      <p:sp>
        <p:nvSpPr>
          <p:cNvPr id="2" name="Rectangle 1">
            <a:extLst>
              <a:ext uri="{FF2B5EF4-FFF2-40B4-BE49-F238E27FC236}">
                <a16:creationId xmlns:a16="http://schemas.microsoft.com/office/drawing/2014/main" id="{8E6A13BE-E21E-489A-929A-DD03468F0A3F}"/>
              </a:ext>
            </a:extLst>
          </p:cNvPr>
          <p:cNvSpPr/>
          <p:nvPr/>
        </p:nvSpPr>
        <p:spPr>
          <a:xfrm>
            <a:off x="149289" y="405026"/>
            <a:ext cx="4112088" cy="369332"/>
          </a:xfrm>
          <a:prstGeom prst="rect">
            <a:avLst/>
          </a:prstGeom>
        </p:spPr>
        <p:txBody>
          <a:bodyPr wrap="none">
            <a:spAutoFit/>
          </a:body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1414537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056491206"/>
              </p:ext>
            </p:extLst>
          </p:nvPr>
        </p:nvGraphicFramePr>
        <p:xfrm>
          <a:off x="117232" y="834338"/>
          <a:ext cx="11824398" cy="57560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le 9">
            <a:extLst>
              <a:ext uri="{FF2B5EF4-FFF2-40B4-BE49-F238E27FC236}">
                <a16:creationId xmlns:a16="http://schemas.microsoft.com/office/drawing/2014/main" id="{A6135C88-7DA7-4440-B214-A3B451900D36}"/>
              </a:ext>
            </a:extLst>
          </p:cNvPr>
          <p:cNvSpPr>
            <a:spLocks noGrp="1"/>
          </p:cNvSpPr>
          <p:nvPr>
            <p:ph type="title"/>
          </p:nvPr>
        </p:nvSpPr>
        <p:spPr>
          <a:xfrm>
            <a:off x="282011" y="281028"/>
            <a:ext cx="10223323" cy="447261"/>
          </a:xfrm>
        </p:spPr>
        <p:txBody>
          <a:bodyPr>
            <a:noAutofit/>
          </a:bodyPr>
          <a:lstStyle/>
          <a:p>
            <a:r>
              <a:rPr lang="en-US" sz="1800" b="1" dirty="0"/>
              <a:t>GCE Health and Social Care, and Childcare</a:t>
            </a:r>
            <a:br>
              <a:rPr lang="en-US" sz="1800" b="1" dirty="0"/>
            </a:br>
            <a:r>
              <a:rPr lang="en-US" sz="1800" b="1" dirty="0">
                <a:solidFill>
                  <a:schemeClr val="tx1"/>
                </a:solidFill>
              </a:rPr>
              <a:t>Fast Facts  </a:t>
            </a:r>
          </a:p>
        </p:txBody>
      </p:sp>
    </p:spTree>
    <p:extLst>
      <p:ext uri="{BB962C8B-B14F-4D97-AF65-F5344CB8AC3E}">
        <p14:creationId xmlns:p14="http://schemas.microsoft.com/office/powerpoint/2010/main" val="3420540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762544378"/>
              </p:ext>
            </p:extLst>
          </p:nvPr>
        </p:nvGraphicFramePr>
        <p:xfrm>
          <a:off x="282011" y="1055077"/>
          <a:ext cx="11461893" cy="58029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le 9">
            <a:extLst>
              <a:ext uri="{FF2B5EF4-FFF2-40B4-BE49-F238E27FC236}">
                <a16:creationId xmlns:a16="http://schemas.microsoft.com/office/drawing/2014/main" id="{A6135C88-7DA7-4440-B214-A3B451900D36}"/>
              </a:ext>
            </a:extLst>
          </p:cNvPr>
          <p:cNvSpPr>
            <a:spLocks noGrp="1"/>
          </p:cNvSpPr>
          <p:nvPr>
            <p:ph type="title"/>
          </p:nvPr>
        </p:nvSpPr>
        <p:spPr/>
        <p:txBody>
          <a:bodyPr>
            <a:noAutofit/>
          </a:bodyPr>
          <a:lstStyle/>
          <a:p>
            <a:r>
              <a:rPr lang="en-US" sz="1800" b="1" dirty="0"/>
              <a:t>GCE  Health and Social Care, and Childcare</a:t>
            </a:r>
            <a:br>
              <a:rPr lang="en-US" sz="1800" dirty="0"/>
            </a:br>
            <a:r>
              <a:rPr lang="en-US" sz="1800" dirty="0">
                <a:solidFill>
                  <a:schemeClr val="tx1"/>
                </a:solidFill>
              </a:rPr>
              <a:t>Fast Facts  </a:t>
            </a:r>
          </a:p>
        </p:txBody>
      </p:sp>
    </p:spTree>
    <p:extLst>
      <p:ext uri="{BB962C8B-B14F-4D97-AF65-F5344CB8AC3E}">
        <p14:creationId xmlns:p14="http://schemas.microsoft.com/office/powerpoint/2010/main" val="598553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874A49-4C5F-4BED-A0A7-CFAB2F27287F}"/>
              </a:ext>
            </a:extLst>
          </p:cNvPr>
          <p:cNvSpPr>
            <a:spLocks noGrp="1"/>
          </p:cNvSpPr>
          <p:nvPr>
            <p:ph sz="quarter" idx="10"/>
          </p:nvPr>
        </p:nvSpPr>
        <p:spPr/>
        <p:txBody>
          <a:bodyPr>
            <a:normAutofit lnSpcReduction="10000"/>
          </a:bodyPr>
          <a:lstStyle/>
          <a:p>
            <a:pPr marL="0" indent="0" algn="ctr">
              <a:buNone/>
            </a:pPr>
            <a:r>
              <a:rPr lang="en-GB" sz="4000" b="1" dirty="0">
                <a:solidFill>
                  <a:srgbClr val="007BB9"/>
                </a:solidFill>
              </a:rPr>
              <a:t>Grading</a:t>
            </a:r>
          </a:p>
          <a:p>
            <a:pPr marL="0" indent="0" algn="ctr">
              <a:buNone/>
            </a:pPr>
            <a:endParaRPr lang="en-GB" sz="900" b="1" dirty="0">
              <a:solidFill>
                <a:srgbClr val="007BB9"/>
              </a:solidFill>
            </a:endParaRPr>
          </a:p>
          <a:p>
            <a:r>
              <a:rPr lang="en-GB" dirty="0">
                <a:solidFill>
                  <a:srgbClr val="007BB9"/>
                </a:solidFill>
              </a:rPr>
              <a:t>The GCE AS qualification is graded as A - E</a:t>
            </a:r>
          </a:p>
          <a:p>
            <a:r>
              <a:rPr lang="en-GB" dirty="0">
                <a:solidFill>
                  <a:srgbClr val="007BB9"/>
                </a:solidFill>
              </a:rPr>
              <a:t>The GCE A level qualification is graded A* - E</a:t>
            </a:r>
          </a:p>
          <a:p>
            <a:r>
              <a:rPr lang="en-GB" sz="3200" dirty="0">
                <a:solidFill>
                  <a:srgbClr val="007BB9"/>
                </a:solidFill>
              </a:rPr>
              <a:t>The qualification grade will be based on the overall UMS mark and learner achievements in all units. To achieve a qualification grade, learners must achieve the minimum UMS required for the qualification grade.</a:t>
            </a:r>
          </a:p>
          <a:p>
            <a:r>
              <a:rPr lang="en-GB" sz="3200" dirty="0">
                <a:solidFill>
                  <a:srgbClr val="007BB9"/>
                </a:solidFill>
              </a:rPr>
              <a:t>Results not attaining the minimum standard for the award will be reported as U (unclassified).</a:t>
            </a:r>
          </a:p>
          <a:p>
            <a:pPr marL="0" indent="0">
              <a:buNone/>
            </a:pPr>
            <a:endParaRPr lang="en-GB" dirty="0">
              <a:solidFill>
                <a:srgbClr val="007BB9"/>
              </a:solidFill>
            </a:endParaRPr>
          </a:p>
          <a:p>
            <a:pPr marL="0" indent="0">
              <a:buNone/>
            </a:pPr>
            <a:endParaRPr lang="en-GB" sz="4000" dirty="0">
              <a:solidFill>
                <a:srgbClr val="007BB9"/>
              </a:solidFill>
            </a:endParaRPr>
          </a:p>
        </p:txBody>
      </p:sp>
      <p:pic>
        <p:nvPicPr>
          <p:cNvPr id="6" name="Picture 5">
            <a:extLst>
              <a:ext uri="{FF2B5EF4-FFF2-40B4-BE49-F238E27FC236}">
                <a16:creationId xmlns:a16="http://schemas.microsoft.com/office/drawing/2014/main" id="{7E276229-D3FA-4EA6-81A5-03E32154C167}"/>
              </a:ext>
            </a:extLst>
          </p:cNvPr>
          <p:cNvPicPr>
            <a:picLocks noChangeAspect="1"/>
          </p:cNvPicPr>
          <p:nvPr/>
        </p:nvPicPr>
        <p:blipFill>
          <a:blip r:embed="rId2"/>
          <a:stretch>
            <a:fillRect/>
          </a:stretch>
        </p:blipFill>
        <p:spPr>
          <a:xfrm>
            <a:off x="9709531" y="174039"/>
            <a:ext cx="2091109" cy="902286"/>
          </a:xfrm>
          <a:prstGeom prst="rect">
            <a:avLst/>
          </a:prstGeom>
        </p:spPr>
      </p:pic>
    </p:spTree>
    <p:extLst>
      <p:ext uri="{BB962C8B-B14F-4D97-AF65-F5344CB8AC3E}">
        <p14:creationId xmlns:p14="http://schemas.microsoft.com/office/powerpoint/2010/main" val="3821481774"/>
      </p:ext>
    </p:extLst>
  </p:cSld>
  <p:clrMapOvr>
    <a:masterClrMapping/>
  </p:clrMapOvr>
</p:sld>
</file>

<file path=ppt/theme/theme1.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2" ma:contentTypeDescription="Create a new document." ma:contentTypeScope="" ma:versionID="cdd55c15040df07d87432335672962c6">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3d85fff58a90e0b49dbd1520a97bd20a"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101960c9-2583-49a4-9434-4c0cad7b266a"/>
    <ds:schemaRef ds:uri="http://www.w3.org/XML/1998/namespace"/>
  </ds:schemaRefs>
</ds:datastoreItem>
</file>

<file path=customXml/itemProps2.xml><?xml version="1.0" encoding="utf-8"?>
<ds:datastoreItem xmlns:ds="http://schemas.openxmlformats.org/officeDocument/2006/customXml" ds:itemID="{AE266D1A-F75A-40F8-93A5-0799E51BC5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1960c9-2583-49a4-9434-4c0cad7b266a"/>
    <ds:schemaRef ds:uri="10ebebe9-ad9c-417c-96aa-6a2f5b72db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1682</TotalTime>
  <Words>2635</Words>
  <Application>Microsoft Office PowerPoint</Application>
  <PresentationFormat>Widescreen</PresentationFormat>
  <Paragraphs>444</Paragraphs>
  <Slides>22</Slides>
  <Notes>3</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Arial</vt:lpstr>
      <vt:lpstr>Calibri</vt:lpstr>
      <vt:lpstr>Calibri Light</vt:lpstr>
      <vt:lpstr>Courier New</vt:lpstr>
      <vt:lpstr>Helvetica</vt:lpstr>
      <vt:lpstr>Lato</vt:lpstr>
      <vt:lpstr>Symbol</vt:lpstr>
      <vt:lpstr>CG0119v1</vt:lpstr>
      <vt:lpstr>1_Office Theme</vt:lpstr>
      <vt:lpstr>Office Theme</vt:lpstr>
      <vt:lpstr>PowerPoint Presentation</vt:lpstr>
      <vt:lpstr>Recordio’r Sain / Audio Recording </vt:lpstr>
      <vt:lpstr> Outcomes of today’s event:</vt:lpstr>
      <vt:lpstr>PowerPoint Presentation</vt:lpstr>
      <vt:lpstr>PowerPoint Presentation</vt:lpstr>
      <vt:lpstr>PowerPoint Presentation</vt:lpstr>
      <vt:lpstr>GCE Health and Social Care, and Childcare Fast Facts  </vt:lpstr>
      <vt:lpstr>GCE  Health and Social Care, and Childcare Fast Facts  </vt:lpstr>
      <vt:lpstr>PowerPoint Presentation</vt:lpstr>
      <vt:lpstr>PowerPoint Presentation</vt:lpstr>
      <vt:lpstr>GCE Health and Social Care, and Childcare</vt:lpstr>
      <vt:lpstr>PowerPoint Presentation</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Bushell, Karen</dc:creator>
  <cp:lastModifiedBy>Jones, Nia</cp:lastModifiedBy>
  <cp:revision>37</cp:revision>
  <dcterms:created xsi:type="dcterms:W3CDTF">2020-01-20T14:22:16Z</dcterms:created>
  <dcterms:modified xsi:type="dcterms:W3CDTF">2020-01-30T09:11:19Z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ies>
</file>