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3.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10.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37"/>
  </p:notesMasterIdLst>
  <p:sldIdLst>
    <p:sldId id="736" r:id="rId3"/>
    <p:sldId id="266" r:id="rId4"/>
    <p:sldId id="262" r:id="rId5"/>
    <p:sldId id="267" r:id="rId6"/>
    <p:sldId id="268" r:id="rId7"/>
    <p:sldId id="269" r:id="rId8"/>
    <p:sldId id="276" r:id="rId9"/>
    <p:sldId id="270" r:id="rId10"/>
    <p:sldId id="271" r:id="rId11"/>
    <p:sldId id="272" r:id="rId12"/>
    <p:sldId id="273" r:id="rId13"/>
    <p:sldId id="274" r:id="rId14"/>
    <p:sldId id="275" r:id="rId15"/>
    <p:sldId id="277" r:id="rId16"/>
    <p:sldId id="283" r:id="rId17"/>
    <p:sldId id="278" r:id="rId18"/>
    <p:sldId id="284" r:id="rId19"/>
    <p:sldId id="285" r:id="rId20"/>
    <p:sldId id="292" r:id="rId21"/>
    <p:sldId id="293" r:id="rId22"/>
    <p:sldId id="279" r:id="rId23"/>
    <p:sldId id="280" r:id="rId24"/>
    <p:sldId id="281" r:id="rId25"/>
    <p:sldId id="282" r:id="rId26"/>
    <p:sldId id="286" r:id="rId27"/>
    <p:sldId id="289" r:id="rId28"/>
    <p:sldId id="288" r:id="rId29"/>
    <p:sldId id="287" r:id="rId30"/>
    <p:sldId id="290" r:id="rId31"/>
    <p:sldId id="291" r:id="rId32"/>
    <p:sldId id="294" r:id="rId33"/>
    <p:sldId id="295" r:id="rId34"/>
    <p:sldId id="296" r:id="rId35"/>
    <p:sldId id="745" r:id="rId36"/>
  </p:sldIdLst>
  <p:sldSz cx="12192000" cy="6858000"/>
  <p:notesSz cx="6794500"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65" autoAdjust="0"/>
    <p:restoredTop sz="94249" autoAdjust="0"/>
  </p:normalViewPr>
  <p:slideViewPr>
    <p:cSldViewPr snapToGrid="0">
      <p:cViewPr varScale="1">
        <p:scale>
          <a:sx n="80" d="100"/>
          <a:sy n="80" d="100"/>
        </p:scale>
        <p:origin x="108" y="456"/>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customXml" Target="../customXml/item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customXml" Target="../customXml/item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customXml" Target="../customXml/item2.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821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48645" y="0"/>
            <a:ext cx="2944283" cy="498215"/>
          </a:xfrm>
          <a:prstGeom prst="rect">
            <a:avLst/>
          </a:prstGeom>
        </p:spPr>
        <p:txBody>
          <a:bodyPr vert="horz" lIns="91440" tIns="45720" rIns="91440" bIns="45720" rtlCol="0"/>
          <a:lstStyle>
            <a:lvl1pPr algn="r">
              <a:defRPr sz="1200"/>
            </a:lvl1pPr>
          </a:lstStyle>
          <a:p>
            <a:fld id="{359BEEEA-4657-4917-94E6-F657044073F3}" type="datetimeFigureOut">
              <a:rPr lang="en-GB" smtClean="0"/>
              <a:t>29/01/2020</a:t>
            </a:fld>
            <a:endParaRPr lang="en-GB"/>
          </a:p>
        </p:txBody>
      </p:sp>
      <p:sp>
        <p:nvSpPr>
          <p:cNvPr id="4" name="Slide Image Placeholder 3"/>
          <p:cNvSpPr>
            <a:spLocks noGrp="1" noRot="1" noChangeAspect="1"/>
          </p:cNvSpPr>
          <p:nvPr>
            <p:ph type="sldImg" idx="2"/>
          </p:nvPr>
        </p:nvSpPr>
        <p:spPr>
          <a:xfrm>
            <a:off x="419100" y="1241425"/>
            <a:ext cx="5956300" cy="3351213"/>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450" y="4778722"/>
            <a:ext cx="5435600" cy="390986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31600"/>
            <a:ext cx="2944283" cy="498214"/>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48645" y="9431600"/>
            <a:ext cx="2944283" cy="498214"/>
          </a:xfrm>
          <a:prstGeom prst="rect">
            <a:avLst/>
          </a:prstGeom>
        </p:spPr>
        <p:txBody>
          <a:bodyPr vert="horz" lIns="91440" tIns="45720" rIns="91440" bIns="45720" rtlCol="0" anchor="b"/>
          <a:lstStyle>
            <a:lvl1pPr algn="r">
              <a:defRPr sz="1200"/>
            </a:lvl1pPr>
          </a:lstStyle>
          <a:p>
            <a:fld id="{2C5032CE-7484-43D7-B7D4-422DAF3F8814}" type="slidenum">
              <a:rPr lang="en-GB" smtClean="0"/>
              <a:t>‹#›</a:t>
            </a:fld>
            <a:endParaRPr lang="en-GB"/>
          </a:p>
        </p:txBody>
      </p:sp>
    </p:spTree>
    <p:extLst>
      <p:ext uri="{BB962C8B-B14F-4D97-AF65-F5344CB8AC3E}">
        <p14:creationId xmlns:p14="http://schemas.microsoft.com/office/powerpoint/2010/main" val="1637133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6067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C5032CE-7484-43D7-B7D4-422DAF3F8814}" type="slidenum">
              <a:rPr lang="en-GB" smtClean="0"/>
              <a:t>7</a:t>
            </a:fld>
            <a:endParaRPr lang="en-GB"/>
          </a:p>
        </p:txBody>
      </p:sp>
    </p:spTree>
    <p:extLst>
      <p:ext uri="{BB962C8B-B14F-4D97-AF65-F5344CB8AC3E}">
        <p14:creationId xmlns:p14="http://schemas.microsoft.com/office/powerpoint/2010/main" val="2145562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C5032CE-7484-43D7-B7D4-422DAF3F8814}" type="slidenum">
              <a:rPr lang="en-GB" smtClean="0"/>
              <a:t>24</a:t>
            </a:fld>
            <a:endParaRPr lang="en-GB"/>
          </a:p>
        </p:txBody>
      </p:sp>
    </p:spTree>
    <p:extLst>
      <p:ext uri="{BB962C8B-B14F-4D97-AF65-F5344CB8AC3E}">
        <p14:creationId xmlns:p14="http://schemas.microsoft.com/office/powerpoint/2010/main" val="8551106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622F0-BA02-4993-B6BA-DF2F9310576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4ECFC6E-2B2C-497C-A393-129FAFE9BD0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78D4830-F976-41E3-A58A-160D850EF34E}"/>
              </a:ext>
            </a:extLst>
          </p:cNvPr>
          <p:cNvSpPr>
            <a:spLocks noGrp="1"/>
          </p:cNvSpPr>
          <p:nvPr>
            <p:ph type="dt" sz="half" idx="10"/>
          </p:nvPr>
        </p:nvSpPr>
        <p:spPr/>
        <p:txBody>
          <a:bodyPr/>
          <a:lstStyle/>
          <a:p>
            <a:fld id="{FEA648C5-5BF7-439B-A663-5F063B5BA9E3}" type="datetimeFigureOut">
              <a:rPr lang="en-GB" smtClean="0"/>
              <a:t>29/01/2020</a:t>
            </a:fld>
            <a:endParaRPr lang="en-GB"/>
          </a:p>
        </p:txBody>
      </p:sp>
      <p:sp>
        <p:nvSpPr>
          <p:cNvPr id="5" name="Footer Placeholder 4">
            <a:extLst>
              <a:ext uri="{FF2B5EF4-FFF2-40B4-BE49-F238E27FC236}">
                <a16:creationId xmlns:a16="http://schemas.microsoft.com/office/drawing/2014/main" id="{7A586905-B0A1-4D8F-B7D0-861DB964FAB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4B09600-1A72-43A6-895A-87EE1A2EAFF9}"/>
              </a:ext>
            </a:extLst>
          </p:cNvPr>
          <p:cNvSpPr>
            <a:spLocks noGrp="1"/>
          </p:cNvSpPr>
          <p:nvPr>
            <p:ph type="sldNum" sz="quarter" idx="12"/>
          </p:nvPr>
        </p:nvSpPr>
        <p:spPr/>
        <p:txBody>
          <a:bodyPr/>
          <a:lstStyle/>
          <a:p>
            <a:fld id="{4DB83660-B12F-4950-A2CB-CA937ECC4405}" type="slidenum">
              <a:rPr lang="en-GB" smtClean="0"/>
              <a:t>‹#›</a:t>
            </a:fld>
            <a:endParaRPr lang="en-GB"/>
          </a:p>
        </p:txBody>
      </p:sp>
    </p:spTree>
    <p:extLst>
      <p:ext uri="{BB962C8B-B14F-4D97-AF65-F5344CB8AC3E}">
        <p14:creationId xmlns:p14="http://schemas.microsoft.com/office/powerpoint/2010/main" val="39296838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4A5E8-C918-498C-A299-10CAD88DB77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90AAD22-35BB-408A-AD3C-10DD912E48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7023773-DDD6-4F45-AE92-2BAB2E4C1EAC}"/>
              </a:ext>
            </a:extLst>
          </p:cNvPr>
          <p:cNvSpPr>
            <a:spLocks noGrp="1"/>
          </p:cNvSpPr>
          <p:nvPr>
            <p:ph type="dt" sz="half" idx="10"/>
          </p:nvPr>
        </p:nvSpPr>
        <p:spPr/>
        <p:txBody>
          <a:bodyPr/>
          <a:lstStyle/>
          <a:p>
            <a:fld id="{FEA648C5-5BF7-439B-A663-5F063B5BA9E3}" type="datetimeFigureOut">
              <a:rPr lang="en-GB" smtClean="0"/>
              <a:t>29/01/2020</a:t>
            </a:fld>
            <a:endParaRPr lang="en-GB"/>
          </a:p>
        </p:txBody>
      </p:sp>
      <p:sp>
        <p:nvSpPr>
          <p:cNvPr id="5" name="Footer Placeholder 4">
            <a:extLst>
              <a:ext uri="{FF2B5EF4-FFF2-40B4-BE49-F238E27FC236}">
                <a16:creationId xmlns:a16="http://schemas.microsoft.com/office/drawing/2014/main" id="{E7A3390F-0971-41DF-B29C-2F24C9069CD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0BF94BB-9FA5-483B-B28B-2B52B0D00D18}"/>
              </a:ext>
            </a:extLst>
          </p:cNvPr>
          <p:cNvSpPr>
            <a:spLocks noGrp="1"/>
          </p:cNvSpPr>
          <p:nvPr>
            <p:ph type="sldNum" sz="quarter" idx="12"/>
          </p:nvPr>
        </p:nvSpPr>
        <p:spPr/>
        <p:txBody>
          <a:bodyPr/>
          <a:lstStyle/>
          <a:p>
            <a:fld id="{4DB83660-B12F-4950-A2CB-CA937ECC4405}" type="slidenum">
              <a:rPr lang="en-GB" smtClean="0"/>
              <a:t>‹#›</a:t>
            </a:fld>
            <a:endParaRPr lang="en-GB"/>
          </a:p>
        </p:txBody>
      </p:sp>
    </p:spTree>
    <p:extLst>
      <p:ext uri="{BB962C8B-B14F-4D97-AF65-F5344CB8AC3E}">
        <p14:creationId xmlns:p14="http://schemas.microsoft.com/office/powerpoint/2010/main" val="2378105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9FD9CC0-DB7B-48F8-BD68-3D6DB03956E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C7E26C-3A40-4CC0-A5E6-D5C56566988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4DA5A8B-FA61-4B8E-8348-F7AF45AF388F}"/>
              </a:ext>
            </a:extLst>
          </p:cNvPr>
          <p:cNvSpPr>
            <a:spLocks noGrp="1"/>
          </p:cNvSpPr>
          <p:nvPr>
            <p:ph type="dt" sz="half" idx="10"/>
          </p:nvPr>
        </p:nvSpPr>
        <p:spPr/>
        <p:txBody>
          <a:bodyPr/>
          <a:lstStyle/>
          <a:p>
            <a:fld id="{FEA648C5-5BF7-439B-A663-5F063B5BA9E3}" type="datetimeFigureOut">
              <a:rPr lang="en-GB" smtClean="0"/>
              <a:t>29/01/2020</a:t>
            </a:fld>
            <a:endParaRPr lang="en-GB"/>
          </a:p>
        </p:txBody>
      </p:sp>
      <p:sp>
        <p:nvSpPr>
          <p:cNvPr id="5" name="Footer Placeholder 4">
            <a:extLst>
              <a:ext uri="{FF2B5EF4-FFF2-40B4-BE49-F238E27FC236}">
                <a16:creationId xmlns:a16="http://schemas.microsoft.com/office/drawing/2014/main" id="{62DC0E8E-AB46-4B48-8EBF-6D923AE19E2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1D9EE04-36B7-4A16-A958-3844E103F825}"/>
              </a:ext>
            </a:extLst>
          </p:cNvPr>
          <p:cNvSpPr>
            <a:spLocks noGrp="1"/>
          </p:cNvSpPr>
          <p:nvPr>
            <p:ph type="sldNum" sz="quarter" idx="12"/>
          </p:nvPr>
        </p:nvSpPr>
        <p:spPr/>
        <p:txBody>
          <a:bodyPr/>
          <a:lstStyle/>
          <a:p>
            <a:fld id="{4DB83660-B12F-4950-A2CB-CA937ECC4405}" type="slidenum">
              <a:rPr lang="en-GB" smtClean="0"/>
              <a:t>‹#›</a:t>
            </a:fld>
            <a:endParaRPr lang="en-GB"/>
          </a:p>
        </p:txBody>
      </p:sp>
    </p:spTree>
    <p:extLst>
      <p:ext uri="{BB962C8B-B14F-4D97-AF65-F5344CB8AC3E}">
        <p14:creationId xmlns:p14="http://schemas.microsoft.com/office/powerpoint/2010/main" val="8887714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2"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
        <p:nvSpPr>
          <p:cNvPr id="3" name="Text Placeholder 2"/>
          <p:cNvSpPr>
            <a:spLocks noGrp="1"/>
          </p:cNvSpPr>
          <p:nvPr>
            <p:ph idx="1"/>
          </p:nvPr>
        </p:nvSpPr>
        <p:spPr>
          <a:xfrm>
            <a:off x="609600" y="2984501"/>
            <a:ext cx="10972800" cy="2781300"/>
          </a:xfrm>
          <a:prstGeom prst="rect">
            <a:avLst/>
          </a:prstGeom>
        </p:spPr>
        <p:txBody>
          <a:bodyPr vert="horz" lIns="91440" tIns="45720" rIns="91440" bIns="45720" rtlCol="0">
            <a:normAutofit/>
          </a:bodyPr>
          <a:lstStyle/>
          <a:p>
            <a:pPr lvl="0"/>
            <a:r>
              <a:rPr lang="en-US"/>
              <a:t>Click to edit Master text styles</a:t>
            </a:r>
          </a:p>
        </p:txBody>
      </p:sp>
    </p:spTree>
    <p:extLst>
      <p:ext uri="{BB962C8B-B14F-4D97-AF65-F5344CB8AC3E}">
        <p14:creationId xmlns:p14="http://schemas.microsoft.com/office/powerpoint/2010/main" val="17915797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7162564"/>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5648371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25845534"/>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11024318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6206574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3817C-ABD2-4BB8-A321-01ADC223987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93C7D78-67E0-4473-96D0-0DAA344A2FA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ECAE987-AA84-4B1D-AF2D-07A6BA380ACC}"/>
              </a:ext>
            </a:extLst>
          </p:cNvPr>
          <p:cNvSpPr>
            <a:spLocks noGrp="1"/>
          </p:cNvSpPr>
          <p:nvPr>
            <p:ph type="dt" sz="half" idx="10"/>
          </p:nvPr>
        </p:nvSpPr>
        <p:spPr/>
        <p:txBody>
          <a:bodyPr/>
          <a:lstStyle/>
          <a:p>
            <a:fld id="{FEA648C5-5BF7-439B-A663-5F063B5BA9E3}" type="datetimeFigureOut">
              <a:rPr lang="en-GB" smtClean="0"/>
              <a:t>29/01/2020</a:t>
            </a:fld>
            <a:endParaRPr lang="en-GB"/>
          </a:p>
        </p:txBody>
      </p:sp>
      <p:sp>
        <p:nvSpPr>
          <p:cNvPr id="5" name="Footer Placeholder 4">
            <a:extLst>
              <a:ext uri="{FF2B5EF4-FFF2-40B4-BE49-F238E27FC236}">
                <a16:creationId xmlns:a16="http://schemas.microsoft.com/office/drawing/2014/main" id="{76CF697B-625E-4559-A566-DD69FDCAFD2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1E7C011-5030-45E3-804A-BA1CAD0E6DE8}"/>
              </a:ext>
            </a:extLst>
          </p:cNvPr>
          <p:cNvSpPr>
            <a:spLocks noGrp="1"/>
          </p:cNvSpPr>
          <p:nvPr>
            <p:ph type="sldNum" sz="quarter" idx="12"/>
          </p:nvPr>
        </p:nvSpPr>
        <p:spPr/>
        <p:txBody>
          <a:bodyPr/>
          <a:lstStyle/>
          <a:p>
            <a:fld id="{4DB83660-B12F-4950-A2CB-CA937ECC4405}" type="slidenum">
              <a:rPr lang="en-GB" smtClean="0"/>
              <a:t>‹#›</a:t>
            </a:fld>
            <a:endParaRPr lang="en-GB"/>
          </a:p>
        </p:txBody>
      </p:sp>
    </p:spTree>
    <p:extLst>
      <p:ext uri="{BB962C8B-B14F-4D97-AF65-F5344CB8AC3E}">
        <p14:creationId xmlns:p14="http://schemas.microsoft.com/office/powerpoint/2010/main" val="4266275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AF4F2-D772-4D79-8468-EF84A875684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551E3DC-BEE4-47FD-9DCD-B1304ACE7FB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3BD70F-1BE6-4E05-AEE4-EE9745CE3F69}"/>
              </a:ext>
            </a:extLst>
          </p:cNvPr>
          <p:cNvSpPr>
            <a:spLocks noGrp="1"/>
          </p:cNvSpPr>
          <p:nvPr>
            <p:ph type="dt" sz="half" idx="10"/>
          </p:nvPr>
        </p:nvSpPr>
        <p:spPr/>
        <p:txBody>
          <a:bodyPr/>
          <a:lstStyle/>
          <a:p>
            <a:fld id="{FEA648C5-5BF7-439B-A663-5F063B5BA9E3}" type="datetimeFigureOut">
              <a:rPr lang="en-GB" smtClean="0"/>
              <a:t>29/01/2020</a:t>
            </a:fld>
            <a:endParaRPr lang="en-GB"/>
          </a:p>
        </p:txBody>
      </p:sp>
      <p:sp>
        <p:nvSpPr>
          <p:cNvPr id="5" name="Footer Placeholder 4">
            <a:extLst>
              <a:ext uri="{FF2B5EF4-FFF2-40B4-BE49-F238E27FC236}">
                <a16:creationId xmlns:a16="http://schemas.microsoft.com/office/drawing/2014/main" id="{E67DBB10-2814-4F7A-8D6C-CB4A8EFD449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2052C55-8F2E-46BB-B813-97CAD719AE9E}"/>
              </a:ext>
            </a:extLst>
          </p:cNvPr>
          <p:cNvSpPr>
            <a:spLocks noGrp="1"/>
          </p:cNvSpPr>
          <p:nvPr>
            <p:ph type="sldNum" sz="quarter" idx="12"/>
          </p:nvPr>
        </p:nvSpPr>
        <p:spPr/>
        <p:txBody>
          <a:bodyPr/>
          <a:lstStyle/>
          <a:p>
            <a:fld id="{4DB83660-B12F-4950-A2CB-CA937ECC4405}" type="slidenum">
              <a:rPr lang="en-GB" smtClean="0"/>
              <a:t>‹#›</a:t>
            </a:fld>
            <a:endParaRPr lang="en-GB"/>
          </a:p>
        </p:txBody>
      </p:sp>
    </p:spTree>
    <p:extLst>
      <p:ext uri="{BB962C8B-B14F-4D97-AF65-F5344CB8AC3E}">
        <p14:creationId xmlns:p14="http://schemas.microsoft.com/office/powerpoint/2010/main" val="859668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EFBFE-5FC1-4074-BD8A-CFDD5F34959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E9920F4-3E22-4529-ACA5-03E7D64D436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0A358D3-9D0B-4D3D-971B-0B8F1964B2D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B10DCF2-082D-47B1-A6E3-604BA7DA4F11}"/>
              </a:ext>
            </a:extLst>
          </p:cNvPr>
          <p:cNvSpPr>
            <a:spLocks noGrp="1"/>
          </p:cNvSpPr>
          <p:nvPr>
            <p:ph type="dt" sz="half" idx="10"/>
          </p:nvPr>
        </p:nvSpPr>
        <p:spPr/>
        <p:txBody>
          <a:bodyPr/>
          <a:lstStyle/>
          <a:p>
            <a:fld id="{FEA648C5-5BF7-439B-A663-5F063B5BA9E3}" type="datetimeFigureOut">
              <a:rPr lang="en-GB" smtClean="0"/>
              <a:t>29/01/2020</a:t>
            </a:fld>
            <a:endParaRPr lang="en-GB"/>
          </a:p>
        </p:txBody>
      </p:sp>
      <p:sp>
        <p:nvSpPr>
          <p:cNvPr id="6" name="Footer Placeholder 5">
            <a:extLst>
              <a:ext uri="{FF2B5EF4-FFF2-40B4-BE49-F238E27FC236}">
                <a16:creationId xmlns:a16="http://schemas.microsoft.com/office/drawing/2014/main" id="{0819956D-011D-47F3-9967-C545F75453E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D9A4CB9-9513-4099-8930-1C9073F1B528}"/>
              </a:ext>
            </a:extLst>
          </p:cNvPr>
          <p:cNvSpPr>
            <a:spLocks noGrp="1"/>
          </p:cNvSpPr>
          <p:nvPr>
            <p:ph type="sldNum" sz="quarter" idx="12"/>
          </p:nvPr>
        </p:nvSpPr>
        <p:spPr/>
        <p:txBody>
          <a:bodyPr/>
          <a:lstStyle/>
          <a:p>
            <a:fld id="{4DB83660-B12F-4950-A2CB-CA937ECC4405}" type="slidenum">
              <a:rPr lang="en-GB" smtClean="0"/>
              <a:t>‹#›</a:t>
            </a:fld>
            <a:endParaRPr lang="en-GB"/>
          </a:p>
        </p:txBody>
      </p:sp>
    </p:spTree>
    <p:extLst>
      <p:ext uri="{BB962C8B-B14F-4D97-AF65-F5344CB8AC3E}">
        <p14:creationId xmlns:p14="http://schemas.microsoft.com/office/powerpoint/2010/main" val="4194758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D7130-4311-456A-A981-16F15EA5888F}"/>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C16B6F5-C220-4C6C-B608-07A89932624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5E4B202-1D72-43D6-A677-35241A7E20F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D42E3D3-FD08-417C-A97D-9EF54832E45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A414F7-FB22-4AAB-86AC-072D0C5331B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2387BB3-BA21-496E-BBBE-2C02FDB8A849}"/>
              </a:ext>
            </a:extLst>
          </p:cNvPr>
          <p:cNvSpPr>
            <a:spLocks noGrp="1"/>
          </p:cNvSpPr>
          <p:nvPr>
            <p:ph type="dt" sz="half" idx="10"/>
          </p:nvPr>
        </p:nvSpPr>
        <p:spPr/>
        <p:txBody>
          <a:bodyPr/>
          <a:lstStyle/>
          <a:p>
            <a:fld id="{FEA648C5-5BF7-439B-A663-5F063B5BA9E3}" type="datetimeFigureOut">
              <a:rPr lang="en-GB" smtClean="0"/>
              <a:t>29/01/2020</a:t>
            </a:fld>
            <a:endParaRPr lang="en-GB"/>
          </a:p>
        </p:txBody>
      </p:sp>
      <p:sp>
        <p:nvSpPr>
          <p:cNvPr id="8" name="Footer Placeholder 7">
            <a:extLst>
              <a:ext uri="{FF2B5EF4-FFF2-40B4-BE49-F238E27FC236}">
                <a16:creationId xmlns:a16="http://schemas.microsoft.com/office/drawing/2014/main" id="{1FBF7D1D-B8FB-470E-B03D-DB19C4748E7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E8A6E91-CABD-4BE6-BA7D-B77423C989AB}"/>
              </a:ext>
            </a:extLst>
          </p:cNvPr>
          <p:cNvSpPr>
            <a:spLocks noGrp="1"/>
          </p:cNvSpPr>
          <p:nvPr>
            <p:ph type="sldNum" sz="quarter" idx="12"/>
          </p:nvPr>
        </p:nvSpPr>
        <p:spPr/>
        <p:txBody>
          <a:bodyPr/>
          <a:lstStyle/>
          <a:p>
            <a:fld id="{4DB83660-B12F-4950-A2CB-CA937ECC4405}" type="slidenum">
              <a:rPr lang="en-GB" smtClean="0"/>
              <a:t>‹#›</a:t>
            </a:fld>
            <a:endParaRPr lang="en-GB"/>
          </a:p>
        </p:txBody>
      </p:sp>
    </p:spTree>
    <p:extLst>
      <p:ext uri="{BB962C8B-B14F-4D97-AF65-F5344CB8AC3E}">
        <p14:creationId xmlns:p14="http://schemas.microsoft.com/office/powerpoint/2010/main" val="1856801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E267B1-D419-4DD4-9840-C7A6C3BE573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53635AB-09F8-4EFF-9D4C-F06415071D4C}"/>
              </a:ext>
            </a:extLst>
          </p:cNvPr>
          <p:cNvSpPr>
            <a:spLocks noGrp="1"/>
          </p:cNvSpPr>
          <p:nvPr>
            <p:ph type="dt" sz="half" idx="10"/>
          </p:nvPr>
        </p:nvSpPr>
        <p:spPr/>
        <p:txBody>
          <a:bodyPr/>
          <a:lstStyle/>
          <a:p>
            <a:fld id="{FEA648C5-5BF7-439B-A663-5F063B5BA9E3}" type="datetimeFigureOut">
              <a:rPr lang="en-GB" smtClean="0"/>
              <a:t>29/01/2020</a:t>
            </a:fld>
            <a:endParaRPr lang="en-GB"/>
          </a:p>
        </p:txBody>
      </p:sp>
      <p:sp>
        <p:nvSpPr>
          <p:cNvPr id="4" name="Footer Placeholder 3">
            <a:extLst>
              <a:ext uri="{FF2B5EF4-FFF2-40B4-BE49-F238E27FC236}">
                <a16:creationId xmlns:a16="http://schemas.microsoft.com/office/drawing/2014/main" id="{1B076829-2D21-4529-BAF6-B981C6CB433F}"/>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B59BEA2-495F-4815-88CC-6D6E2F1ACD50}"/>
              </a:ext>
            </a:extLst>
          </p:cNvPr>
          <p:cNvSpPr>
            <a:spLocks noGrp="1"/>
          </p:cNvSpPr>
          <p:nvPr>
            <p:ph type="sldNum" sz="quarter" idx="12"/>
          </p:nvPr>
        </p:nvSpPr>
        <p:spPr/>
        <p:txBody>
          <a:bodyPr/>
          <a:lstStyle/>
          <a:p>
            <a:fld id="{4DB83660-B12F-4950-A2CB-CA937ECC4405}" type="slidenum">
              <a:rPr lang="en-GB" smtClean="0"/>
              <a:t>‹#›</a:t>
            </a:fld>
            <a:endParaRPr lang="en-GB"/>
          </a:p>
        </p:txBody>
      </p:sp>
    </p:spTree>
    <p:extLst>
      <p:ext uri="{BB962C8B-B14F-4D97-AF65-F5344CB8AC3E}">
        <p14:creationId xmlns:p14="http://schemas.microsoft.com/office/powerpoint/2010/main" val="1081939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5069C14-D402-4735-B608-9AB642E1C102}"/>
              </a:ext>
            </a:extLst>
          </p:cNvPr>
          <p:cNvSpPr>
            <a:spLocks noGrp="1"/>
          </p:cNvSpPr>
          <p:nvPr>
            <p:ph type="dt" sz="half" idx="10"/>
          </p:nvPr>
        </p:nvSpPr>
        <p:spPr/>
        <p:txBody>
          <a:bodyPr/>
          <a:lstStyle/>
          <a:p>
            <a:fld id="{FEA648C5-5BF7-439B-A663-5F063B5BA9E3}" type="datetimeFigureOut">
              <a:rPr lang="en-GB" smtClean="0"/>
              <a:t>29/01/2020</a:t>
            </a:fld>
            <a:endParaRPr lang="en-GB"/>
          </a:p>
        </p:txBody>
      </p:sp>
      <p:sp>
        <p:nvSpPr>
          <p:cNvPr id="3" name="Footer Placeholder 2">
            <a:extLst>
              <a:ext uri="{FF2B5EF4-FFF2-40B4-BE49-F238E27FC236}">
                <a16:creationId xmlns:a16="http://schemas.microsoft.com/office/drawing/2014/main" id="{0BFB8FEC-DFE2-4944-B305-6B2366D9F937}"/>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CB0AFDB8-2D27-4F18-B1E3-28A2803C99E7}"/>
              </a:ext>
            </a:extLst>
          </p:cNvPr>
          <p:cNvSpPr>
            <a:spLocks noGrp="1"/>
          </p:cNvSpPr>
          <p:nvPr>
            <p:ph type="sldNum" sz="quarter" idx="12"/>
          </p:nvPr>
        </p:nvSpPr>
        <p:spPr/>
        <p:txBody>
          <a:bodyPr/>
          <a:lstStyle/>
          <a:p>
            <a:fld id="{4DB83660-B12F-4950-A2CB-CA937ECC4405}" type="slidenum">
              <a:rPr lang="en-GB" smtClean="0"/>
              <a:t>‹#›</a:t>
            </a:fld>
            <a:endParaRPr lang="en-GB"/>
          </a:p>
        </p:txBody>
      </p:sp>
    </p:spTree>
    <p:extLst>
      <p:ext uri="{BB962C8B-B14F-4D97-AF65-F5344CB8AC3E}">
        <p14:creationId xmlns:p14="http://schemas.microsoft.com/office/powerpoint/2010/main" val="3097323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B7F47-8F4A-4609-BE23-9A4A6F1F99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CFF2311-44C5-4E48-8AF5-A47211AC42A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4755C9B-54EB-419C-BC74-5CE6AFEAA9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0CA3A5A-11B4-420E-B886-C36407E6B096}"/>
              </a:ext>
            </a:extLst>
          </p:cNvPr>
          <p:cNvSpPr>
            <a:spLocks noGrp="1"/>
          </p:cNvSpPr>
          <p:nvPr>
            <p:ph type="dt" sz="half" idx="10"/>
          </p:nvPr>
        </p:nvSpPr>
        <p:spPr/>
        <p:txBody>
          <a:bodyPr/>
          <a:lstStyle/>
          <a:p>
            <a:fld id="{FEA648C5-5BF7-439B-A663-5F063B5BA9E3}" type="datetimeFigureOut">
              <a:rPr lang="en-GB" smtClean="0"/>
              <a:t>29/01/2020</a:t>
            </a:fld>
            <a:endParaRPr lang="en-GB"/>
          </a:p>
        </p:txBody>
      </p:sp>
      <p:sp>
        <p:nvSpPr>
          <p:cNvPr id="6" name="Footer Placeholder 5">
            <a:extLst>
              <a:ext uri="{FF2B5EF4-FFF2-40B4-BE49-F238E27FC236}">
                <a16:creationId xmlns:a16="http://schemas.microsoft.com/office/drawing/2014/main" id="{2820A7A5-D8C5-4B2F-82B5-CCECA4B1B16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C000B22-D649-42C2-AA76-E7B625441565}"/>
              </a:ext>
            </a:extLst>
          </p:cNvPr>
          <p:cNvSpPr>
            <a:spLocks noGrp="1"/>
          </p:cNvSpPr>
          <p:nvPr>
            <p:ph type="sldNum" sz="quarter" idx="12"/>
          </p:nvPr>
        </p:nvSpPr>
        <p:spPr/>
        <p:txBody>
          <a:bodyPr/>
          <a:lstStyle/>
          <a:p>
            <a:fld id="{4DB83660-B12F-4950-A2CB-CA937ECC4405}" type="slidenum">
              <a:rPr lang="en-GB" smtClean="0"/>
              <a:t>‹#›</a:t>
            </a:fld>
            <a:endParaRPr lang="en-GB"/>
          </a:p>
        </p:txBody>
      </p:sp>
    </p:spTree>
    <p:extLst>
      <p:ext uri="{BB962C8B-B14F-4D97-AF65-F5344CB8AC3E}">
        <p14:creationId xmlns:p14="http://schemas.microsoft.com/office/powerpoint/2010/main" val="21578659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2C9E4-51E4-4471-8F38-7FA103AB31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082B898-BBAA-4046-8176-02459864C3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9447606-0119-4719-9D6D-C0A8A65D02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8F5E83C-0FE2-47B4-A162-221EB90C8E33}"/>
              </a:ext>
            </a:extLst>
          </p:cNvPr>
          <p:cNvSpPr>
            <a:spLocks noGrp="1"/>
          </p:cNvSpPr>
          <p:nvPr>
            <p:ph type="dt" sz="half" idx="10"/>
          </p:nvPr>
        </p:nvSpPr>
        <p:spPr/>
        <p:txBody>
          <a:bodyPr/>
          <a:lstStyle/>
          <a:p>
            <a:fld id="{FEA648C5-5BF7-439B-A663-5F063B5BA9E3}" type="datetimeFigureOut">
              <a:rPr lang="en-GB" smtClean="0"/>
              <a:t>29/01/2020</a:t>
            </a:fld>
            <a:endParaRPr lang="en-GB"/>
          </a:p>
        </p:txBody>
      </p:sp>
      <p:sp>
        <p:nvSpPr>
          <p:cNvPr id="6" name="Footer Placeholder 5">
            <a:extLst>
              <a:ext uri="{FF2B5EF4-FFF2-40B4-BE49-F238E27FC236}">
                <a16:creationId xmlns:a16="http://schemas.microsoft.com/office/drawing/2014/main" id="{1BDE956F-F1E6-4B9C-86A5-145A3BE2EF7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551D1B-5BD7-4149-BE4C-94FE1D871089}"/>
              </a:ext>
            </a:extLst>
          </p:cNvPr>
          <p:cNvSpPr>
            <a:spLocks noGrp="1"/>
          </p:cNvSpPr>
          <p:nvPr>
            <p:ph type="sldNum" sz="quarter" idx="12"/>
          </p:nvPr>
        </p:nvSpPr>
        <p:spPr/>
        <p:txBody>
          <a:bodyPr/>
          <a:lstStyle/>
          <a:p>
            <a:fld id="{4DB83660-B12F-4950-A2CB-CA937ECC4405}" type="slidenum">
              <a:rPr lang="en-GB" smtClean="0"/>
              <a:t>‹#›</a:t>
            </a:fld>
            <a:endParaRPr lang="en-GB"/>
          </a:p>
        </p:txBody>
      </p:sp>
    </p:spTree>
    <p:extLst>
      <p:ext uri="{BB962C8B-B14F-4D97-AF65-F5344CB8AC3E}">
        <p14:creationId xmlns:p14="http://schemas.microsoft.com/office/powerpoint/2010/main" val="27447344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BA6EE9-F4AD-4E7A-AADC-0AA20A403FE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ACDD729-9CB6-4AA3-944C-9CDE513F4A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7C139F0-4950-4B0A-9378-BB1ED0CA57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A648C5-5BF7-439B-A663-5F063B5BA9E3}" type="datetimeFigureOut">
              <a:rPr lang="en-GB" smtClean="0"/>
              <a:t>29/01/2020</a:t>
            </a:fld>
            <a:endParaRPr lang="en-GB"/>
          </a:p>
        </p:txBody>
      </p:sp>
      <p:sp>
        <p:nvSpPr>
          <p:cNvPr id="5" name="Footer Placeholder 4">
            <a:extLst>
              <a:ext uri="{FF2B5EF4-FFF2-40B4-BE49-F238E27FC236}">
                <a16:creationId xmlns:a16="http://schemas.microsoft.com/office/drawing/2014/main" id="{BBF79EB9-C69F-46F4-B9DA-E327717238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BD3DAFB7-A7A6-4BB3-ABE2-515B4801F5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B83660-B12F-4950-A2CB-CA937ECC4405}" type="slidenum">
              <a:rPr lang="en-GB" smtClean="0"/>
              <a:t>‹#›</a:t>
            </a:fld>
            <a:endParaRPr lang="en-GB"/>
          </a:p>
        </p:txBody>
      </p:sp>
    </p:spTree>
    <p:extLst>
      <p:ext uri="{BB962C8B-B14F-4D97-AF65-F5344CB8AC3E}">
        <p14:creationId xmlns:p14="http://schemas.microsoft.com/office/powerpoint/2010/main" val="13566556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614974190"/>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wjec.co.uk/question-bank/"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91351" y="4891523"/>
            <a:ext cx="2086811" cy="900782"/>
          </a:xfrm>
          <a:prstGeom prst="rect">
            <a:avLst/>
          </a:prstGeom>
        </p:spPr>
      </p:pic>
      <p:sp>
        <p:nvSpPr>
          <p:cNvPr id="9" name="Title 1"/>
          <p:cNvSpPr txBox="1">
            <a:spLocks/>
          </p:cNvSpPr>
          <p:nvPr/>
        </p:nvSpPr>
        <p:spPr>
          <a:xfrm>
            <a:off x="794037" y="4704624"/>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ts val="0"/>
              </a:spcAft>
              <a:buClrTx/>
              <a:buSzTx/>
              <a:buFontTx/>
              <a:buNone/>
              <a:tabLst/>
              <a:defRPr/>
            </a:pPr>
            <a:r>
              <a:rPr lang="en-US" sz="2400" dirty="0">
                <a:solidFill>
                  <a:srgbClr val="007BB9"/>
                </a:solidFill>
                <a:latin typeface="Arial" panose="020B0604020202020204" pitchFamily="34" charset="0"/>
                <a:ea typeface="Lato" charset="0"/>
                <a:cs typeface="Arial" panose="020B0604020202020204" pitchFamily="34" charset="0"/>
              </a:rPr>
              <a:t>Preparing to Teach</a:t>
            </a:r>
            <a:r>
              <a:rPr kumimoji="0" lang="en-US" sz="2400" b="0" i="0" u="none" strike="noStrike" kern="1200" cap="none" spc="0" normalizeH="0" baseline="0" noProof="0" dirty="0">
                <a:ln>
                  <a:noFill/>
                </a:ln>
                <a:solidFill>
                  <a:srgbClr val="007BB9"/>
                </a:solidFill>
                <a:effectLst/>
                <a:uLnTx/>
                <a:uFillTx/>
                <a:latin typeface="Arial" panose="020B0604020202020204" pitchFamily="34" charset="0"/>
                <a:ea typeface="Lato" charset="0"/>
                <a:cs typeface="Arial" panose="020B0604020202020204" pitchFamily="34" charset="0"/>
              </a:rPr>
              <a:t>:</a:t>
            </a:r>
          </a:p>
          <a:p>
            <a:r>
              <a:rPr lang="en-GB" sz="2400" dirty="0"/>
              <a:t>GCE Health and Social Care and, Childcare</a:t>
            </a:r>
          </a:p>
          <a:p>
            <a:endParaRPr lang="en-GB" sz="2400" dirty="0"/>
          </a:p>
          <a:p>
            <a:r>
              <a:rPr lang="en-GB" sz="2400" dirty="0"/>
              <a:t>Spring 2020 </a:t>
            </a:r>
          </a:p>
          <a:p>
            <a:r>
              <a:rPr lang="en-GB" sz="2400" dirty="0"/>
              <a:t>Karen Bushell, Rhian Bosanko, Karen Evans, Margaret Jones </a:t>
            </a:r>
          </a:p>
        </p:txBody>
      </p:sp>
      <p:sp>
        <p:nvSpPr>
          <p:cNvPr id="7" name="Title 1"/>
          <p:cNvSpPr txBox="1">
            <a:spLocks/>
          </p:cNvSpPr>
          <p:nvPr/>
        </p:nvSpPr>
        <p:spPr>
          <a:xfrm>
            <a:off x="0" y="6642686"/>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US" sz="2800" b="1" i="0" u="none" strike="noStrike" kern="1200" cap="none" spc="0" normalizeH="0" baseline="0" noProof="0" dirty="0">
              <a:ln>
                <a:noFill/>
              </a:ln>
              <a:solidFill>
                <a:srgbClr val="140000"/>
              </a:solidFill>
              <a:effectLst/>
              <a:uLnTx/>
              <a:uFillTx/>
              <a:latin typeface="Lato" charset="0"/>
              <a:ea typeface="Lato" charset="0"/>
              <a:cs typeface="Lato" charset="0"/>
            </a:endParaRPr>
          </a:p>
        </p:txBody>
      </p:sp>
      <p:cxnSp>
        <p:nvCxnSpPr>
          <p:cNvPr id="4" name="Straight Connector 3"/>
          <p:cNvCxnSpPr/>
          <p:nvPr/>
        </p:nvCxnSpPr>
        <p:spPr>
          <a:xfrm>
            <a:off x="0" y="3929380"/>
            <a:ext cx="1219200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t="18878"/>
          <a:stretch/>
        </p:blipFill>
        <p:spPr>
          <a:xfrm>
            <a:off x="0" y="0"/>
            <a:ext cx="12192000" cy="3929380"/>
          </a:xfrm>
          <a:prstGeom prst="rect">
            <a:avLst/>
          </a:prstGeom>
        </p:spPr>
      </p:pic>
    </p:spTree>
    <p:extLst>
      <p:ext uri="{BB962C8B-B14F-4D97-AF65-F5344CB8AC3E}">
        <p14:creationId xmlns:p14="http://schemas.microsoft.com/office/powerpoint/2010/main" val="2973725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CB84E-BF31-4732-9984-2C3409EE7DE7}"/>
              </a:ext>
            </a:extLst>
          </p:cNvPr>
          <p:cNvSpPr>
            <a:spLocks noGrp="1"/>
          </p:cNvSpPr>
          <p:nvPr>
            <p:ph type="title"/>
          </p:nvPr>
        </p:nvSpPr>
        <p:spPr>
          <a:xfrm>
            <a:off x="564132" y="302587"/>
            <a:ext cx="8680938" cy="1325563"/>
          </a:xfrm>
        </p:spPr>
        <p:txBody>
          <a:bodyPr>
            <a:normAutofit fontScale="90000"/>
          </a:bodyPr>
          <a:lstStyle/>
          <a:p>
            <a:r>
              <a:rPr lang="en-GB" sz="3200" b="1" dirty="0">
                <a:solidFill>
                  <a:srgbClr val="00B0F0"/>
                </a:solidFill>
                <a:latin typeface="Arial" panose="020B0604020202020204" pitchFamily="34" charset="0"/>
                <a:cs typeface="Arial" panose="020B0604020202020204" pitchFamily="34" charset="0"/>
              </a:rPr>
              <a:t>      </a:t>
            </a:r>
            <a:br>
              <a:rPr lang="en-GB" sz="3200" b="1" dirty="0">
                <a:solidFill>
                  <a:srgbClr val="00B0F0"/>
                </a:solidFill>
                <a:latin typeface="Arial" panose="020B0604020202020204" pitchFamily="34" charset="0"/>
                <a:cs typeface="Arial" panose="020B0604020202020204" pitchFamily="34" charset="0"/>
              </a:rPr>
            </a:br>
            <a:r>
              <a:rPr lang="en-GB" sz="3200" b="1" dirty="0">
                <a:solidFill>
                  <a:srgbClr val="00B0F0"/>
                </a:solidFill>
                <a:latin typeface="Arial" panose="020B0604020202020204" pitchFamily="34" charset="0"/>
                <a:cs typeface="Arial" panose="020B0604020202020204" pitchFamily="34" charset="0"/>
              </a:rPr>
              <a:t>Unit 3 (A level – Childcare pathway) </a:t>
            </a:r>
            <a:br>
              <a:rPr lang="en-GB" sz="3200" b="1" dirty="0">
                <a:solidFill>
                  <a:srgbClr val="00B0F0"/>
                </a:solidFill>
                <a:latin typeface="Arial" panose="020B0604020202020204" pitchFamily="34" charset="0"/>
                <a:cs typeface="Arial" panose="020B0604020202020204" pitchFamily="34" charset="0"/>
              </a:rPr>
            </a:br>
            <a:r>
              <a:rPr lang="en-GB" sz="3200" b="1" dirty="0">
                <a:solidFill>
                  <a:srgbClr val="00B0F0"/>
                </a:solidFill>
                <a:latin typeface="Arial" panose="020B0604020202020204" pitchFamily="34" charset="0"/>
                <a:cs typeface="Arial" panose="020B0604020202020204" pitchFamily="34" charset="0"/>
              </a:rPr>
              <a:t>Theoretical perspectives of children and young people’s development      </a:t>
            </a:r>
            <a:br>
              <a:rPr lang="en-GB" sz="3200" b="1" dirty="0">
                <a:solidFill>
                  <a:srgbClr val="00B0F0"/>
                </a:solidFill>
                <a:latin typeface="Arial" panose="020B0604020202020204" pitchFamily="34" charset="0"/>
                <a:cs typeface="Arial" panose="020B0604020202020204" pitchFamily="34" charset="0"/>
              </a:rPr>
            </a:br>
            <a:r>
              <a:rPr lang="en-GB" sz="3200" b="1" dirty="0">
                <a:solidFill>
                  <a:srgbClr val="00B0F0"/>
                </a:solidFill>
                <a:latin typeface="Arial" panose="020B0604020202020204" pitchFamily="34" charset="0"/>
                <a:cs typeface="Arial" panose="020B0604020202020204" pitchFamily="34" charset="0"/>
              </a:rPr>
              <a:t>      </a:t>
            </a:r>
            <a:endParaRPr lang="en-GB" sz="3200"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F93BDF6-63B6-4B87-926C-E6E1E15A1426}"/>
              </a:ext>
            </a:extLst>
          </p:cNvPr>
          <p:cNvSpPr>
            <a:spLocks noGrp="1"/>
          </p:cNvSpPr>
          <p:nvPr>
            <p:ph idx="1"/>
          </p:nvPr>
        </p:nvSpPr>
        <p:spPr>
          <a:xfrm>
            <a:off x="493644" y="1783290"/>
            <a:ext cx="10515600" cy="4772123"/>
          </a:xfrm>
        </p:spPr>
        <p:txBody>
          <a:bodyPr/>
          <a:lstStyle/>
          <a:p>
            <a:pPr marL="0" indent="0">
              <a:buNone/>
            </a:pPr>
            <a:r>
              <a:rPr lang="en-GB" sz="1600" b="1" dirty="0">
                <a:latin typeface="Arial" panose="020B0604020202020204" pitchFamily="34" charset="0"/>
                <a:cs typeface="Arial" panose="020B0604020202020204" pitchFamily="34" charset="0"/>
              </a:rPr>
              <a:t>Written examination</a:t>
            </a:r>
            <a:r>
              <a:rPr lang="en-GB" sz="1600" dirty="0">
                <a:latin typeface="Arial" panose="020B0604020202020204" pitchFamily="34" charset="0"/>
                <a:cs typeface="Arial" panose="020B0604020202020204" pitchFamily="34" charset="0"/>
              </a:rPr>
              <a:t>: 2 hours 30 minutes</a:t>
            </a:r>
          </a:p>
          <a:p>
            <a:pPr marL="0" indent="0">
              <a:buNone/>
            </a:pPr>
            <a:r>
              <a:rPr lang="en-GB" sz="1600" dirty="0">
                <a:latin typeface="Arial" panose="020B0604020202020204" pitchFamily="34" charset="0"/>
                <a:cs typeface="Arial" panose="020B0604020202020204" pitchFamily="34" charset="0"/>
              </a:rPr>
              <a:t>30% of A level (Childcare pathway)</a:t>
            </a:r>
          </a:p>
          <a:p>
            <a:pPr marL="0" indent="0">
              <a:buNone/>
            </a:pPr>
            <a:r>
              <a:rPr lang="en-GB" sz="1600" dirty="0">
                <a:latin typeface="Arial" panose="020B0604020202020204" pitchFamily="34" charset="0"/>
                <a:cs typeface="Arial" panose="020B0604020202020204" pitchFamily="34" charset="0"/>
              </a:rPr>
              <a:t>100 marks</a:t>
            </a:r>
          </a:p>
          <a:p>
            <a:pPr marL="0" indent="0">
              <a:buNone/>
            </a:pPr>
            <a:r>
              <a:rPr lang="en-GB" sz="1600" b="1" dirty="0">
                <a:latin typeface="Arial" panose="020B0604020202020204" pitchFamily="34" charset="0"/>
                <a:cs typeface="Arial" panose="020B0604020202020204" pitchFamily="34" charset="0"/>
              </a:rPr>
              <a:t>Areas of content</a:t>
            </a:r>
          </a:p>
          <a:p>
            <a:pPr marL="0" indent="0">
              <a:buNone/>
            </a:pPr>
            <a:r>
              <a:rPr lang="en-GB" sz="1600" dirty="0">
                <a:latin typeface="Arial" panose="020B0604020202020204" pitchFamily="34" charset="0"/>
                <a:cs typeface="Arial" panose="020B0604020202020204" pitchFamily="34" charset="0"/>
              </a:rPr>
              <a:t>2:3:1 Theories and principles of child development</a:t>
            </a:r>
          </a:p>
          <a:p>
            <a:pPr marL="0" indent="0">
              <a:buNone/>
            </a:pPr>
            <a:r>
              <a:rPr lang="en-GB" sz="1600" dirty="0">
                <a:latin typeface="Arial" panose="020B0604020202020204" pitchFamily="34" charset="0"/>
                <a:cs typeface="Arial" panose="020B0604020202020204" pitchFamily="34" charset="0"/>
              </a:rPr>
              <a:t>2:3:2 The importance of play in learning and development</a:t>
            </a:r>
          </a:p>
          <a:p>
            <a:pPr marL="0" indent="0">
              <a:buNone/>
            </a:pPr>
            <a:r>
              <a:rPr lang="en-GB" sz="1600" dirty="0">
                <a:latin typeface="Arial" panose="020B0604020202020204" pitchFamily="34" charset="0"/>
                <a:cs typeface="Arial" panose="020B0604020202020204" pitchFamily="34" charset="0"/>
              </a:rPr>
              <a:t>2:3:3 Behaviour of children and young people</a:t>
            </a:r>
          </a:p>
          <a:p>
            <a:pPr marL="0" indent="0">
              <a:buNone/>
            </a:pPr>
            <a:r>
              <a:rPr lang="en-GB" sz="1600" b="1" dirty="0">
                <a:latin typeface="Arial" panose="020B0604020202020204" pitchFamily="34" charset="0"/>
                <a:cs typeface="Arial" panose="020B0604020202020204" pitchFamily="34" charset="0"/>
              </a:rPr>
              <a:t>Overview</a:t>
            </a:r>
          </a:p>
          <a:p>
            <a:pPr marL="0" indent="0">
              <a:buNone/>
            </a:pPr>
            <a:r>
              <a:rPr lang="en-GB" sz="1600" dirty="0">
                <a:latin typeface="Arial" panose="020B0604020202020204" pitchFamily="34" charset="0"/>
                <a:cs typeface="Arial" panose="020B0604020202020204" pitchFamily="34" charset="0"/>
              </a:rPr>
              <a:t>Learners will gain knowledge and understanding of:</a:t>
            </a:r>
          </a:p>
          <a:p>
            <a:pPr>
              <a:buFont typeface="Wingdings" panose="05000000000000000000" pitchFamily="2" charset="2"/>
              <a:buChar char="§"/>
            </a:pPr>
            <a:r>
              <a:rPr lang="en-GB" sz="1600" dirty="0">
                <a:latin typeface="Arial" panose="020B0604020202020204" pitchFamily="34" charset="0"/>
                <a:cs typeface="Arial" panose="020B0604020202020204" pitchFamily="34" charset="0"/>
              </a:rPr>
              <a:t>Key areas of development in children and young people ( physical, cognitive, language, intellectual, social and emotional) and how theories and principles relate to areas of children's development</a:t>
            </a:r>
          </a:p>
          <a:p>
            <a:pPr>
              <a:buFont typeface="Wingdings" panose="05000000000000000000" pitchFamily="2" charset="2"/>
              <a:buChar char="§"/>
            </a:pPr>
            <a:r>
              <a:rPr lang="en-GB" sz="1600" dirty="0">
                <a:latin typeface="Arial" panose="020B0604020202020204" pitchFamily="34" charset="0"/>
                <a:cs typeface="Arial" panose="020B0604020202020204" pitchFamily="34" charset="0"/>
              </a:rPr>
              <a:t>Definitions of play and play work, the purpose of play,  stages of play  and types of play </a:t>
            </a:r>
          </a:p>
          <a:p>
            <a:pPr>
              <a:buFont typeface="Wingdings" panose="05000000000000000000" pitchFamily="2" charset="2"/>
              <a:buChar char="§"/>
            </a:pPr>
            <a:r>
              <a:rPr lang="en-GB" sz="1600" dirty="0">
                <a:latin typeface="Arial" panose="020B0604020202020204" pitchFamily="34" charset="0"/>
                <a:cs typeface="Arial" panose="020B0604020202020204" pitchFamily="34" charset="0"/>
              </a:rPr>
              <a:t>Factors that affect the behaviour of children and young people and the strategies and approaches that support children and young people to develop positive behaviour patterns.</a:t>
            </a:r>
          </a:p>
          <a:p>
            <a:pPr>
              <a:buFont typeface="Wingdings" panose="05000000000000000000" pitchFamily="2" charset="2"/>
              <a:buChar char="§"/>
            </a:pPr>
            <a:endParaRPr lang="en-GB" sz="1600" dirty="0">
              <a:latin typeface="Arial" panose="020B0604020202020204" pitchFamily="34" charset="0"/>
              <a:cs typeface="Arial" panose="020B0604020202020204" pitchFamily="34" charset="0"/>
            </a:endParaRPr>
          </a:p>
          <a:p>
            <a:pPr marL="0" indent="0">
              <a:buNone/>
            </a:pPr>
            <a:endParaRPr lang="en-GB" sz="1600" dirty="0">
              <a:latin typeface="Arial" panose="020B0604020202020204" pitchFamily="34" charset="0"/>
              <a:cs typeface="Arial" panose="020B0604020202020204" pitchFamily="34" charset="0"/>
            </a:endParaRPr>
          </a:p>
          <a:p>
            <a:pPr marL="0" indent="0">
              <a:buNone/>
            </a:pPr>
            <a:endParaRPr lang="en-GB" sz="1600" dirty="0">
              <a:latin typeface="Arial" panose="020B0604020202020204" pitchFamily="34" charset="0"/>
              <a:cs typeface="Arial" panose="020B0604020202020204" pitchFamily="34" charset="0"/>
            </a:endParaRPr>
          </a:p>
          <a:p>
            <a:pPr marL="0" indent="0">
              <a:buNone/>
            </a:pPr>
            <a:endParaRPr lang="en-GB" dirty="0"/>
          </a:p>
        </p:txBody>
      </p:sp>
      <p:pic>
        <p:nvPicPr>
          <p:cNvPr id="5" name="Picture 4">
            <a:extLst>
              <a:ext uri="{FF2B5EF4-FFF2-40B4-BE49-F238E27FC236}">
                <a16:creationId xmlns:a16="http://schemas.microsoft.com/office/drawing/2014/main" id="{C6594F87-6224-4803-9BDE-25337C1625C0}"/>
              </a:ext>
            </a:extLst>
          </p:cNvPr>
          <p:cNvPicPr>
            <a:picLocks noChangeAspect="1"/>
          </p:cNvPicPr>
          <p:nvPr/>
        </p:nvPicPr>
        <p:blipFill>
          <a:blip r:embed="rId2"/>
          <a:stretch>
            <a:fillRect/>
          </a:stretch>
        </p:blipFill>
        <p:spPr>
          <a:xfrm>
            <a:off x="9245070" y="272523"/>
            <a:ext cx="2792210" cy="1201016"/>
          </a:xfrm>
          <a:prstGeom prst="rect">
            <a:avLst/>
          </a:prstGeom>
        </p:spPr>
      </p:pic>
    </p:spTree>
    <p:extLst>
      <p:ext uri="{BB962C8B-B14F-4D97-AF65-F5344CB8AC3E}">
        <p14:creationId xmlns:p14="http://schemas.microsoft.com/office/powerpoint/2010/main" val="37789859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1D0B3-8DF5-4289-ABE6-E9A1880FE533}"/>
              </a:ext>
            </a:extLst>
          </p:cNvPr>
          <p:cNvSpPr>
            <a:spLocks noGrp="1"/>
          </p:cNvSpPr>
          <p:nvPr>
            <p:ph type="title"/>
          </p:nvPr>
        </p:nvSpPr>
        <p:spPr>
          <a:xfrm>
            <a:off x="245126" y="173972"/>
            <a:ext cx="9478108" cy="1139687"/>
          </a:xfrm>
        </p:spPr>
        <p:txBody>
          <a:bodyPr>
            <a:noAutofit/>
          </a:bodyPr>
          <a:lstStyle/>
          <a:p>
            <a:r>
              <a:rPr lang="en-GB" sz="2800" b="1" dirty="0">
                <a:solidFill>
                  <a:srgbClr val="00B0F0"/>
                </a:solidFill>
                <a:latin typeface="Arial" panose="020B0604020202020204" pitchFamily="34" charset="0"/>
                <a:cs typeface="Arial" panose="020B0604020202020204" pitchFamily="34" charset="0"/>
              </a:rPr>
              <a:t>Unit 4 (A level - Childcare pathway)    </a:t>
            </a:r>
            <a:br>
              <a:rPr lang="en-GB" sz="2800" b="1" dirty="0">
                <a:solidFill>
                  <a:srgbClr val="00B0F0"/>
                </a:solidFill>
                <a:latin typeface="Arial" panose="020B0604020202020204" pitchFamily="34" charset="0"/>
                <a:cs typeface="Arial" panose="020B0604020202020204" pitchFamily="34" charset="0"/>
              </a:rPr>
            </a:br>
            <a:r>
              <a:rPr lang="en-GB" sz="2800" b="1" dirty="0">
                <a:solidFill>
                  <a:srgbClr val="00B0F0"/>
                </a:solidFill>
                <a:latin typeface="Arial" panose="020B0604020202020204" pitchFamily="34" charset="0"/>
                <a:cs typeface="Arial" panose="020B0604020202020204" pitchFamily="34" charset="0"/>
              </a:rPr>
              <a:t>Supporting the development, health, well-being and </a:t>
            </a:r>
            <a:br>
              <a:rPr lang="en-GB" sz="2800" b="1" dirty="0">
                <a:solidFill>
                  <a:srgbClr val="00B0F0"/>
                </a:solidFill>
                <a:latin typeface="Arial" panose="020B0604020202020204" pitchFamily="34" charset="0"/>
                <a:cs typeface="Arial" panose="020B0604020202020204" pitchFamily="34" charset="0"/>
              </a:rPr>
            </a:br>
            <a:r>
              <a:rPr lang="en-GB" sz="2800" b="1" dirty="0">
                <a:solidFill>
                  <a:srgbClr val="00B0F0"/>
                </a:solidFill>
                <a:latin typeface="Arial" panose="020B0604020202020204" pitchFamily="34" charset="0"/>
                <a:cs typeface="Arial" panose="020B0604020202020204" pitchFamily="34" charset="0"/>
              </a:rPr>
              <a:t>resilience of children and young people</a:t>
            </a:r>
            <a:endParaRPr lang="en-GB" sz="2800" dirty="0"/>
          </a:p>
        </p:txBody>
      </p:sp>
      <p:sp>
        <p:nvSpPr>
          <p:cNvPr id="3" name="Content Placeholder 2">
            <a:extLst>
              <a:ext uri="{FF2B5EF4-FFF2-40B4-BE49-F238E27FC236}">
                <a16:creationId xmlns:a16="http://schemas.microsoft.com/office/drawing/2014/main" id="{34F70191-081B-4B93-BB78-B233AA8743F4}"/>
              </a:ext>
            </a:extLst>
          </p:cNvPr>
          <p:cNvSpPr>
            <a:spLocks noGrp="1"/>
          </p:cNvSpPr>
          <p:nvPr>
            <p:ph idx="1"/>
          </p:nvPr>
        </p:nvSpPr>
        <p:spPr>
          <a:xfrm>
            <a:off x="245126" y="1392104"/>
            <a:ext cx="10515600" cy="5292648"/>
          </a:xfrm>
        </p:spPr>
        <p:txBody>
          <a:bodyPr>
            <a:noAutofit/>
          </a:bodyPr>
          <a:lstStyle/>
          <a:p>
            <a:pPr marL="0" indent="0">
              <a:buNone/>
            </a:pPr>
            <a:r>
              <a:rPr lang="en-GB" sz="1500" b="1" dirty="0">
                <a:latin typeface="Arial" panose="020B0604020202020204" pitchFamily="34" charset="0"/>
                <a:cs typeface="Arial" panose="020B0604020202020204" pitchFamily="34" charset="0"/>
              </a:rPr>
              <a:t>Non-exam assessment</a:t>
            </a:r>
            <a:r>
              <a:rPr lang="en-GB" sz="1500" dirty="0">
                <a:latin typeface="Arial" panose="020B0604020202020204" pitchFamily="34" charset="0"/>
                <a:cs typeface="Arial" panose="020B0604020202020204" pitchFamily="34" charset="0"/>
              </a:rPr>
              <a:t>: 40 hours </a:t>
            </a:r>
          </a:p>
          <a:p>
            <a:pPr marL="0" indent="0">
              <a:buNone/>
            </a:pPr>
            <a:r>
              <a:rPr lang="en-GB" sz="1500" dirty="0">
                <a:latin typeface="Arial" panose="020B0604020202020204" pitchFamily="34" charset="0"/>
                <a:cs typeface="Arial" panose="020B0604020202020204" pitchFamily="34" charset="0"/>
              </a:rPr>
              <a:t> 30% of A Level qualification</a:t>
            </a:r>
          </a:p>
          <a:p>
            <a:pPr marL="0" indent="0">
              <a:buNone/>
            </a:pPr>
            <a:r>
              <a:rPr lang="en-GB" sz="1500" dirty="0">
                <a:latin typeface="Arial" panose="020B0604020202020204" pitchFamily="34" charset="0"/>
                <a:cs typeface="Arial" panose="020B0604020202020204" pitchFamily="34" charset="0"/>
              </a:rPr>
              <a:t> 100 marks </a:t>
            </a:r>
          </a:p>
          <a:p>
            <a:pPr marL="0" indent="0">
              <a:buNone/>
            </a:pPr>
            <a:r>
              <a:rPr lang="en-GB" sz="1500" b="1" dirty="0">
                <a:latin typeface="Arial" panose="020B0604020202020204" pitchFamily="34" charset="0"/>
                <a:cs typeface="Arial" panose="020B0604020202020204" pitchFamily="34" charset="0"/>
              </a:rPr>
              <a:t>Areas of content</a:t>
            </a:r>
          </a:p>
          <a:p>
            <a:pPr marL="0" indent="0">
              <a:buNone/>
            </a:pPr>
            <a:r>
              <a:rPr lang="en-GB" sz="1500" dirty="0">
                <a:latin typeface="Arial" panose="020B0604020202020204" pitchFamily="34" charset="0"/>
                <a:cs typeface="Arial" panose="020B0604020202020204" pitchFamily="34" charset="0"/>
              </a:rPr>
              <a:t>2.4.1 Children and young people’s needs</a:t>
            </a:r>
          </a:p>
          <a:p>
            <a:pPr marL="0" indent="0">
              <a:buNone/>
            </a:pPr>
            <a:r>
              <a:rPr lang="en-GB" sz="1500" dirty="0">
                <a:latin typeface="Arial" panose="020B0604020202020204" pitchFamily="34" charset="0"/>
                <a:cs typeface="Arial" panose="020B0604020202020204" pitchFamily="34" charset="0"/>
              </a:rPr>
              <a:t>2.4.2 Contemporary issues in providing care and support for children and young people</a:t>
            </a:r>
          </a:p>
          <a:p>
            <a:pPr marL="0" indent="0">
              <a:buNone/>
            </a:pPr>
            <a:r>
              <a:rPr lang="en-GB" sz="1500" dirty="0">
                <a:latin typeface="Arial" panose="020B0604020202020204" pitchFamily="34" charset="0"/>
                <a:cs typeface="Arial" panose="020B0604020202020204" pitchFamily="34" charset="0"/>
              </a:rPr>
              <a:t>2.4.3The role of current legislation and government initiatives to safeguard and improve the care and support for children and young people in Wales</a:t>
            </a:r>
          </a:p>
          <a:p>
            <a:pPr marL="0" indent="0">
              <a:buNone/>
            </a:pPr>
            <a:r>
              <a:rPr lang="en-GB" sz="1500" b="1" dirty="0">
                <a:latin typeface="Arial" panose="020B0604020202020204" pitchFamily="34" charset="0"/>
                <a:cs typeface="Arial" panose="020B0604020202020204" pitchFamily="34" charset="0"/>
              </a:rPr>
              <a:t>Overview</a:t>
            </a:r>
          </a:p>
          <a:p>
            <a:pPr marL="0" indent="0">
              <a:buNone/>
            </a:pPr>
            <a:r>
              <a:rPr lang="en-GB" sz="1500" dirty="0">
                <a:latin typeface="Arial" panose="020B0604020202020204" pitchFamily="34" charset="0"/>
                <a:cs typeface="Arial" panose="020B0604020202020204" pitchFamily="34" charset="0"/>
              </a:rPr>
              <a:t>Learners will gain knowledge and understanding of:</a:t>
            </a:r>
            <a:endParaRPr lang="en-GB" sz="1500" b="1" dirty="0">
              <a:latin typeface="Arial" panose="020B0604020202020204" pitchFamily="34" charset="0"/>
              <a:cs typeface="Arial" panose="020B0604020202020204" pitchFamily="34" charset="0"/>
            </a:endParaRPr>
          </a:p>
          <a:p>
            <a:pPr>
              <a:buFont typeface="Wingdings" panose="05000000000000000000" pitchFamily="2" charset="2"/>
              <a:buChar char="§"/>
            </a:pPr>
            <a:r>
              <a:rPr lang="en-GB" sz="1500" dirty="0">
                <a:latin typeface="Arial" panose="020B0604020202020204" pitchFamily="34" charset="0"/>
                <a:cs typeface="Arial" panose="020B0604020202020204" pitchFamily="34" charset="0"/>
              </a:rPr>
              <a:t> the importance of meeting children’s and young people's needs at all the development stages </a:t>
            </a:r>
          </a:p>
          <a:p>
            <a:pPr>
              <a:buFont typeface="Wingdings" panose="05000000000000000000" pitchFamily="2" charset="2"/>
              <a:buChar char="§"/>
            </a:pPr>
            <a:r>
              <a:rPr lang="en-GB" sz="1500" dirty="0">
                <a:latin typeface="Arial" panose="020B0604020202020204" pitchFamily="34" charset="0"/>
                <a:cs typeface="Arial" panose="020B0604020202020204" pitchFamily="34" charset="0"/>
              </a:rPr>
              <a:t> the types of transition, experiences and life changes which may affect the resilience and development of children and young people </a:t>
            </a:r>
          </a:p>
          <a:p>
            <a:pPr>
              <a:buFont typeface="Wingdings" panose="05000000000000000000" pitchFamily="2" charset="2"/>
              <a:buChar char="§"/>
            </a:pPr>
            <a:r>
              <a:rPr lang="en-GB" sz="1500" dirty="0">
                <a:latin typeface="Arial" panose="020B0604020202020204" pitchFamily="34" charset="0"/>
                <a:cs typeface="Arial" panose="020B0604020202020204" pitchFamily="34" charset="0"/>
              </a:rPr>
              <a:t> understanding and responding to complex health and care needs of children and young people </a:t>
            </a:r>
          </a:p>
          <a:p>
            <a:pPr>
              <a:buFont typeface="Wingdings" panose="05000000000000000000" pitchFamily="2" charset="2"/>
              <a:buChar char="§"/>
            </a:pPr>
            <a:r>
              <a:rPr lang="en-GB" sz="1500" dirty="0">
                <a:latin typeface="Arial" panose="020B0604020202020204" pitchFamily="34" charset="0"/>
                <a:cs typeface="Arial" panose="020B0604020202020204" pitchFamily="34" charset="0"/>
              </a:rPr>
              <a:t> the types and purpose of assessment in providing  support for the needs of children and young people</a:t>
            </a:r>
          </a:p>
          <a:p>
            <a:pPr>
              <a:buFont typeface="Wingdings" panose="05000000000000000000" pitchFamily="2" charset="2"/>
              <a:buChar char="§"/>
            </a:pPr>
            <a:r>
              <a:rPr lang="en-GB" sz="1500" dirty="0">
                <a:latin typeface="Arial" panose="020B0604020202020204" pitchFamily="34" charset="0"/>
                <a:cs typeface="Arial" panose="020B0604020202020204" pitchFamily="34" charset="0"/>
              </a:rPr>
              <a:t>barriers to accessing care and support services to meet specific needs. </a:t>
            </a:r>
          </a:p>
          <a:p>
            <a:pPr>
              <a:buFont typeface="Wingdings" panose="05000000000000000000" pitchFamily="2" charset="2"/>
              <a:buChar char="§"/>
            </a:pPr>
            <a:r>
              <a:rPr lang="en-GB" sz="1500" dirty="0">
                <a:latin typeface="Arial" panose="020B0604020202020204" pitchFamily="34" charset="0"/>
                <a:cs typeface="Arial" panose="020B0604020202020204" pitchFamily="34" charset="0"/>
              </a:rPr>
              <a:t>social policy issues that affect childcare.</a:t>
            </a:r>
          </a:p>
        </p:txBody>
      </p:sp>
      <p:pic>
        <p:nvPicPr>
          <p:cNvPr id="5" name="Picture 4">
            <a:extLst>
              <a:ext uri="{FF2B5EF4-FFF2-40B4-BE49-F238E27FC236}">
                <a16:creationId xmlns:a16="http://schemas.microsoft.com/office/drawing/2014/main" id="{DF3D2FB8-A18A-4D4B-9CD9-C1ED22D7BA84}"/>
              </a:ext>
            </a:extLst>
          </p:cNvPr>
          <p:cNvPicPr>
            <a:picLocks noChangeAspect="1"/>
          </p:cNvPicPr>
          <p:nvPr/>
        </p:nvPicPr>
        <p:blipFill>
          <a:blip r:embed="rId2"/>
          <a:stretch>
            <a:fillRect/>
          </a:stretch>
        </p:blipFill>
        <p:spPr>
          <a:xfrm>
            <a:off x="9154664" y="112643"/>
            <a:ext cx="2792210" cy="1201016"/>
          </a:xfrm>
          <a:prstGeom prst="rect">
            <a:avLst/>
          </a:prstGeom>
        </p:spPr>
      </p:pic>
    </p:spTree>
    <p:extLst>
      <p:ext uri="{BB962C8B-B14F-4D97-AF65-F5344CB8AC3E}">
        <p14:creationId xmlns:p14="http://schemas.microsoft.com/office/powerpoint/2010/main" val="41976457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494E1-6594-4CA4-B65D-056F2F73F684}"/>
              </a:ext>
            </a:extLst>
          </p:cNvPr>
          <p:cNvSpPr>
            <a:spLocks noGrp="1"/>
          </p:cNvSpPr>
          <p:nvPr>
            <p:ph type="title"/>
          </p:nvPr>
        </p:nvSpPr>
        <p:spPr>
          <a:xfrm>
            <a:off x="206255" y="245957"/>
            <a:ext cx="9172207" cy="1325563"/>
          </a:xfrm>
        </p:spPr>
        <p:txBody>
          <a:bodyPr>
            <a:noAutofit/>
          </a:bodyPr>
          <a:lstStyle/>
          <a:p>
            <a:r>
              <a:rPr lang="en-GB" sz="2800" b="1" dirty="0">
                <a:solidFill>
                  <a:srgbClr val="00B0F0"/>
                </a:solidFill>
                <a:latin typeface="Arial" panose="020B0604020202020204" pitchFamily="34" charset="0"/>
                <a:cs typeface="Arial" panose="020B0604020202020204" pitchFamily="34" charset="0"/>
              </a:rPr>
              <a:t>Unit 5 (A level Adult Health and Social Care pathway)    </a:t>
            </a:r>
            <a:br>
              <a:rPr lang="en-GB" sz="2800" b="1" dirty="0">
                <a:solidFill>
                  <a:srgbClr val="00B0F0"/>
                </a:solidFill>
                <a:latin typeface="Arial" panose="020B0604020202020204" pitchFamily="34" charset="0"/>
                <a:cs typeface="Arial" panose="020B0604020202020204" pitchFamily="34" charset="0"/>
              </a:rPr>
            </a:br>
            <a:r>
              <a:rPr lang="en-GB" sz="2800" b="1" dirty="0">
                <a:solidFill>
                  <a:srgbClr val="00B0F0"/>
                </a:solidFill>
                <a:latin typeface="Arial" panose="020B0604020202020204" pitchFamily="34" charset="0"/>
                <a:cs typeface="Arial" panose="020B0604020202020204" pitchFamily="34" charset="0"/>
              </a:rPr>
              <a:t>Theoretical perspectives of adult behaviour</a:t>
            </a:r>
          </a:p>
        </p:txBody>
      </p:sp>
      <p:sp>
        <p:nvSpPr>
          <p:cNvPr id="3" name="Content Placeholder 2">
            <a:extLst>
              <a:ext uri="{FF2B5EF4-FFF2-40B4-BE49-F238E27FC236}">
                <a16:creationId xmlns:a16="http://schemas.microsoft.com/office/drawing/2014/main" id="{341A5F0F-41F1-41BB-AE9A-917E8D4936A6}"/>
              </a:ext>
            </a:extLst>
          </p:cNvPr>
          <p:cNvSpPr>
            <a:spLocks noGrp="1"/>
          </p:cNvSpPr>
          <p:nvPr>
            <p:ph idx="1"/>
          </p:nvPr>
        </p:nvSpPr>
        <p:spPr>
          <a:xfrm>
            <a:off x="211545" y="1607678"/>
            <a:ext cx="10515600" cy="4351338"/>
          </a:xfrm>
        </p:spPr>
        <p:txBody>
          <a:bodyPr>
            <a:normAutofit fontScale="92500" lnSpcReduction="20000"/>
          </a:bodyPr>
          <a:lstStyle/>
          <a:p>
            <a:pPr marL="0" indent="0">
              <a:buNone/>
            </a:pPr>
            <a:r>
              <a:rPr lang="en-GB" sz="1600" b="1" dirty="0">
                <a:latin typeface="Arial" panose="020B0604020202020204" pitchFamily="34" charset="0"/>
                <a:cs typeface="Arial" panose="020B0604020202020204" pitchFamily="34" charset="0"/>
              </a:rPr>
              <a:t>Written examination</a:t>
            </a:r>
            <a:r>
              <a:rPr lang="en-GB" sz="1600" dirty="0">
                <a:latin typeface="Arial" panose="020B0604020202020204" pitchFamily="34" charset="0"/>
                <a:cs typeface="Arial" panose="020B0604020202020204" pitchFamily="34" charset="0"/>
              </a:rPr>
              <a:t>: 2 hours 30 minutes</a:t>
            </a:r>
          </a:p>
          <a:p>
            <a:pPr marL="0" indent="0">
              <a:buNone/>
            </a:pPr>
            <a:r>
              <a:rPr lang="en-GB" sz="1600" dirty="0">
                <a:latin typeface="Arial" panose="020B0604020202020204" pitchFamily="34" charset="0"/>
                <a:cs typeface="Arial" panose="020B0604020202020204" pitchFamily="34" charset="0"/>
              </a:rPr>
              <a:t>30% of A level (Adult health and social care pathway)</a:t>
            </a:r>
          </a:p>
          <a:p>
            <a:pPr marL="0" indent="0">
              <a:buNone/>
            </a:pPr>
            <a:r>
              <a:rPr lang="en-GB" sz="1600" dirty="0">
                <a:latin typeface="Arial" panose="020B0604020202020204" pitchFamily="34" charset="0"/>
                <a:cs typeface="Arial" panose="020B0604020202020204" pitchFamily="34" charset="0"/>
              </a:rPr>
              <a:t>100 marks</a:t>
            </a:r>
          </a:p>
          <a:p>
            <a:pPr marL="0" indent="0">
              <a:buNone/>
            </a:pPr>
            <a:r>
              <a:rPr lang="en-GB" sz="1600" b="1" dirty="0">
                <a:latin typeface="Arial" panose="020B0604020202020204" pitchFamily="34" charset="0"/>
                <a:cs typeface="Arial" panose="020B0604020202020204" pitchFamily="34" charset="0"/>
              </a:rPr>
              <a:t>Areas of content</a:t>
            </a:r>
          </a:p>
          <a:p>
            <a:pPr marL="0" indent="0">
              <a:buNone/>
            </a:pPr>
            <a:r>
              <a:rPr lang="en-GB" sz="1600" dirty="0">
                <a:latin typeface="Arial" panose="020B0604020202020204" pitchFamily="34" charset="0"/>
                <a:cs typeface="Arial" panose="020B0604020202020204" pitchFamily="34" charset="0"/>
              </a:rPr>
              <a:t>2:5:1 Factors that affect the behaviour of adults </a:t>
            </a:r>
          </a:p>
          <a:p>
            <a:pPr marL="0" indent="0">
              <a:buNone/>
            </a:pPr>
            <a:r>
              <a:rPr lang="en-GB" sz="1600" dirty="0">
                <a:latin typeface="Arial" panose="020B0604020202020204" pitchFamily="34" charset="0"/>
                <a:cs typeface="Arial" panose="020B0604020202020204" pitchFamily="34" charset="0"/>
              </a:rPr>
              <a:t>2:5:2 Understanding perspectives affecting adult behaviour </a:t>
            </a:r>
          </a:p>
          <a:p>
            <a:pPr marL="0" indent="0">
              <a:buNone/>
            </a:pPr>
            <a:r>
              <a:rPr lang="en-GB" sz="1600" dirty="0">
                <a:latin typeface="Arial" panose="020B0604020202020204" pitchFamily="34" charset="0"/>
                <a:cs typeface="Arial" panose="020B0604020202020204" pitchFamily="34" charset="0"/>
              </a:rPr>
              <a:t>2:5:3 Strategies and approaches that support adults to develop positive behaviour patterns</a:t>
            </a:r>
          </a:p>
          <a:p>
            <a:pPr marL="0" indent="0">
              <a:buNone/>
            </a:pPr>
            <a:r>
              <a:rPr lang="en-GB" sz="1600" b="1" dirty="0">
                <a:latin typeface="Arial" panose="020B0604020202020204" pitchFamily="34" charset="0"/>
                <a:cs typeface="Arial" panose="020B0604020202020204" pitchFamily="34" charset="0"/>
              </a:rPr>
              <a:t>Overview</a:t>
            </a:r>
          </a:p>
          <a:p>
            <a:pPr marL="0" indent="0">
              <a:buNone/>
            </a:pPr>
            <a:r>
              <a:rPr lang="en-GB" sz="1600" dirty="0">
                <a:latin typeface="Arial" panose="020B0604020202020204" pitchFamily="34" charset="0"/>
                <a:cs typeface="Arial" panose="020B0604020202020204" pitchFamily="34" charset="0"/>
              </a:rPr>
              <a:t>Learners will gain knowledge and understanding of:</a:t>
            </a:r>
          </a:p>
          <a:p>
            <a:pPr>
              <a:buFont typeface="Wingdings" panose="05000000000000000000" pitchFamily="2" charset="2"/>
              <a:buChar char="§"/>
            </a:pPr>
            <a:r>
              <a:rPr lang="en-GB" sz="1700" dirty="0">
                <a:latin typeface="Arial" panose="020B0604020202020204" pitchFamily="34" charset="0"/>
                <a:cs typeface="Arial" panose="020B0604020202020204" pitchFamily="34" charset="0"/>
              </a:rPr>
              <a:t> factors that affect the behaviour of adults</a:t>
            </a:r>
          </a:p>
          <a:p>
            <a:pPr>
              <a:buFont typeface="Wingdings" panose="05000000000000000000" pitchFamily="2" charset="2"/>
              <a:buChar char="§"/>
            </a:pPr>
            <a:r>
              <a:rPr lang="en-GB" sz="1700" dirty="0">
                <a:latin typeface="Arial" panose="020B0604020202020204" pitchFamily="34" charset="0"/>
                <a:cs typeface="Arial" panose="020B0604020202020204" pitchFamily="34" charset="0"/>
              </a:rPr>
              <a:t> the importance and effects of resilience in dealing with care settings and situations </a:t>
            </a:r>
          </a:p>
          <a:p>
            <a:pPr>
              <a:buFont typeface="Wingdings" panose="05000000000000000000" pitchFamily="2" charset="2"/>
              <a:buChar char="§"/>
            </a:pPr>
            <a:r>
              <a:rPr lang="en-GB" sz="1700" dirty="0">
                <a:latin typeface="Arial" panose="020B0604020202020204" pitchFamily="34" charset="0"/>
                <a:cs typeface="Arial" panose="020B0604020202020204" pitchFamily="34" charset="0"/>
              </a:rPr>
              <a:t> key theories associated with understanding and management of specific behaviours </a:t>
            </a:r>
          </a:p>
          <a:p>
            <a:pPr>
              <a:buFont typeface="Wingdings" panose="05000000000000000000" pitchFamily="2" charset="2"/>
              <a:buChar char="§"/>
            </a:pPr>
            <a:r>
              <a:rPr lang="en-GB" sz="1700" dirty="0">
                <a:latin typeface="Arial" panose="020B0604020202020204" pitchFamily="34" charset="0"/>
                <a:cs typeface="Arial" panose="020B0604020202020204" pitchFamily="34" charset="0"/>
              </a:rPr>
              <a:t> key approaches in practice which relate to adult development and behaviour </a:t>
            </a:r>
          </a:p>
          <a:p>
            <a:pPr>
              <a:buFont typeface="Wingdings" panose="05000000000000000000" pitchFamily="2" charset="2"/>
              <a:buChar char="§"/>
            </a:pPr>
            <a:r>
              <a:rPr lang="en-GB" sz="1700" dirty="0">
                <a:latin typeface="Arial" panose="020B0604020202020204" pitchFamily="34" charset="0"/>
                <a:cs typeface="Arial" panose="020B0604020202020204" pitchFamily="34" charset="0"/>
              </a:rPr>
              <a:t> strategies and approaches that  can be used to support adults to develop positive behaviour patterns. </a:t>
            </a:r>
          </a:p>
        </p:txBody>
      </p:sp>
      <p:pic>
        <p:nvPicPr>
          <p:cNvPr id="5" name="Picture 4">
            <a:extLst>
              <a:ext uri="{FF2B5EF4-FFF2-40B4-BE49-F238E27FC236}">
                <a16:creationId xmlns:a16="http://schemas.microsoft.com/office/drawing/2014/main" id="{E47B5D98-0A49-4461-81CB-4838C017D6AE}"/>
              </a:ext>
            </a:extLst>
          </p:cNvPr>
          <p:cNvPicPr>
            <a:picLocks noChangeAspect="1"/>
          </p:cNvPicPr>
          <p:nvPr/>
        </p:nvPicPr>
        <p:blipFill>
          <a:blip r:embed="rId2"/>
          <a:stretch>
            <a:fillRect/>
          </a:stretch>
        </p:blipFill>
        <p:spPr>
          <a:xfrm>
            <a:off x="9378462" y="219554"/>
            <a:ext cx="2697366" cy="1201016"/>
          </a:xfrm>
          <a:prstGeom prst="rect">
            <a:avLst/>
          </a:prstGeom>
        </p:spPr>
      </p:pic>
    </p:spTree>
    <p:extLst>
      <p:ext uri="{BB962C8B-B14F-4D97-AF65-F5344CB8AC3E}">
        <p14:creationId xmlns:p14="http://schemas.microsoft.com/office/powerpoint/2010/main" val="9370629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46024-940E-4CAE-966F-DDBBCDE482E6}"/>
              </a:ext>
            </a:extLst>
          </p:cNvPr>
          <p:cNvSpPr>
            <a:spLocks noGrp="1"/>
          </p:cNvSpPr>
          <p:nvPr>
            <p:ph type="title"/>
          </p:nvPr>
        </p:nvSpPr>
        <p:spPr>
          <a:xfrm>
            <a:off x="324569" y="216885"/>
            <a:ext cx="10134601" cy="1132371"/>
          </a:xfrm>
        </p:spPr>
        <p:txBody>
          <a:bodyPr>
            <a:noAutofit/>
          </a:bodyPr>
          <a:lstStyle/>
          <a:p>
            <a:r>
              <a:rPr lang="en-GB" sz="2800" b="1" dirty="0">
                <a:solidFill>
                  <a:srgbClr val="00B0F0"/>
                </a:solidFill>
                <a:latin typeface="Arial" panose="020B0604020202020204" pitchFamily="34" charset="0"/>
                <a:cs typeface="Arial" panose="020B0604020202020204" pitchFamily="34" charset="0"/>
              </a:rPr>
              <a:t>Unit 6 (A level Adult Health and Social Care pathway)     </a:t>
            </a:r>
            <a:br>
              <a:rPr lang="en-GB" sz="2800" b="1" dirty="0">
                <a:solidFill>
                  <a:srgbClr val="00B0F0"/>
                </a:solidFill>
                <a:latin typeface="Arial" panose="020B0604020202020204" pitchFamily="34" charset="0"/>
                <a:cs typeface="Arial" panose="020B0604020202020204" pitchFamily="34" charset="0"/>
              </a:rPr>
            </a:br>
            <a:r>
              <a:rPr lang="en-GB" sz="2800" b="1" dirty="0">
                <a:solidFill>
                  <a:srgbClr val="00B0F0"/>
                </a:solidFill>
                <a:latin typeface="Arial" panose="020B0604020202020204" pitchFamily="34" charset="0"/>
                <a:cs typeface="Arial" panose="020B0604020202020204" pitchFamily="34" charset="0"/>
              </a:rPr>
              <a:t>Supporting adults to maintain health, well-being and resilience</a:t>
            </a:r>
            <a:endParaRPr lang="en-GB" sz="2800"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A85E1C51-E84F-43C3-B008-C7B3404A201E}"/>
              </a:ext>
            </a:extLst>
          </p:cNvPr>
          <p:cNvSpPr>
            <a:spLocks noGrp="1"/>
          </p:cNvSpPr>
          <p:nvPr>
            <p:ph idx="1"/>
          </p:nvPr>
        </p:nvSpPr>
        <p:spPr>
          <a:xfrm>
            <a:off x="324569" y="1417901"/>
            <a:ext cx="10515600" cy="5194852"/>
          </a:xfrm>
        </p:spPr>
        <p:txBody>
          <a:bodyPr>
            <a:noAutofit/>
          </a:bodyPr>
          <a:lstStyle/>
          <a:p>
            <a:pPr marL="0" indent="0">
              <a:buNone/>
            </a:pPr>
            <a:r>
              <a:rPr lang="en-GB" sz="1500" b="1" dirty="0">
                <a:latin typeface="Arial" panose="020B0604020202020204" pitchFamily="34" charset="0"/>
                <a:cs typeface="Arial" panose="020B0604020202020204" pitchFamily="34" charset="0"/>
              </a:rPr>
              <a:t>Non-exam assessment</a:t>
            </a:r>
            <a:r>
              <a:rPr lang="en-GB" sz="1500" dirty="0">
                <a:latin typeface="Arial" panose="020B0604020202020204" pitchFamily="34" charset="0"/>
                <a:cs typeface="Arial" panose="020B0604020202020204" pitchFamily="34" charset="0"/>
              </a:rPr>
              <a:t>: 40 hours </a:t>
            </a:r>
          </a:p>
          <a:p>
            <a:pPr marL="0" indent="0">
              <a:buNone/>
            </a:pPr>
            <a:r>
              <a:rPr lang="en-GB" sz="1500" dirty="0">
                <a:latin typeface="Arial" panose="020B0604020202020204" pitchFamily="34" charset="0"/>
                <a:cs typeface="Arial" panose="020B0604020202020204" pitchFamily="34" charset="0"/>
              </a:rPr>
              <a:t> 30% of A Level qualification</a:t>
            </a:r>
          </a:p>
          <a:p>
            <a:pPr marL="0" indent="0">
              <a:buNone/>
            </a:pPr>
            <a:r>
              <a:rPr lang="en-GB" sz="1500" dirty="0">
                <a:latin typeface="Arial" panose="020B0604020202020204" pitchFamily="34" charset="0"/>
                <a:cs typeface="Arial" panose="020B0604020202020204" pitchFamily="34" charset="0"/>
              </a:rPr>
              <a:t> 100 marks </a:t>
            </a:r>
          </a:p>
          <a:p>
            <a:pPr marL="0" indent="0">
              <a:buNone/>
            </a:pPr>
            <a:r>
              <a:rPr lang="en-GB" sz="1500" b="1" dirty="0">
                <a:latin typeface="Arial" panose="020B0604020202020204" pitchFamily="34" charset="0"/>
                <a:cs typeface="Arial" panose="020B0604020202020204" pitchFamily="34" charset="0"/>
              </a:rPr>
              <a:t>Areas of content</a:t>
            </a:r>
          </a:p>
          <a:p>
            <a:pPr marL="0" indent="0">
              <a:buNone/>
            </a:pPr>
            <a:r>
              <a:rPr lang="en-GB" sz="1500" dirty="0">
                <a:latin typeface="Arial" panose="020B0604020202020204" pitchFamily="34" charset="0"/>
                <a:cs typeface="Arial" panose="020B0604020202020204" pitchFamily="34" charset="0"/>
              </a:rPr>
              <a:t>2.6.1 Adult care and support needs </a:t>
            </a:r>
          </a:p>
          <a:p>
            <a:pPr marL="0" indent="0">
              <a:buNone/>
            </a:pPr>
            <a:r>
              <a:rPr lang="en-GB" sz="1500" dirty="0">
                <a:latin typeface="Arial" panose="020B0604020202020204" pitchFamily="34" charset="0"/>
                <a:cs typeface="Arial" panose="020B0604020202020204" pitchFamily="34" charset="0"/>
              </a:rPr>
              <a:t>2.6.2 Contemporary issues in providing care and support for adults</a:t>
            </a:r>
          </a:p>
          <a:p>
            <a:pPr marL="342900" indent="-342900">
              <a:buFont typeface="+mj-lt"/>
              <a:buAutoNum type="arabicPeriod"/>
            </a:pPr>
            <a:r>
              <a:rPr lang="en-GB" sz="1500" dirty="0">
                <a:latin typeface="Arial" panose="020B0604020202020204" pitchFamily="34" charset="0"/>
                <a:cs typeface="Arial" panose="020B0604020202020204" pitchFamily="34" charset="0"/>
              </a:rPr>
              <a:t>2.6.3 The role of current legislation and government initiatives to safeguard and improve the care and support for              vulnerable adults in Wales        </a:t>
            </a:r>
          </a:p>
          <a:p>
            <a:pPr marL="0" indent="0">
              <a:buNone/>
            </a:pPr>
            <a:r>
              <a:rPr lang="en-GB" sz="1500" b="1" dirty="0">
                <a:latin typeface="Arial" panose="020B0604020202020204" pitchFamily="34" charset="0"/>
                <a:cs typeface="Arial" panose="020B0604020202020204" pitchFamily="34" charset="0"/>
              </a:rPr>
              <a:t>Overview</a:t>
            </a:r>
          </a:p>
          <a:p>
            <a:pPr marL="0" indent="0">
              <a:buNone/>
            </a:pPr>
            <a:r>
              <a:rPr lang="en-GB" sz="1500" dirty="0">
                <a:latin typeface="Arial" panose="020B0604020202020204" pitchFamily="34" charset="0"/>
                <a:cs typeface="Arial" panose="020B0604020202020204" pitchFamily="34" charset="0"/>
              </a:rPr>
              <a:t>Learners will gain knowledge and understanding of:</a:t>
            </a:r>
          </a:p>
          <a:p>
            <a:r>
              <a:rPr lang="en-GB" sz="1500" dirty="0">
                <a:latin typeface="Arial" panose="020B0604020202020204" pitchFamily="34" charset="0"/>
                <a:cs typeface="Arial" panose="020B0604020202020204" pitchFamily="34" charset="0"/>
              </a:rPr>
              <a:t>the importance of providing outcome focused care and support which meets an individual's needs in line with the Social Services and Well-being (Wales) Act 2014 </a:t>
            </a:r>
          </a:p>
          <a:p>
            <a:r>
              <a:rPr lang="en-GB" sz="1500" dirty="0">
                <a:latin typeface="Arial" panose="020B0604020202020204" pitchFamily="34" charset="0"/>
                <a:cs typeface="Arial" panose="020B0604020202020204" pitchFamily="34" charset="0"/>
              </a:rPr>
              <a:t>barriers to accessing care and support services. </a:t>
            </a:r>
          </a:p>
          <a:p>
            <a:r>
              <a:rPr lang="en-GB" sz="1500" dirty="0">
                <a:latin typeface="Arial" panose="020B0604020202020204" pitchFamily="34" charset="0"/>
                <a:cs typeface="Arial" panose="020B0604020202020204" pitchFamily="34" charset="0"/>
              </a:rPr>
              <a:t>factors which may affect the care and support needs of adults, including end of life care and complex care needs </a:t>
            </a:r>
          </a:p>
          <a:p>
            <a:r>
              <a:rPr lang="en-GB" sz="1500" dirty="0">
                <a:latin typeface="Arial" panose="020B0604020202020204" pitchFamily="34" charset="0"/>
                <a:cs typeface="Arial" panose="020B0604020202020204" pitchFamily="34" charset="0"/>
              </a:rPr>
              <a:t> the types and purpose of assessment in providing appropriate and timely support for individuals</a:t>
            </a:r>
          </a:p>
          <a:p>
            <a:r>
              <a:rPr lang="en-GB" sz="1500" dirty="0">
                <a:latin typeface="Arial" panose="020B0604020202020204" pitchFamily="34" charset="0"/>
                <a:cs typeface="Arial" panose="020B0604020202020204" pitchFamily="34" charset="0"/>
              </a:rPr>
              <a:t>social policy issues that affect adult health and social care and the role of current legislation and government initiatives to safeguard and improve the care and support for vulnerable adults in Wales.</a:t>
            </a:r>
          </a:p>
        </p:txBody>
      </p:sp>
      <p:pic>
        <p:nvPicPr>
          <p:cNvPr id="5" name="Picture 4">
            <a:extLst>
              <a:ext uri="{FF2B5EF4-FFF2-40B4-BE49-F238E27FC236}">
                <a16:creationId xmlns:a16="http://schemas.microsoft.com/office/drawing/2014/main" id="{998B1460-1F8B-4101-BC64-DEE2E5B84E80}"/>
              </a:ext>
            </a:extLst>
          </p:cNvPr>
          <p:cNvPicPr>
            <a:picLocks noChangeAspect="1"/>
          </p:cNvPicPr>
          <p:nvPr/>
        </p:nvPicPr>
        <p:blipFill>
          <a:blip r:embed="rId2"/>
          <a:stretch>
            <a:fillRect/>
          </a:stretch>
        </p:blipFill>
        <p:spPr>
          <a:xfrm>
            <a:off x="9355015" y="0"/>
            <a:ext cx="2655278" cy="1201016"/>
          </a:xfrm>
          <a:prstGeom prst="rect">
            <a:avLst/>
          </a:prstGeom>
        </p:spPr>
      </p:pic>
    </p:spTree>
    <p:extLst>
      <p:ext uri="{BB962C8B-B14F-4D97-AF65-F5344CB8AC3E}">
        <p14:creationId xmlns:p14="http://schemas.microsoft.com/office/powerpoint/2010/main" val="933149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AA9A53-63F5-4257-8580-207BBC9BB9E1}"/>
              </a:ext>
            </a:extLst>
          </p:cNvPr>
          <p:cNvSpPr>
            <a:spLocks noGrp="1"/>
          </p:cNvSpPr>
          <p:nvPr>
            <p:ph type="title"/>
          </p:nvPr>
        </p:nvSpPr>
        <p:spPr>
          <a:xfrm>
            <a:off x="838200" y="365125"/>
            <a:ext cx="4601308" cy="957281"/>
          </a:xfrm>
        </p:spPr>
        <p:txBody>
          <a:bodyPr>
            <a:normAutofit/>
          </a:bodyPr>
          <a:lstStyle/>
          <a:p>
            <a:r>
              <a:rPr lang="en-GB" sz="3600" b="1" dirty="0">
                <a:solidFill>
                  <a:srgbClr val="00B0F0"/>
                </a:solidFill>
                <a:latin typeface="Arial" panose="020B0604020202020204" pitchFamily="34" charset="0"/>
                <a:cs typeface="Arial" panose="020B0604020202020204" pitchFamily="34" charset="0"/>
              </a:rPr>
              <a:t>Assessment</a:t>
            </a:r>
          </a:p>
        </p:txBody>
      </p:sp>
      <p:sp>
        <p:nvSpPr>
          <p:cNvPr id="3" name="Content Placeholder 2">
            <a:extLst>
              <a:ext uri="{FF2B5EF4-FFF2-40B4-BE49-F238E27FC236}">
                <a16:creationId xmlns:a16="http://schemas.microsoft.com/office/drawing/2014/main" id="{9D05DAEA-F07A-42CD-84A3-0FDEC2E2FD6C}"/>
              </a:ext>
            </a:extLst>
          </p:cNvPr>
          <p:cNvSpPr>
            <a:spLocks noGrp="1"/>
          </p:cNvSpPr>
          <p:nvPr>
            <p:ph idx="1"/>
          </p:nvPr>
        </p:nvSpPr>
        <p:spPr>
          <a:xfrm>
            <a:off x="838200" y="1322406"/>
            <a:ext cx="10676021" cy="4988478"/>
          </a:xfrm>
        </p:spPr>
        <p:txBody>
          <a:bodyPr>
            <a:normAutofit fontScale="47500" lnSpcReduction="20000"/>
          </a:bodyPr>
          <a:lstStyle/>
          <a:p>
            <a:pPr marL="0" indent="0">
              <a:buNone/>
            </a:pPr>
            <a:r>
              <a:rPr lang="en-GB" sz="3800" b="1" dirty="0">
                <a:latin typeface="Arial" panose="020B0604020202020204" pitchFamily="34" charset="0"/>
                <a:cs typeface="Arial" panose="020B0604020202020204" pitchFamily="34" charset="0"/>
              </a:rPr>
              <a:t>Assessment objectives and weightings</a:t>
            </a:r>
          </a:p>
          <a:p>
            <a:pPr marL="0" indent="0">
              <a:buNone/>
            </a:pPr>
            <a:r>
              <a:rPr lang="en-GB" sz="3400" dirty="0">
                <a:latin typeface="Arial" panose="020B0604020202020204" pitchFamily="34" charset="0"/>
                <a:cs typeface="Arial" panose="020B0604020202020204" pitchFamily="34" charset="0"/>
              </a:rPr>
              <a:t>Learners must: </a:t>
            </a:r>
          </a:p>
          <a:p>
            <a:pPr marL="0" indent="0">
              <a:buNone/>
            </a:pPr>
            <a:r>
              <a:rPr lang="en-GB" sz="3400" b="1" dirty="0">
                <a:latin typeface="Arial" panose="020B0604020202020204" pitchFamily="34" charset="0"/>
                <a:cs typeface="Arial" panose="020B0604020202020204" pitchFamily="34" charset="0"/>
              </a:rPr>
              <a:t>AO1</a:t>
            </a:r>
          </a:p>
          <a:p>
            <a:pPr marL="0" indent="0">
              <a:buNone/>
            </a:pPr>
            <a:r>
              <a:rPr lang="en-GB" sz="3400" dirty="0">
                <a:latin typeface="Arial" panose="020B0604020202020204" pitchFamily="34" charset="0"/>
                <a:cs typeface="Arial" panose="020B0604020202020204" pitchFamily="34" charset="0"/>
              </a:rPr>
              <a:t>At AS: Demonstrate knowledge and understanding of Health and Social Care, and Childcare. </a:t>
            </a:r>
          </a:p>
          <a:p>
            <a:pPr marL="0" indent="0">
              <a:buNone/>
            </a:pPr>
            <a:r>
              <a:rPr lang="en-GB" sz="3400" dirty="0">
                <a:latin typeface="Arial" panose="020B0604020202020204" pitchFamily="34" charset="0"/>
                <a:cs typeface="Arial" panose="020B0604020202020204" pitchFamily="34" charset="0"/>
              </a:rPr>
              <a:t>At A2: Demonstrate knowledge and understanding of either Adult Health and Social Care or Childcare.</a:t>
            </a:r>
          </a:p>
          <a:p>
            <a:pPr marL="0" indent="0">
              <a:buNone/>
            </a:pPr>
            <a:r>
              <a:rPr lang="en-GB" sz="3400" b="1" dirty="0">
                <a:latin typeface="Arial" panose="020B0604020202020204" pitchFamily="34" charset="0"/>
                <a:cs typeface="Arial" panose="020B0604020202020204" pitchFamily="34" charset="0"/>
              </a:rPr>
              <a:t>AO2</a:t>
            </a:r>
            <a:r>
              <a:rPr lang="en-GB" sz="3400" dirty="0">
                <a:latin typeface="Arial" panose="020B0604020202020204" pitchFamily="34" charset="0"/>
                <a:cs typeface="Arial" panose="020B0604020202020204" pitchFamily="34" charset="0"/>
              </a:rPr>
              <a:t> </a:t>
            </a:r>
          </a:p>
          <a:p>
            <a:pPr marL="0" indent="0">
              <a:buNone/>
            </a:pPr>
            <a:r>
              <a:rPr lang="en-GB" sz="3400" dirty="0">
                <a:latin typeface="Arial" panose="020B0604020202020204" pitchFamily="34" charset="0"/>
                <a:cs typeface="Arial" panose="020B0604020202020204" pitchFamily="34" charset="0"/>
              </a:rPr>
              <a:t>At AS: Apply knowledge and understanding of Health and Social Care, and Childcare. </a:t>
            </a:r>
          </a:p>
          <a:p>
            <a:pPr marL="0" indent="0">
              <a:buNone/>
            </a:pPr>
            <a:r>
              <a:rPr lang="en-GB" sz="3400" dirty="0">
                <a:latin typeface="Arial" panose="020B0604020202020204" pitchFamily="34" charset="0"/>
                <a:cs typeface="Arial" panose="020B0604020202020204" pitchFamily="34" charset="0"/>
              </a:rPr>
              <a:t>At A2: Apply knowledge and understanding of either Adult Health and Social Care or Childcare. </a:t>
            </a:r>
          </a:p>
          <a:p>
            <a:pPr marL="0" indent="0">
              <a:buNone/>
            </a:pPr>
            <a:r>
              <a:rPr lang="en-GB" sz="3400" b="1" dirty="0">
                <a:latin typeface="Arial" panose="020B0604020202020204" pitchFamily="34" charset="0"/>
                <a:cs typeface="Arial" panose="020B0604020202020204" pitchFamily="34" charset="0"/>
              </a:rPr>
              <a:t>AO3</a:t>
            </a:r>
            <a:r>
              <a:rPr lang="en-GB" sz="3400" dirty="0">
                <a:latin typeface="Arial" panose="020B0604020202020204" pitchFamily="34" charset="0"/>
                <a:cs typeface="Arial" panose="020B0604020202020204" pitchFamily="34" charset="0"/>
              </a:rPr>
              <a:t> </a:t>
            </a:r>
          </a:p>
          <a:p>
            <a:pPr marL="0" indent="0">
              <a:buNone/>
            </a:pPr>
            <a:r>
              <a:rPr lang="en-GB" sz="3400" dirty="0">
                <a:latin typeface="Arial" panose="020B0604020202020204" pitchFamily="34" charset="0"/>
                <a:cs typeface="Arial" panose="020B0604020202020204" pitchFamily="34" charset="0"/>
              </a:rPr>
              <a:t>Analyse and evaluate aspects of care to demonstrate understanding, make reasoned judgements and draw conclusions. </a:t>
            </a:r>
          </a:p>
          <a:p>
            <a:pPr marL="0" indent="0">
              <a:buNone/>
            </a:pPr>
            <a:endParaRPr lang="en-GB" sz="3400" dirty="0">
              <a:latin typeface="Arial" panose="020B0604020202020204" pitchFamily="34" charset="0"/>
              <a:cs typeface="Arial" panose="020B0604020202020204" pitchFamily="34" charset="0"/>
            </a:endParaRPr>
          </a:p>
          <a:p>
            <a:pPr marL="0" indent="0">
              <a:buNone/>
            </a:pPr>
            <a:r>
              <a:rPr lang="en-GB" sz="3400" b="1" dirty="0">
                <a:latin typeface="Arial" panose="020B0604020202020204" pitchFamily="34" charset="0"/>
                <a:cs typeface="Arial" panose="020B0604020202020204" pitchFamily="34" charset="0"/>
              </a:rPr>
              <a:t>Quality of written communication </a:t>
            </a:r>
            <a:r>
              <a:rPr lang="en-GB" sz="3400" dirty="0">
                <a:latin typeface="Arial" panose="020B0604020202020204" pitchFamily="34" charset="0"/>
                <a:cs typeface="Arial" panose="020B0604020202020204" pitchFamily="34" charset="0"/>
              </a:rPr>
              <a:t>will be assessed in:</a:t>
            </a:r>
          </a:p>
          <a:p>
            <a:pPr marL="265113" indent="-265113">
              <a:buNone/>
            </a:pPr>
            <a:r>
              <a:rPr lang="en-GB" sz="3400" dirty="0">
                <a:latin typeface="Arial" panose="020B0604020202020204" pitchFamily="34" charset="0"/>
                <a:cs typeface="Arial" panose="020B0604020202020204" pitchFamily="34" charset="0"/>
              </a:rPr>
              <a:t> •	a specified question in each of the written examinations which requires extended writing</a:t>
            </a:r>
          </a:p>
          <a:p>
            <a:pPr marL="265113" indent="-265113">
              <a:buNone/>
            </a:pPr>
            <a:r>
              <a:rPr lang="en-GB" sz="3400" dirty="0">
                <a:latin typeface="Arial" panose="020B0604020202020204" pitchFamily="34" charset="0"/>
                <a:cs typeface="Arial" panose="020B0604020202020204" pitchFamily="34" charset="0"/>
              </a:rPr>
              <a:t> •	the </a:t>
            </a:r>
            <a:r>
              <a:rPr lang="en-GB" sz="3400" i="1" dirty="0">
                <a:latin typeface="Arial" panose="020B0604020202020204" pitchFamily="34" charset="0"/>
                <a:cs typeface="Arial" panose="020B0604020202020204" pitchFamily="34" charset="0"/>
              </a:rPr>
              <a:t>'analyse and evaluate' </a:t>
            </a:r>
            <a:r>
              <a:rPr lang="en-GB" sz="3400" dirty="0">
                <a:latin typeface="Arial" panose="020B0604020202020204" pitchFamily="34" charset="0"/>
                <a:cs typeface="Arial" panose="020B0604020202020204" pitchFamily="34" charset="0"/>
              </a:rPr>
              <a:t>section in Unit 2 and the </a:t>
            </a:r>
            <a:r>
              <a:rPr lang="en-GB" sz="3400" i="1" dirty="0">
                <a:latin typeface="Arial" panose="020B0604020202020204" pitchFamily="34" charset="0"/>
                <a:cs typeface="Arial" panose="020B0604020202020204" pitchFamily="34" charset="0"/>
              </a:rPr>
              <a:t>'assessment of the changing nature of society</a:t>
            </a:r>
            <a:r>
              <a:rPr lang="en-GB" sz="3400" dirty="0">
                <a:latin typeface="Arial" panose="020B0604020202020204" pitchFamily="34" charset="0"/>
                <a:cs typeface="Arial" panose="020B0604020202020204" pitchFamily="34" charset="0"/>
              </a:rPr>
              <a:t>’ section in Unit 4 and Unit 6.</a:t>
            </a:r>
          </a:p>
          <a:p>
            <a:pPr marL="0" indent="0">
              <a:buNone/>
            </a:pPr>
            <a:r>
              <a:rPr lang="en-GB" sz="3400" dirty="0">
                <a:latin typeface="Arial" panose="020B0604020202020204" pitchFamily="34" charset="0"/>
                <a:cs typeface="Arial" panose="020B0604020202020204" pitchFamily="34" charset="0"/>
              </a:rPr>
              <a:t>Quality of written communication takes into account the candidate's use of specialist language, and also takes into account spelling , punctuation and grammar.</a:t>
            </a:r>
          </a:p>
          <a:p>
            <a:endParaRPr lang="en-GB" dirty="0"/>
          </a:p>
        </p:txBody>
      </p:sp>
      <p:pic>
        <p:nvPicPr>
          <p:cNvPr id="5" name="Picture 4">
            <a:extLst>
              <a:ext uri="{FF2B5EF4-FFF2-40B4-BE49-F238E27FC236}">
                <a16:creationId xmlns:a16="http://schemas.microsoft.com/office/drawing/2014/main" id="{ECFB69B1-6B49-47C8-8617-1C95B6D47C7C}"/>
              </a:ext>
            </a:extLst>
          </p:cNvPr>
          <p:cNvPicPr>
            <a:picLocks noChangeAspect="1"/>
          </p:cNvPicPr>
          <p:nvPr/>
        </p:nvPicPr>
        <p:blipFill>
          <a:blip r:embed="rId2"/>
          <a:stretch>
            <a:fillRect/>
          </a:stretch>
        </p:blipFill>
        <p:spPr>
          <a:xfrm>
            <a:off x="9131218" y="243257"/>
            <a:ext cx="2792210" cy="1201016"/>
          </a:xfrm>
          <a:prstGeom prst="rect">
            <a:avLst/>
          </a:prstGeom>
        </p:spPr>
      </p:pic>
    </p:spTree>
    <p:extLst>
      <p:ext uri="{BB962C8B-B14F-4D97-AF65-F5344CB8AC3E}">
        <p14:creationId xmlns:p14="http://schemas.microsoft.com/office/powerpoint/2010/main" val="1336735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5A377-A380-4D0C-AFB2-F3D706BA2A36}"/>
              </a:ext>
            </a:extLst>
          </p:cNvPr>
          <p:cNvSpPr>
            <a:spLocks noGrp="1"/>
          </p:cNvSpPr>
          <p:nvPr>
            <p:ph type="title"/>
          </p:nvPr>
        </p:nvSpPr>
        <p:spPr>
          <a:xfrm>
            <a:off x="1387873" y="472946"/>
            <a:ext cx="6793523" cy="985373"/>
          </a:xfrm>
        </p:spPr>
        <p:txBody>
          <a:bodyPr/>
          <a:lstStyle/>
          <a:p>
            <a:r>
              <a:rPr lang="en-GB" sz="3600" b="1" dirty="0">
                <a:solidFill>
                  <a:srgbClr val="00B0F0"/>
                </a:solidFill>
                <a:latin typeface="Arial" panose="020B0604020202020204" pitchFamily="34" charset="0"/>
                <a:cs typeface="Arial" panose="020B0604020202020204" pitchFamily="34" charset="0"/>
              </a:rPr>
              <a:t>Assessment</a:t>
            </a:r>
            <a:endParaRPr lang="en-GB" sz="3600" b="1" dirty="0"/>
          </a:p>
        </p:txBody>
      </p:sp>
      <p:graphicFrame>
        <p:nvGraphicFramePr>
          <p:cNvPr id="7" name="Table 7">
            <a:extLst>
              <a:ext uri="{FF2B5EF4-FFF2-40B4-BE49-F238E27FC236}">
                <a16:creationId xmlns:a16="http://schemas.microsoft.com/office/drawing/2014/main" id="{F71E99CC-1F78-45AD-A361-E7406C56BF21}"/>
              </a:ext>
            </a:extLst>
          </p:cNvPr>
          <p:cNvGraphicFramePr>
            <a:graphicFrameLocks noGrp="1"/>
          </p:cNvGraphicFramePr>
          <p:nvPr>
            <p:ph idx="1"/>
            <p:extLst>
              <p:ext uri="{D42A27DB-BD31-4B8C-83A1-F6EECF244321}">
                <p14:modId xmlns:p14="http://schemas.microsoft.com/office/powerpoint/2010/main" val="1712465633"/>
              </p:ext>
            </p:extLst>
          </p:nvPr>
        </p:nvGraphicFramePr>
        <p:xfrm>
          <a:off x="1387873" y="1698333"/>
          <a:ext cx="6527408" cy="1779903"/>
        </p:xfrm>
        <a:graphic>
          <a:graphicData uri="http://schemas.openxmlformats.org/drawingml/2006/table">
            <a:tbl>
              <a:tblPr firstRow="1" bandRow="1">
                <a:tableStyleId>{5940675A-B579-460E-94D1-54222C63F5DA}</a:tableStyleId>
              </a:tblPr>
              <a:tblGrid>
                <a:gridCol w="1421391">
                  <a:extLst>
                    <a:ext uri="{9D8B030D-6E8A-4147-A177-3AD203B41FA5}">
                      <a16:colId xmlns:a16="http://schemas.microsoft.com/office/drawing/2014/main" val="503403836"/>
                    </a:ext>
                  </a:extLst>
                </a:gridCol>
                <a:gridCol w="1282731">
                  <a:extLst>
                    <a:ext uri="{9D8B030D-6E8A-4147-A177-3AD203B41FA5}">
                      <a16:colId xmlns:a16="http://schemas.microsoft.com/office/drawing/2014/main" val="4261367493"/>
                    </a:ext>
                  </a:extLst>
                </a:gridCol>
                <a:gridCol w="1282732">
                  <a:extLst>
                    <a:ext uri="{9D8B030D-6E8A-4147-A177-3AD203B41FA5}">
                      <a16:colId xmlns:a16="http://schemas.microsoft.com/office/drawing/2014/main" val="4260288649"/>
                    </a:ext>
                  </a:extLst>
                </a:gridCol>
                <a:gridCol w="1282731">
                  <a:extLst>
                    <a:ext uri="{9D8B030D-6E8A-4147-A177-3AD203B41FA5}">
                      <a16:colId xmlns:a16="http://schemas.microsoft.com/office/drawing/2014/main" val="4188211480"/>
                    </a:ext>
                  </a:extLst>
                </a:gridCol>
                <a:gridCol w="1257823">
                  <a:extLst>
                    <a:ext uri="{9D8B030D-6E8A-4147-A177-3AD203B41FA5}">
                      <a16:colId xmlns:a16="http://schemas.microsoft.com/office/drawing/2014/main" val="856354990"/>
                    </a:ext>
                  </a:extLst>
                </a:gridCol>
              </a:tblGrid>
              <a:tr h="376518">
                <a:tc>
                  <a:txBody>
                    <a:bodyPr/>
                    <a:lstStyle/>
                    <a:p>
                      <a:pPr marL="0" indent="0" algn="ctr">
                        <a:buFontTx/>
                        <a:buNone/>
                      </a:pPr>
                      <a:r>
                        <a:rPr lang="en-GB" sz="1600" b="1" dirty="0">
                          <a:latin typeface="Arial" panose="020B0604020202020204" pitchFamily="34" charset="0"/>
                          <a:cs typeface="Arial" panose="020B0604020202020204" pitchFamily="34" charset="0"/>
                        </a:rPr>
                        <a:t>AS</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AO1</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AO2</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AO3</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Total</a:t>
                      </a:r>
                    </a:p>
                  </a:txBody>
                  <a:tcPr/>
                </a:tc>
                <a:extLst>
                  <a:ext uri="{0D108BD9-81ED-4DB2-BD59-A6C34878D82A}">
                    <a16:rowId xmlns:a16="http://schemas.microsoft.com/office/drawing/2014/main" val="1503997750"/>
                  </a:ext>
                </a:extLst>
              </a:tr>
              <a:tr h="376518">
                <a:tc>
                  <a:txBody>
                    <a:bodyPr/>
                    <a:lstStyle/>
                    <a:p>
                      <a:pPr marL="0" indent="0" algn="ctr">
                        <a:buFontTx/>
                        <a:buNone/>
                      </a:pPr>
                      <a:r>
                        <a:rPr lang="en-GB" sz="1600" b="1" dirty="0">
                          <a:latin typeface="Arial" panose="020B0604020202020204" pitchFamily="34" charset="0"/>
                          <a:cs typeface="Arial" panose="020B0604020202020204" pitchFamily="34" charset="0"/>
                        </a:rPr>
                        <a:t>Unit 1</a:t>
                      </a:r>
                    </a:p>
                  </a:txBody>
                  <a:tcPr/>
                </a:tc>
                <a:tc>
                  <a:txBody>
                    <a:bodyPr/>
                    <a:lstStyle/>
                    <a:p>
                      <a:pPr marL="0" indent="0" algn="ctr">
                        <a:buFontTx/>
                        <a:buNone/>
                      </a:pPr>
                      <a:r>
                        <a:rPr lang="en-GB" sz="1600" dirty="0">
                          <a:latin typeface="Arial" panose="020B0604020202020204" pitchFamily="34" charset="0"/>
                          <a:cs typeface="Arial" panose="020B0604020202020204" pitchFamily="34" charset="0"/>
                        </a:rPr>
                        <a:t>20%</a:t>
                      </a:r>
                    </a:p>
                  </a:txBody>
                  <a:tcPr/>
                </a:tc>
                <a:tc>
                  <a:txBody>
                    <a:bodyPr/>
                    <a:lstStyle/>
                    <a:p>
                      <a:pPr marL="0" indent="0" algn="ctr">
                        <a:buFontTx/>
                        <a:buNone/>
                      </a:pPr>
                      <a:r>
                        <a:rPr lang="en-GB" sz="1600" dirty="0">
                          <a:latin typeface="Arial" panose="020B0604020202020204" pitchFamily="34" charset="0"/>
                          <a:cs typeface="Arial" panose="020B0604020202020204" pitchFamily="34" charset="0"/>
                        </a:rPr>
                        <a:t>10%</a:t>
                      </a:r>
                    </a:p>
                  </a:txBody>
                  <a:tcPr/>
                </a:tc>
                <a:tc>
                  <a:txBody>
                    <a:bodyPr/>
                    <a:lstStyle/>
                    <a:p>
                      <a:pPr marL="0" indent="0" algn="ctr">
                        <a:buFontTx/>
                        <a:buNone/>
                      </a:pPr>
                      <a:r>
                        <a:rPr lang="en-GB" sz="1600" dirty="0">
                          <a:latin typeface="Arial" panose="020B0604020202020204" pitchFamily="34" charset="0"/>
                          <a:cs typeface="Arial" panose="020B0604020202020204" pitchFamily="34" charset="0"/>
                        </a:rPr>
                        <a:t>20%</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50%</a:t>
                      </a:r>
                    </a:p>
                  </a:txBody>
                  <a:tcPr/>
                </a:tc>
                <a:extLst>
                  <a:ext uri="{0D108BD9-81ED-4DB2-BD59-A6C34878D82A}">
                    <a16:rowId xmlns:a16="http://schemas.microsoft.com/office/drawing/2014/main" val="800888584"/>
                  </a:ext>
                </a:extLst>
              </a:tr>
              <a:tr h="376518">
                <a:tc>
                  <a:txBody>
                    <a:bodyPr/>
                    <a:lstStyle/>
                    <a:p>
                      <a:pPr marL="0" indent="0" algn="ctr">
                        <a:buFontTx/>
                        <a:buNone/>
                      </a:pPr>
                      <a:r>
                        <a:rPr lang="en-GB" sz="1600" b="1" dirty="0">
                          <a:latin typeface="Arial" panose="020B0604020202020204" pitchFamily="34" charset="0"/>
                          <a:cs typeface="Arial" panose="020B0604020202020204" pitchFamily="34" charset="0"/>
                        </a:rPr>
                        <a:t>Unit 2</a:t>
                      </a:r>
                    </a:p>
                  </a:txBody>
                  <a:tcPr/>
                </a:tc>
                <a:tc>
                  <a:txBody>
                    <a:bodyPr/>
                    <a:lstStyle/>
                    <a:p>
                      <a:pPr marL="0" indent="0" algn="ctr">
                        <a:buFontTx/>
                        <a:buNone/>
                      </a:pPr>
                      <a:r>
                        <a:rPr lang="en-GB" sz="1600" dirty="0">
                          <a:latin typeface="Arial" panose="020B0604020202020204" pitchFamily="34" charset="0"/>
                          <a:cs typeface="Arial" panose="020B0604020202020204" pitchFamily="34" charset="0"/>
                        </a:rPr>
                        <a:t>15%</a:t>
                      </a:r>
                    </a:p>
                  </a:txBody>
                  <a:tcPr/>
                </a:tc>
                <a:tc>
                  <a:txBody>
                    <a:bodyPr/>
                    <a:lstStyle/>
                    <a:p>
                      <a:pPr marL="0" indent="0" algn="ctr">
                        <a:buFontTx/>
                        <a:buNone/>
                      </a:pPr>
                      <a:r>
                        <a:rPr lang="en-GB" sz="1600" dirty="0">
                          <a:latin typeface="Arial" panose="020B0604020202020204" pitchFamily="34" charset="0"/>
                          <a:cs typeface="Arial" panose="020B0604020202020204" pitchFamily="34" charset="0"/>
                        </a:rPr>
                        <a:t>20%</a:t>
                      </a:r>
                    </a:p>
                  </a:txBody>
                  <a:tcPr/>
                </a:tc>
                <a:tc>
                  <a:txBody>
                    <a:bodyPr/>
                    <a:lstStyle/>
                    <a:p>
                      <a:pPr marL="0" indent="0" algn="ctr">
                        <a:buFontTx/>
                        <a:buNone/>
                      </a:pPr>
                      <a:r>
                        <a:rPr lang="en-GB" sz="1600" dirty="0">
                          <a:latin typeface="Arial" panose="020B0604020202020204" pitchFamily="34" charset="0"/>
                          <a:cs typeface="Arial" panose="020B0604020202020204" pitchFamily="34" charset="0"/>
                        </a:rPr>
                        <a:t>15%</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50%</a:t>
                      </a:r>
                    </a:p>
                  </a:txBody>
                  <a:tcPr/>
                </a:tc>
                <a:extLst>
                  <a:ext uri="{0D108BD9-81ED-4DB2-BD59-A6C34878D82A}">
                    <a16:rowId xmlns:a16="http://schemas.microsoft.com/office/drawing/2014/main" val="1379676903"/>
                  </a:ext>
                </a:extLst>
              </a:tr>
              <a:tr h="650349">
                <a:tc>
                  <a:txBody>
                    <a:bodyPr/>
                    <a:lstStyle/>
                    <a:p>
                      <a:pPr marL="0" indent="0" algn="ctr">
                        <a:buFontTx/>
                        <a:buNone/>
                      </a:pPr>
                      <a:r>
                        <a:rPr lang="en-GB" sz="1600" b="1" dirty="0">
                          <a:latin typeface="Arial" panose="020B0604020202020204" pitchFamily="34" charset="0"/>
                          <a:cs typeface="Arial" panose="020B0604020202020204" pitchFamily="34" charset="0"/>
                        </a:rPr>
                        <a:t>Overall weighting</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35%</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30%</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35%</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100%</a:t>
                      </a:r>
                    </a:p>
                  </a:txBody>
                  <a:tcPr/>
                </a:tc>
                <a:extLst>
                  <a:ext uri="{0D108BD9-81ED-4DB2-BD59-A6C34878D82A}">
                    <a16:rowId xmlns:a16="http://schemas.microsoft.com/office/drawing/2014/main" val="312155868"/>
                  </a:ext>
                </a:extLst>
              </a:tr>
            </a:tbl>
          </a:graphicData>
        </a:graphic>
      </p:graphicFrame>
      <p:graphicFrame>
        <p:nvGraphicFramePr>
          <p:cNvPr id="9" name="Table 8">
            <a:extLst>
              <a:ext uri="{FF2B5EF4-FFF2-40B4-BE49-F238E27FC236}">
                <a16:creationId xmlns:a16="http://schemas.microsoft.com/office/drawing/2014/main" id="{9F60C8D2-8B7F-4DEC-ACFD-03B936E2BA3F}"/>
              </a:ext>
            </a:extLst>
          </p:cNvPr>
          <p:cNvGraphicFramePr>
            <a:graphicFrameLocks noGrp="1"/>
          </p:cNvGraphicFramePr>
          <p:nvPr>
            <p:extLst>
              <p:ext uri="{D42A27DB-BD31-4B8C-83A1-F6EECF244321}">
                <p14:modId xmlns:p14="http://schemas.microsoft.com/office/powerpoint/2010/main" val="4053703633"/>
              </p:ext>
            </p:extLst>
          </p:nvPr>
        </p:nvGraphicFramePr>
        <p:xfrm>
          <a:off x="1387873" y="3888714"/>
          <a:ext cx="6527408" cy="2255520"/>
        </p:xfrm>
        <a:graphic>
          <a:graphicData uri="http://schemas.openxmlformats.org/drawingml/2006/table">
            <a:tbl>
              <a:tblPr firstRow="1" bandRow="1">
                <a:tableStyleId>{5940675A-B579-460E-94D1-54222C63F5DA}</a:tableStyleId>
              </a:tblPr>
              <a:tblGrid>
                <a:gridCol w="1421391">
                  <a:extLst>
                    <a:ext uri="{9D8B030D-6E8A-4147-A177-3AD203B41FA5}">
                      <a16:colId xmlns:a16="http://schemas.microsoft.com/office/drawing/2014/main" val="3461341711"/>
                    </a:ext>
                  </a:extLst>
                </a:gridCol>
                <a:gridCol w="1282731">
                  <a:extLst>
                    <a:ext uri="{9D8B030D-6E8A-4147-A177-3AD203B41FA5}">
                      <a16:colId xmlns:a16="http://schemas.microsoft.com/office/drawing/2014/main" val="406382414"/>
                    </a:ext>
                  </a:extLst>
                </a:gridCol>
                <a:gridCol w="1282732">
                  <a:extLst>
                    <a:ext uri="{9D8B030D-6E8A-4147-A177-3AD203B41FA5}">
                      <a16:colId xmlns:a16="http://schemas.microsoft.com/office/drawing/2014/main" val="1987177633"/>
                    </a:ext>
                  </a:extLst>
                </a:gridCol>
                <a:gridCol w="1282731">
                  <a:extLst>
                    <a:ext uri="{9D8B030D-6E8A-4147-A177-3AD203B41FA5}">
                      <a16:colId xmlns:a16="http://schemas.microsoft.com/office/drawing/2014/main" val="1841080120"/>
                    </a:ext>
                  </a:extLst>
                </a:gridCol>
                <a:gridCol w="1257823">
                  <a:extLst>
                    <a:ext uri="{9D8B030D-6E8A-4147-A177-3AD203B41FA5}">
                      <a16:colId xmlns:a16="http://schemas.microsoft.com/office/drawing/2014/main" val="3229371476"/>
                    </a:ext>
                  </a:extLst>
                </a:gridCol>
              </a:tblGrid>
              <a:tr h="260811">
                <a:tc>
                  <a:txBody>
                    <a:bodyPr/>
                    <a:lstStyle/>
                    <a:p>
                      <a:pPr marL="0" indent="0" algn="ctr">
                        <a:buFontTx/>
                        <a:buNone/>
                      </a:pPr>
                      <a:r>
                        <a:rPr lang="en-GB" sz="1600" b="1" dirty="0">
                          <a:latin typeface="Arial" panose="020B0604020202020204" pitchFamily="34" charset="0"/>
                          <a:cs typeface="Arial" panose="020B0604020202020204" pitchFamily="34" charset="0"/>
                        </a:rPr>
                        <a:t>A2</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AO1</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AO2</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AO3</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Total</a:t>
                      </a:r>
                    </a:p>
                  </a:txBody>
                  <a:tcPr/>
                </a:tc>
                <a:extLst>
                  <a:ext uri="{0D108BD9-81ED-4DB2-BD59-A6C34878D82A}">
                    <a16:rowId xmlns:a16="http://schemas.microsoft.com/office/drawing/2014/main" val="209590893"/>
                  </a:ext>
                </a:extLst>
              </a:tr>
              <a:tr h="260811">
                <a:tc>
                  <a:txBody>
                    <a:bodyPr/>
                    <a:lstStyle/>
                    <a:p>
                      <a:pPr marL="0" indent="0" algn="ctr">
                        <a:buFontTx/>
                        <a:buNone/>
                      </a:pPr>
                      <a:r>
                        <a:rPr lang="en-GB" sz="1600" b="1" dirty="0">
                          <a:latin typeface="Arial" panose="020B0604020202020204" pitchFamily="34" charset="0"/>
                          <a:cs typeface="Arial" panose="020B0604020202020204" pitchFamily="34" charset="0"/>
                        </a:rPr>
                        <a:t>Unit 1</a:t>
                      </a:r>
                    </a:p>
                  </a:txBody>
                  <a:tcPr/>
                </a:tc>
                <a:tc>
                  <a:txBody>
                    <a:bodyPr/>
                    <a:lstStyle/>
                    <a:p>
                      <a:pPr marL="0" indent="0" algn="ctr">
                        <a:buFontTx/>
                        <a:buNone/>
                      </a:pPr>
                      <a:r>
                        <a:rPr lang="en-GB" sz="1600" dirty="0">
                          <a:latin typeface="Arial" panose="020B0604020202020204" pitchFamily="34" charset="0"/>
                          <a:cs typeface="Arial" panose="020B0604020202020204" pitchFamily="34" charset="0"/>
                        </a:rPr>
                        <a:t>8%</a:t>
                      </a:r>
                    </a:p>
                  </a:txBody>
                  <a:tcPr/>
                </a:tc>
                <a:tc>
                  <a:txBody>
                    <a:bodyPr/>
                    <a:lstStyle/>
                    <a:p>
                      <a:pPr marL="0" indent="0" algn="ctr">
                        <a:buFontTx/>
                        <a:buNone/>
                      </a:pPr>
                      <a:r>
                        <a:rPr lang="en-GB" sz="1600" dirty="0">
                          <a:latin typeface="Arial" panose="020B0604020202020204" pitchFamily="34" charset="0"/>
                          <a:cs typeface="Arial" panose="020B0604020202020204" pitchFamily="34" charset="0"/>
                        </a:rPr>
                        <a:t>4%</a:t>
                      </a:r>
                    </a:p>
                  </a:txBody>
                  <a:tcPr/>
                </a:tc>
                <a:tc>
                  <a:txBody>
                    <a:bodyPr/>
                    <a:lstStyle/>
                    <a:p>
                      <a:pPr marL="0" indent="0" algn="ctr">
                        <a:buFontTx/>
                        <a:buNone/>
                      </a:pPr>
                      <a:r>
                        <a:rPr lang="en-GB" sz="1600" dirty="0">
                          <a:latin typeface="Arial" panose="020B0604020202020204" pitchFamily="34" charset="0"/>
                          <a:cs typeface="Arial" panose="020B0604020202020204" pitchFamily="34" charset="0"/>
                        </a:rPr>
                        <a:t>8%</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20%</a:t>
                      </a:r>
                    </a:p>
                  </a:txBody>
                  <a:tcPr/>
                </a:tc>
                <a:extLst>
                  <a:ext uri="{0D108BD9-81ED-4DB2-BD59-A6C34878D82A}">
                    <a16:rowId xmlns:a16="http://schemas.microsoft.com/office/drawing/2014/main" val="573534211"/>
                  </a:ext>
                </a:extLst>
              </a:tr>
              <a:tr h="260811">
                <a:tc>
                  <a:txBody>
                    <a:bodyPr/>
                    <a:lstStyle/>
                    <a:p>
                      <a:pPr marL="0" indent="0" algn="ctr">
                        <a:buFontTx/>
                        <a:buNone/>
                      </a:pPr>
                      <a:r>
                        <a:rPr lang="en-GB" sz="1600" b="1" dirty="0">
                          <a:latin typeface="Arial" panose="020B0604020202020204" pitchFamily="34" charset="0"/>
                          <a:cs typeface="Arial" panose="020B0604020202020204" pitchFamily="34" charset="0"/>
                        </a:rPr>
                        <a:t>Unit 2</a:t>
                      </a:r>
                    </a:p>
                  </a:txBody>
                  <a:tcPr/>
                </a:tc>
                <a:tc>
                  <a:txBody>
                    <a:bodyPr/>
                    <a:lstStyle/>
                    <a:p>
                      <a:pPr marL="0" indent="0" algn="ctr">
                        <a:buFontTx/>
                        <a:buNone/>
                      </a:pPr>
                      <a:r>
                        <a:rPr lang="en-GB" sz="1600" dirty="0">
                          <a:latin typeface="Arial" panose="020B0604020202020204" pitchFamily="34" charset="0"/>
                          <a:cs typeface="Arial" panose="020B0604020202020204" pitchFamily="34" charset="0"/>
                        </a:rPr>
                        <a:t>6%</a:t>
                      </a:r>
                    </a:p>
                  </a:txBody>
                  <a:tcPr/>
                </a:tc>
                <a:tc>
                  <a:txBody>
                    <a:bodyPr/>
                    <a:lstStyle/>
                    <a:p>
                      <a:pPr marL="0" indent="0" algn="ctr">
                        <a:buFontTx/>
                        <a:buNone/>
                      </a:pPr>
                      <a:r>
                        <a:rPr lang="en-GB" sz="1600" dirty="0">
                          <a:latin typeface="Arial" panose="020B0604020202020204" pitchFamily="34" charset="0"/>
                          <a:cs typeface="Arial" panose="020B0604020202020204" pitchFamily="34" charset="0"/>
                        </a:rPr>
                        <a:t>8%</a:t>
                      </a:r>
                    </a:p>
                  </a:txBody>
                  <a:tcPr/>
                </a:tc>
                <a:tc>
                  <a:txBody>
                    <a:bodyPr/>
                    <a:lstStyle/>
                    <a:p>
                      <a:pPr marL="0" indent="0" algn="ctr">
                        <a:buFontTx/>
                        <a:buNone/>
                      </a:pPr>
                      <a:r>
                        <a:rPr lang="en-GB" sz="1600" dirty="0">
                          <a:latin typeface="Arial" panose="020B0604020202020204" pitchFamily="34" charset="0"/>
                          <a:cs typeface="Arial" panose="020B0604020202020204" pitchFamily="34" charset="0"/>
                        </a:rPr>
                        <a:t>6%</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20%</a:t>
                      </a:r>
                    </a:p>
                  </a:txBody>
                  <a:tcPr/>
                </a:tc>
                <a:extLst>
                  <a:ext uri="{0D108BD9-81ED-4DB2-BD59-A6C34878D82A}">
                    <a16:rowId xmlns:a16="http://schemas.microsoft.com/office/drawing/2014/main" val="3392662975"/>
                  </a:ext>
                </a:extLst>
              </a:tr>
              <a:tr h="260811">
                <a:tc>
                  <a:txBody>
                    <a:bodyPr/>
                    <a:lstStyle/>
                    <a:p>
                      <a:pPr marL="0" indent="0" algn="ctr">
                        <a:buFontTx/>
                        <a:buNone/>
                      </a:pPr>
                      <a:r>
                        <a:rPr lang="en-GB" sz="1600" b="1" dirty="0">
                          <a:latin typeface="Arial" panose="020B0604020202020204" pitchFamily="34" charset="0"/>
                          <a:cs typeface="Arial" panose="020B0604020202020204" pitchFamily="34" charset="0"/>
                        </a:rPr>
                        <a:t>Unit 3/Unit 5</a:t>
                      </a:r>
                    </a:p>
                  </a:txBody>
                  <a:tcPr/>
                </a:tc>
                <a:tc>
                  <a:txBody>
                    <a:bodyPr/>
                    <a:lstStyle/>
                    <a:p>
                      <a:pPr marL="0" indent="0" algn="ctr">
                        <a:buFontTx/>
                        <a:buNone/>
                      </a:pPr>
                      <a:r>
                        <a:rPr lang="en-GB" sz="1600" dirty="0">
                          <a:latin typeface="Arial" panose="020B0604020202020204" pitchFamily="34" charset="0"/>
                          <a:cs typeface="Arial" panose="020B0604020202020204" pitchFamily="34" charset="0"/>
                        </a:rPr>
                        <a:t>12%</a:t>
                      </a:r>
                    </a:p>
                  </a:txBody>
                  <a:tcPr/>
                </a:tc>
                <a:tc>
                  <a:txBody>
                    <a:bodyPr/>
                    <a:lstStyle/>
                    <a:p>
                      <a:pPr marL="0" indent="0" algn="ctr">
                        <a:buFontTx/>
                        <a:buNone/>
                      </a:pPr>
                      <a:r>
                        <a:rPr lang="en-GB" sz="1600" dirty="0">
                          <a:latin typeface="Arial" panose="020B0604020202020204" pitchFamily="34" charset="0"/>
                          <a:cs typeface="Arial" panose="020B0604020202020204" pitchFamily="34" charset="0"/>
                        </a:rPr>
                        <a:t>6%</a:t>
                      </a:r>
                    </a:p>
                  </a:txBody>
                  <a:tcPr/>
                </a:tc>
                <a:tc>
                  <a:txBody>
                    <a:bodyPr/>
                    <a:lstStyle/>
                    <a:p>
                      <a:pPr marL="0" indent="0" algn="ctr">
                        <a:buFontTx/>
                        <a:buNone/>
                      </a:pPr>
                      <a:r>
                        <a:rPr lang="en-GB" sz="1600" dirty="0">
                          <a:latin typeface="Arial" panose="020B0604020202020204" pitchFamily="34" charset="0"/>
                          <a:cs typeface="Arial" panose="020B0604020202020204" pitchFamily="34" charset="0"/>
                        </a:rPr>
                        <a:t>12%</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30%</a:t>
                      </a:r>
                    </a:p>
                  </a:txBody>
                  <a:tcPr/>
                </a:tc>
                <a:extLst>
                  <a:ext uri="{0D108BD9-81ED-4DB2-BD59-A6C34878D82A}">
                    <a16:rowId xmlns:a16="http://schemas.microsoft.com/office/drawing/2014/main" val="2300739206"/>
                  </a:ext>
                </a:extLst>
              </a:tr>
              <a:tr h="260811">
                <a:tc>
                  <a:txBody>
                    <a:bodyPr/>
                    <a:lstStyle/>
                    <a:p>
                      <a:pPr marL="0" indent="0" algn="ctr">
                        <a:buFontTx/>
                        <a:buNone/>
                      </a:pPr>
                      <a:r>
                        <a:rPr lang="en-GB" sz="1600" b="1" dirty="0">
                          <a:latin typeface="Arial" panose="020B0604020202020204" pitchFamily="34" charset="0"/>
                          <a:cs typeface="Arial" panose="020B0604020202020204" pitchFamily="34" charset="0"/>
                        </a:rPr>
                        <a:t>Unit 4/Unit 6</a:t>
                      </a:r>
                    </a:p>
                  </a:txBody>
                  <a:tcPr/>
                </a:tc>
                <a:tc>
                  <a:txBody>
                    <a:bodyPr/>
                    <a:lstStyle/>
                    <a:p>
                      <a:pPr marL="0" indent="0" algn="ctr">
                        <a:buFontTx/>
                        <a:buNone/>
                      </a:pPr>
                      <a:r>
                        <a:rPr lang="en-GB" sz="1600" dirty="0">
                          <a:latin typeface="Arial" panose="020B0604020202020204" pitchFamily="34" charset="0"/>
                          <a:cs typeface="Arial" panose="020B0604020202020204" pitchFamily="34" charset="0"/>
                        </a:rPr>
                        <a:t>9%</a:t>
                      </a:r>
                    </a:p>
                  </a:txBody>
                  <a:tcPr/>
                </a:tc>
                <a:tc>
                  <a:txBody>
                    <a:bodyPr/>
                    <a:lstStyle/>
                    <a:p>
                      <a:pPr marL="0" indent="0" algn="ctr">
                        <a:buFontTx/>
                        <a:buNone/>
                      </a:pPr>
                      <a:r>
                        <a:rPr lang="en-GB" sz="1600" dirty="0">
                          <a:latin typeface="Arial" panose="020B0604020202020204" pitchFamily="34" charset="0"/>
                          <a:cs typeface="Arial" panose="020B0604020202020204" pitchFamily="34" charset="0"/>
                        </a:rPr>
                        <a:t>12%</a:t>
                      </a:r>
                    </a:p>
                  </a:txBody>
                  <a:tcPr/>
                </a:tc>
                <a:tc>
                  <a:txBody>
                    <a:bodyPr/>
                    <a:lstStyle/>
                    <a:p>
                      <a:pPr marL="0" indent="0" algn="ctr">
                        <a:buFontTx/>
                        <a:buNone/>
                      </a:pPr>
                      <a:r>
                        <a:rPr lang="en-GB" sz="1600" dirty="0">
                          <a:latin typeface="Arial" panose="020B0604020202020204" pitchFamily="34" charset="0"/>
                          <a:cs typeface="Arial" panose="020B0604020202020204" pitchFamily="34" charset="0"/>
                        </a:rPr>
                        <a:t>9%</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30%</a:t>
                      </a:r>
                    </a:p>
                  </a:txBody>
                  <a:tcPr/>
                </a:tc>
                <a:extLst>
                  <a:ext uri="{0D108BD9-81ED-4DB2-BD59-A6C34878D82A}">
                    <a16:rowId xmlns:a16="http://schemas.microsoft.com/office/drawing/2014/main" val="3524978740"/>
                  </a:ext>
                </a:extLst>
              </a:tr>
              <a:tr h="450492">
                <a:tc>
                  <a:txBody>
                    <a:bodyPr/>
                    <a:lstStyle/>
                    <a:p>
                      <a:pPr marL="0" indent="0" algn="ctr">
                        <a:buFontTx/>
                        <a:buNone/>
                      </a:pPr>
                      <a:r>
                        <a:rPr lang="en-GB" sz="1600" b="1" dirty="0">
                          <a:latin typeface="Arial" panose="020B0604020202020204" pitchFamily="34" charset="0"/>
                          <a:cs typeface="Arial" panose="020B0604020202020204" pitchFamily="34" charset="0"/>
                        </a:rPr>
                        <a:t>Overall weighting</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35%</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30%</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35%</a:t>
                      </a:r>
                    </a:p>
                  </a:txBody>
                  <a:tcPr/>
                </a:tc>
                <a:tc>
                  <a:txBody>
                    <a:bodyPr/>
                    <a:lstStyle/>
                    <a:p>
                      <a:pPr marL="0" indent="0" algn="ctr">
                        <a:buFontTx/>
                        <a:buNone/>
                      </a:pPr>
                      <a:r>
                        <a:rPr lang="en-GB" sz="1600" b="1" dirty="0">
                          <a:latin typeface="Arial" panose="020B0604020202020204" pitchFamily="34" charset="0"/>
                          <a:cs typeface="Arial" panose="020B0604020202020204" pitchFamily="34" charset="0"/>
                        </a:rPr>
                        <a:t>100%</a:t>
                      </a:r>
                    </a:p>
                  </a:txBody>
                  <a:tcPr/>
                </a:tc>
                <a:extLst>
                  <a:ext uri="{0D108BD9-81ED-4DB2-BD59-A6C34878D82A}">
                    <a16:rowId xmlns:a16="http://schemas.microsoft.com/office/drawing/2014/main" val="2081366382"/>
                  </a:ext>
                </a:extLst>
              </a:tr>
            </a:tbl>
          </a:graphicData>
        </a:graphic>
      </p:graphicFrame>
      <p:pic>
        <p:nvPicPr>
          <p:cNvPr id="3" name="Picture 2">
            <a:extLst>
              <a:ext uri="{FF2B5EF4-FFF2-40B4-BE49-F238E27FC236}">
                <a16:creationId xmlns:a16="http://schemas.microsoft.com/office/drawing/2014/main" id="{5533FB1F-170B-400B-9314-B7AF162F045F}"/>
              </a:ext>
            </a:extLst>
          </p:cNvPr>
          <p:cNvPicPr>
            <a:picLocks noChangeAspect="1"/>
          </p:cNvPicPr>
          <p:nvPr/>
        </p:nvPicPr>
        <p:blipFill>
          <a:blip r:embed="rId2"/>
          <a:stretch>
            <a:fillRect/>
          </a:stretch>
        </p:blipFill>
        <p:spPr>
          <a:xfrm>
            <a:off x="9142942" y="257303"/>
            <a:ext cx="2792210" cy="1201016"/>
          </a:xfrm>
          <a:prstGeom prst="rect">
            <a:avLst/>
          </a:prstGeom>
        </p:spPr>
      </p:pic>
    </p:spTree>
    <p:extLst>
      <p:ext uri="{BB962C8B-B14F-4D97-AF65-F5344CB8AC3E}">
        <p14:creationId xmlns:p14="http://schemas.microsoft.com/office/powerpoint/2010/main" val="1503262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D8AC9-877B-4FC7-A91F-EE76F2902038}"/>
              </a:ext>
            </a:extLst>
          </p:cNvPr>
          <p:cNvSpPr>
            <a:spLocks noGrp="1"/>
          </p:cNvSpPr>
          <p:nvPr>
            <p:ph type="title"/>
          </p:nvPr>
        </p:nvSpPr>
        <p:spPr>
          <a:xfrm>
            <a:off x="657727" y="253828"/>
            <a:ext cx="10515600" cy="1325563"/>
          </a:xfrm>
        </p:spPr>
        <p:txBody>
          <a:bodyPr/>
          <a:lstStyle/>
          <a:p>
            <a:r>
              <a:rPr lang="en-GB" sz="3800" b="1" dirty="0">
                <a:solidFill>
                  <a:srgbClr val="00B0F0"/>
                </a:solidFill>
                <a:latin typeface="Arial" panose="020B0604020202020204" pitchFamily="34" charset="0"/>
                <a:cs typeface="Arial" panose="020B0604020202020204" pitchFamily="34" charset="0"/>
              </a:rPr>
              <a:t>Non examination assessment (NEA)</a:t>
            </a:r>
          </a:p>
        </p:txBody>
      </p:sp>
      <p:sp>
        <p:nvSpPr>
          <p:cNvPr id="3" name="Content Placeholder 2">
            <a:extLst>
              <a:ext uri="{FF2B5EF4-FFF2-40B4-BE49-F238E27FC236}">
                <a16:creationId xmlns:a16="http://schemas.microsoft.com/office/drawing/2014/main" id="{0F47B266-98C9-4DF7-A9CD-1A8517C2089A}"/>
              </a:ext>
            </a:extLst>
          </p:cNvPr>
          <p:cNvSpPr>
            <a:spLocks noGrp="1"/>
          </p:cNvSpPr>
          <p:nvPr>
            <p:ph idx="1"/>
          </p:nvPr>
        </p:nvSpPr>
        <p:spPr>
          <a:xfrm>
            <a:off x="657727" y="1370224"/>
            <a:ext cx="10515600" cy="5325998"/>
          </a:xfrm>
        </p:spPr>
        <p:txBody>
          <a:bodyPr>
            <a:normAutofit fontScale="92500" lnSpcReduction="10000"/>
          </a:bodyPr>
          <a:lstStyle/>
          <a:p>
            <a:pPr marL="0" indent="0">
              <a:buNone/>
            </a:pPr>
            <a:r>
              <a:rPr lang="en-GB" sz="1600" b="1" dirty="0">
                <a:latin typeface="Arial" panose="020B0604020202020204" pitchFamily="34" charset="0"/>
                <a:cs typeface="Arial" panose="020B0604020202020204" pitchFamily="34" charset="0"/>
              </a:rPr>
              <a:t>Unit 2, Unit 4 and Unit 6 </a:t>
            </a:r>
            <a:r>
              <a:rPr lang="en-GB" sz="1600" dirty="0">
                <a:latin typeface="Arial" panose="020B0604020202020204" pitchFamily="34" charset="0"/>
                <a:cs typeface="Arial" panose="020B0604020202020204" pitchFamily="34" charset="0"/>
              </a:rPr>
              <a:t>are non-exam assessments (NEA)</a:t>
            </a:r>
          </a:p>
          <a:p>
            <a:pPr marL="0" indent="0">
              <a:buNone/>
            </a:pPr>
            <a:r>
              <a:rPr lang="en-GB" sz="1600" dirty="0">
                <a:latin typeface="Arial" panose="020B0604020202020204" pitchFamily="34" charset="0"/>
                <a:cs typeface="Arial" panose="020B0604020202020204" pitchFamily="34" charset="0"/>
              </a:rPr>
              <a:t>The tasks for assessment within Unit 2, Unit 4 and Unit 6 will remain the same for the lifetime of this specification, to allow scope for learners to focus on an area of particular interest or a target group of particular relevance to them.</a:t>
            </a:r>
          </a:p>
          <a:p>
            <a:pPr marL="0" indent="0">
              <a:buNone/>
            </a:pPr>
            <a:r>
              <a:rPr lang="en-GB" sz="1600" b="1" dirty="0">
                <a:latin typeface="Arial" panose="020B0604020202020204" pitchFamily="34" charset="0"/>
                <a:cs typeface="Arial" panose="020B0604020202020204" pitchFamily="34" charset="0"/>
              </a:rPr>
              <a:t>Preparation for NEA </a:t>
            </a:r>
          </a:p>
          <a:p>
            <a:pPr>
              <a:buFont typeface="Wingdings" panose="05000000000000000000" pitchFamily="2" charset="2"/>
              <a:buChar char="§"/>
            </a:pPr>
            <a:r>
              <a:rPr lang="en-GB" sz="1600" dirty="0">
                <a:latin typeface="Arial" panose="020B0604020202020204" pitchFamily="34" charset="0"/>
                <a:cs typeface="Arial" panose="020B0604020202020204" pitchFamily="34" charset="0"/>
              </a:rPr>
              <a:t>NEA tasks may be completed and assessed at any suitable time during the course. </a:t>
            </a:r>
          </a:p>
          <a:p>
            <a:pPr>
              <a:buFont typeface="Wingdings" panose="05000000000000000000" pitchFamily="2" charset="2"/>
              <a:buChar char="§"/>
            </a:pPr>
            <a:r>
              <a:rPr lang="en-GB" sz="1600" dirty="0">
                <a:latin typeface="Arial" panose="020B0604020202020204" pitchFamily="34" charset="0"/>
                <a:cs typeface="Arial" panose="020B0604020202020204" pitchFamily="34" charset="0"/>
              </a:rPr>
              <a:t> Centres need to ensure they have delivered the content needed for candidates to be able to access marks allocated to all aspects of the NEA. </a:t>
            </a:r>
          </a:p>
          <a:p>
            <a:pPr>
              <a:buFont typeface="Wingdings" panose="05000000000000000000" pitchFamily="2" charset="2"/>
              <a:buChar char="§"/>
            </a:pPr>
            <a:r>
              <a:rPr lang="en-GB" sz="1600" dirty="0">
                <a:latin typeface="Arial" panose="020B0604020202020204" pitchFamily="34" charset="0"/>
                <a:cs typeface="Arial" panose="020B0604020202020204" pitchFamily="34" charset="0"/>
              </a:rPr>
              <a:t>Candidates must have been given the opportunity to acquire skills and techniques and centres should guide them towards appropriate research areas and establish sound investigative skills, in preparation for the assessments.</a:t>
            </a:r>
          </a:p>
          <a:p>
            <a:pPr>
              <a:buFont typeface="Wingdings" panose="05000000000000000000" pitchFamily="2" charset="2"/>
              <a:buChar char="§"/>
            </a:pPr>
            <a:r>
              <a:rPr lang="en-GB" sz="1600" dirty="0">
                <a:latin typeface="Arial" panose="020B0604020202020204" pitchFamily="34" charset="0"/>
                <a:cs typeface="Arial" panose="020B0604020202020204" pitchFamily="34" charset="0"/>
              </a:rPr>
              <a:t> Before the course starts, the teacher is responsible for informing candidates of WJEC's regulations concerning malpractice.</a:t>
            </a:r>
          </a:p>
          <a:p>
            <a:pPr>
              <a:buFont typeface="Wingdings" panose="05000000000000000000" pitchFamily="2" charset="2"/>
              <a:buChar char="§"/>
            </a:pPr>
            <a:r>
              <a:rPr lang="en-GB" sz="1600" dirty="0">
                <a:latin typeface="Arial" panose="020B0604020202020204" pitchFamily="34" charset="0"/>
                <a:cs typeface="Arial" panose="020B0604020202020204" pitchFamily="34" charset="0"/>
              </a:rPr>
              <a:t>Candidates must not take part in any unfair practice in the preparation of work for GCE Health and Social Care, and Childcare. </a:t>
            </a:r>
          </a:p>
          <a:p>
            <a:pPr>
              <a:buFont typeface="Wingdings" panose="05000000000000000000" pitchFamily="2" charset="2"/>
              <a:buChar char="§"/>
            </a:pPr>
            <a:r>
              <a:rPr lang="en-GB" sz="1600" dirty="0">
                <a:latin typeface="Arial" panose="020B0604020202020204" pitchFamily="34" charset="0"/>
                <a:cs typeface="Arial" panose="020B0604020202020204" pitchFamily="34" charset="0"/>
              </a:rPr>
              <a:t>Candidates must understand that information from published sources must be referenced. They should be given guidance on setting out references and be aware that they must not plagiarise other material. They should know that to present material copied directly from books or other sources without acknowledgement will be regarded as deliberate deception. Centres must report suspected malpractice to WJEC. </a:t>
            </a:r>
          </a:p>
          <a:p>
            <a:pPr>
              <a:buFont typeface="Wingdings" panose="05000000000000000000" pitchFamily="2" charset="2"/>
              <a:buChar char="§"/>
            </a:pPr>
            <a:r>
              <a:rPr lang="en-GB" sz="1600" dirty="0">
                <a:latin typeface="Arial" panose="020B0604020202020204" pitchFamily="34" charset="0"/>
                <a:cs typeface="Arial" panose="020B0604020202020204" pitchFamily="34" charset="0"/>
              </a:rPr>
              <a:t>It is important that NEA activity is monitored by centres to ensure that candidates' work is their own. All candidates are required to sign that the work submitted is their own and teachers are required to confirm that the work is solely that of the candidate concerned and was conducted under the required conditions. </a:t>
            </a:r>
          </a:p>
          <a:p>
            <a:pPr>
              <a:buFont typeface="Wingdings" panose="05000000000000000000" pitchFamily="2" charset="2"/>
              <a:buChar char="§"/>
            </a:pPr>
            <a:r>
              <a:rPr lang="en-GB" sz="1600" dirty="0">
                <a:latin typeface="Arial" panose="020B0604020202020204" pitchFamily="34" charset="0"/>
                <a:cs typeface="Arial" panose="020B0604020202020204" pitchFamily="34" charset="0"/>
              </a:rPr>
              <a:t>Candidates must not work together on any of their NEA tasks</a:t>
            </a:r>
          </a:p>
        </p:txBody>
      </p:sp>
      <p:pic>
        <p:nvPicPr>
          <p:cNvPr id="5" name="Picture 4">
            <a:extLst>
              <a:ext uri="{FF2B5EF4-FFF2-40B4-BE49-F238E27FC236}">
                <a16:creationId xmlns:a16="http://schemas.microsoft.com/office/drawing/2014/main" id="{3474BD46-493A-4520-8062-772AD62B3AE8}"/>
              </a:ext>
            </a:extLst>
          </p:cNvPr>
          <p:cNvPicPr>
            <a:picLocks noChangeAspect="1"/>
          </p:cNvPicPr>
          <p:nvPr/>
        </p:nvPicPr>
        <p:blipFill>
          <a:blip r:embed="rId2"/>
          <a:stretch>
            <a:fillRect/>
          </a:stretch>
        </p:blipFill>
        <p:spPr>
          <a:xfrm>
            <a:off x="9399790" y="253828"/>
            <a:ext cx="2792210" cy="1227693"/>
          </a:xfrm>
          <a:prstGeom prst="rect">
            <a:avLst/>
          </a:prstGeom>
        </p:spPr>
      </p:pic>
    </p:spTree>
    <p:extLst>
      <p:ext uri="{BB962C8B-B14F-4D97-AF65-F5344CB8AC3E}">
        <p14:creationId xmlns:p14="http://schemas.microsoft.com/office/powerpoint/2010/main" val="17529223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89B7E-CFDA-4CE0-B1CD-F45864F25FF6}"/>
              </a:ext>
            </a:extLst>
          </p:cNvPr>
          <p:cNvSpPr>
            <a:spLocks noGrp="1"/>
          </p:cNvSpPr>
          <p:nvPr>
            <p:ph type="title"/>
          </p:nvPr>
        </p:nvSpPr>
        <p:spPr>
          <a:xfrm>
            <a:off x="838200" y="365125"/>
            <a:ext cx="6910754" cy="1325563"/>
          </a:xfrm>
        </p:spPr>
        <p:txBody>
          <a:bodyPr>
            <a:normAutofit/>
          </a:bodyPr>
          <a:lstStyle/>
          <a:p>
            <a:r>
              <a:rPr lang="en-GB" sz="3800" b="1" dirty="0">
                <a:solidFill>
                  <a:srgbClr val="00B0F0"/>
                </a:solidFill>
                <a:latin typeface="Arial" panose="020B0604020202020204" pitchFamily="34" charset="0"/>
                <a:cs typeface="Arial" panose="020B0604020202020204" pitchFamily="34" charset="0"/>
              </a:rPr>
              <a:t>Time allocated to NEA</a:t>
            </a:r>
          </a:p>
        </p:txBody>
      </p:sp>
      <p:sp>
        <p:nvSpPr>
          <p:cNvPr id="3" name="Content Placeholder 2">
            <a:extLst>
              <a:ext uri="{FF2B5EF4-FFF2-40B4-BE49-F238E27FC236}">
                <a16:creationId xmlns:a16="http://schemas.microsoft.com/office/drawing/2014/main" id="{4E835D73-63ED-4380-9678-DEBF4819FF37}"/>
              </a:ext>
            </a:extLst>
          </p:cNvPr>
          <p:cNvSpPr>
            <a:spLocks noGrp="1"/>
          </p:cNvSpPr>
          <p:nvPr>
            <p:ph idx="1"/>
          </p:nvPr>
        </p:nvSpPr>
        <p:spPr/>
        <p:txBody>
          <a:bodyPr>
            <a:normAutofit/>
          </a:bodyPr>
          <a:lstStyle/>
          <a:p>
            <a:r>
              <a:rPr lang="en-GB" sz="2400" dirty="0">
                <a:latin typeface="Arial" panose="020B0604020202020204" pitchFamily="34" charset="0"/>
                <a:cs typeface="Arial" panose="020B0604020202020204" pitchFamily="34" charset="0"/>
              </a:rPr>
              <a:t>Learners should spend approximately </a:t>
            </a:r>
            <a:r>
              <a:rPr lang="en-GB" sz="2400" b="1" dirty="0">
                <a:latin typeface="Arial" panose="020B0604020202020204" pitchFamily="34" charset="0"/>
                <a:cs typeface="Arial" panose="020B0604020202020204" pitchFamily="34" charset="0"/>
              </a:rPr>
              <a:t>30 hours </a:t>
            </a:r>
            <a:r>
              <a:rPr lang="en-GB" sz="2400" dirty="0">
                <a:latin typeface="Arial" panose="020B0604020202020204" pitchFamily="34" charset="0"/>
                <a:cs typeface="Arial" panose="020B0604020202020204" pitchFamily="34" charset="0"/>
              </a:rPr>
              <a:t>on their NEA task for </a:t>
            </a:r>
            <a:r>
              <a:rPr lang="en-GB" sz="2400" b="1" dirty="0">
                <a:latin typeface="Arial" panose="020B0604020202020204" pitchFamily="34" charset="0"/>
                <a:cs typeface="Arial" panose="020B0604020202020204" pitchFamily="34" charset="0"/>
              </a:rPr>
              <a:t>Unit 2 </a:t>
            </a:r>
            <a:r>
              <a:rPr lang="en-GB" sz="2400" dirty="0">
                <a:latin typeface="Arial" panose="020B0604020202020204" pitchFamily="34" charset="0"/>
                <a:cs typeface="Arial" panose="020B0604020202020204" pitchFamily="34" charset="0"/>
              </a:rPr>
              <a:t>and approximately</a:t>
            </a:r>
            <a:r>
              <a:rPr lang="en-GB" sz="2400" b="1" dirty="0">
                <a:latin typeface="Arial" panose="020B0604020202020204" pitchFamily="34" charset="0"/>
                <a:cs typeface="Arial" panose="020B0604020202020204" pitchFamily="34" charset="0"/>
              </a:rPr>
              <a:t> 40 hours</a:t>
            </a:r>
            <a:r>
              <a:rPr lang="en-GB" sz="2400" dirty="0">
                <a:latin typeface="Arial" panose="020B0604020202020204" pitchFamily="34" charset="0"/>
                <a:cs typeface="Arial" panose="020B0604020202020204" pitchFamily="34" charset="0"/>
              </a:rPr>
              <a:t> on their NEA task for </a:t>
            </a:r>
            <a:r>
              <a:rPr lang="en-GB" sz="2400" b="1" dirty="0">
                <a:latin typeface="Arial" panose="020B0604020202020204" pitchFamily="34" charset="0"/>
                <a:cs typeface="Arial" panose="020B0604020202020204" pitchFamily="34" charset="0"/>
              </a:rPr>
              <a:t>Unit 4</a:t>
            </a:r>
            <a:r>
              <a:rPr lang="en-GB" sz="2400" dirty="0">
                <a:latin typeface="Arial" panose="020B0604020202020204" pitchFamily="34" charset="0"/>
                <a:cs typeface="Arial" panose="020B0604020202020204" pitchFamily="34" charset="0"/>
              </a:rPr>
              <a:t> or </a:t>
            </a:r>
            <a:r>
              <a:rPr lang="en-GB" sz="2400" b="1" dirty="0">
                <a:latin typeface="Arial" panose="020B0604020202020204" pitchFamily="34" charset="0"/>
                <a:cs typeface="Arial" panose="020B0604020202020204" pitchFamily="34" charset="0"/>
              </a:rPr>
              <a:t>Unit 6</a:t>
            </a:r>
            <a:r>
              <a:rPr lang="en-GB" sz="2400" dirty="0">
                <a:latin typeface="Arial" panose="020B0604020202020204" pitchFamily="34" charset="0"/>
                <a:cs typeface="Arial" panose="020B0604020202020204" pitchFamily="34" charset="0"/>
              </a:rPr>
              <a:t>. These times refer to work completed under direct supervision in the classroom. </a:t>
            </a:r>
          </a:p>
          <a:p>
            <a:r>
              <a:rPr lang="en-GB" sz="2400" dirty="0">
                <a:latin typeface="Arial" panose="020B0604020202020204" pitchFamily="34" charset="0"/>
                <a:cs typeface="Arial" panose="020B0604020202020204" pitchFamily="34" charset="0"/>
              </a:rPr>
              <a:t>Investigation work for Unit 2, Unit 4 and Unit 6 may be undertaken outside the supervised time, and should not be logged as counting towards the times noted above.</a:t>
            </a:r>
          </a:p>
          <a:p>
            <a:r>
              <a:rPr lang="en-GB" sz="2400" dirty="0">
                <a:latin typeface="Arial" panose="020B0604020202020204" pitchFamily="34" charset="0"/>
                <a:cs typeface="Arial" panose="020B0604020202020204" pitchFamily="34" charset="0"/>
              </a:rPr>
              <a:t> All work other than investigation must be completed under direct supervision and does count towards the times noted above. The NEA tasks do not have a required or recommended length in words or pages.</a:t>
            </a:r>
            <a:endParaRPr lang="en-GB" sz="2400" dirty="0"/>
          </a:p>
        </p:txBody>
      </p:sp>
      <p:pic>
        <p:nvPicPr>
          <p:cNvPr id="5" name="Picture 4">
            <a:extLst>
              <a:ext uri="{FF2B5EF4-FFF2-40B4-BE49-F238E27FC236}">
                <a16:creationId xmlns:a16="http://schemas.microsoft.com/office/drawing/2014/main" id="{1B34F79F-A767-4CBB-A0B9-6741AD7AB510}"/>
              </a:ext>
            </a:extLst>
          </p:cNvPr>
          <p:cNvPicPr>
            <a:picLocks noChangeAspect="1"/>
          </p:cNvPicPr>
          <p:nvPr/>
        </p:nvPicPr>
        <p:blipFill>
          <a:blip r:embed="rId2"/>
          <a:stretch>
            <a:fillRect/>
          </a:stretch>
        </p:blipFill>
        <p:spPr>
          <a:xfrm>
            <a:off x="9260172" y="202523"/>
            <a:ext cx="2792210" cy="1201016"/>
          </a:xfrm>
          <a:prstGeom prst="rect">
            <a:avLst/>
          </a:prstGeom>
        </p:spPr>
      </p:pic>
    </p:spTree>
    <p:extLst>
      <p:ext uri="{BB962C8B-B14F-4D97-AF65-F5344CB8AC3E}">
        <p14:creationId xmlns:p14="http://schemas.microsoft.com/office/powerpoint/2010/main" val="5912068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60BBA-EAE7-4C90-9906-10F5E8A45989}"/>
              </a:ext>
            </a:extLst>
          </p:cNvPr>
          <p:cNvSpPr>
            <a:spLocks noGrp="1"/>
          </p:cNvSpPr>
          <p:nvPr>
            <p:ph type="title"/>
          </p:nvPr>
        </p:nvSpPr>
        <p:spPr>
          <a:xfrm>
            <a:off x="438690" y="203982"/>
            <a:ext cx="11107615" cy="1097915"/>
          </a:xfrm>
        </p:spPr>
        <p:txBody>
          <a:bodyPr>
            <a:normAutofit/>
          </a:bodyPr>
          <a:lstStyle/>
          <a:p>
            <a:r>
              <a:rPr lang="en-GB" sz="3200" b="1" dirty="0">
                <a:solidFill>
                  <a:srgbClr val="00B0F0"/>
                </a:solidFill>
                <a:latin typeface="Arial" panose="020B0604020202020204" pitchFamily="34" charset="0"/>
                <a:cs typeface="Arial" panose="020B0604020202020204" pitchFamily="34" charset="0"/>
              </a:rPr>
              <a:t>Supervision and monitoring of NEA </a:t>
            </a:r>
            <a:br>
              <a:rPr lang="en-GB" sz="3200" b="1" dirty="0">
                <a:solidFill>
                  <a:srgbClr val="00B0F0"/>
                </a:solidFill>
                <a:latin typeface="Arial" panose="020B0604020202020204" pitchFamily="34" charset="0"/>
                <a:cs typeface="Arial" panose="020B0604020202020204" pitchFamily="34" charset="0"/>
              </a:rPr>
            </a:br>
            <a:r>
              <a:rPr lang="en-GB" sz="1800" b="1" dirty="0">
                <a:solidFill>
                  <a:srgbClr val="00B0F0"/>
                </a:solidFill>
                <a:latin typeface="Arial" panose="020B0604020202020204" pitchFamily="34" charset="0"/>
                <a:cs typeface="Arial" panose="020B0604020202020204" pitchFamily="34" charset="0"/>
              </a:rPr>
              <a:t>(ref: pg75-77 spec)</a:t>
            </a:r>
            <a:endParaRPr lang="en-GB" sz="1800" b="1" dirty="0"/>
          </a:p>
        </p:txBody>
      </p:sp>
      <p:sp>
        <p:nvSpPr>
          <p:cNvPr id="3" name="Content Placeholder 2">
            <a:extLst>
              <a:ext uri="{FF2B5EF4-FFF2-40B4-BE49-F238E27FC236}">
                <a16:creationId xmlns:a16="http://schemas.microsoft.com/office/drawing/2014/main" id="{28C272B5-CBEF-4899-B667-5EFDB6D36E0A}"/>
              </a:ext>
            </a:extLst>
          </p:cNvPr>
          <p:cNvSpPr>
            <a:spLocks noGrp="1"/>
          </p:cNvSpPr>
          <p:nvPr>
            <p:ph idx="1"/>
          </p:nvPr>
        </p:nvSpPr>
        <p:spPr>
          <a:xfrm>
            <a:off x="438690" y="1301897"/>
            <a:ext cx="11314620" cy="5227103"/>
          </a:xfrm>
        </p:spPr>
        <p:txBody>
          <a:bodyPr>
            <a:noAutofit/>
          </a:bodyPr>
          <a:lstStyle/>
          <a:p>
            <a:r>
              <a:rPr lang="en-GB" sz="1800" dirty="0">
                <a:latin typeface="Arial" panose="020B0604020202020204" pitchFamily="34" charset="0"/>
                <a:cs typeface="Arial" panose="020B0604020202020204" pitchFamily="34" charset="0"/>
              </a:rPr>
              <a:t>During the write-up period candidates' work should remain within the centre at all times, and be stored securely between timetabled sessions </a:t>
            </a:r>
          </a:p>
          <a:p>
            <a:r>
              <a:rPr lang="en-GB" sz="1800" dirty="0">
                <a:latin typeface="Arial" panose="020B0604020202020204" pitchFamily="34" charset="0"/>
                <a:cs typeface="Arial" panose="020B0604020202020204" pitchFamily="34" charset="0"/>
              </a:rPr>
              <a:t>Candidates do not need to be directly supervised at all times (the use of resources, including the internet, is not tightly prescribed and candidates may have access to such resources) </a:t>
            </a:r>
          </a:p>
          <a:p>
            <a:r>
              <a:rPr lang="en-GB" sz="1800" dirty="0">
                <a:latin typeface="Arial" panose="020B0604020202020204" pitchFamily="34" charset="0"/>
                <a:cs typeface="Arial" panose="020B0604020202020204" pitchFamily="34" charset="0"/>
              </a:rPr>
              <a:t>The centre must ensure that: there is sufficient supervision of every candidate to enable work to be authenticated and that the work that an individual candidate submits for assessment is their own.</a:t>
            </a:r>
          </a:p>
          <a:p>
            <a:r>
              <a:rPr lang="en-GB" sz="1800" dirty="0">
                <a:latin typeface="Arial" panose="020B0604020202020204" pitchFamily="34" charset="0"/>
                <a:cs typeface="Arial" panose="020B0604020202020204" pitchFamily="34" charset="0"/>
              </a:rPr>
              <a:t>Research work may be completed outside of the centre without direct supervision, provided that the centre is confident that the work produced is the candidate’s own. </a:t>
            </a:r>
          </a:p>
          <a:p>
            <a:r>
              <a:rPr lang="en-GB" sz="1800" dirty="0">
                <a:latin typeface="Arial" panose="020B0604020202020204" pitchFamily="34" charset="0"/>
                <a:cs typeface="Arial" panose="020B0604020202020204" pitchFamily="34" charset="0"/>
              </a:rPr>
              <a:t>Outside of the centre, candidates may have unlimited access to electronic and printed resources, use the internet without restriction.</a:t>
            </a:r>
          </a:p>
          <a:p>
            <a:r>
              <a:rPr lang="en-GB" sz="1800" dirty="0">
                <a:latin typeface="Arial" panose="020B0604020202020204" pitchFamily="34" charset="0"/>
                <a:cs typeface="Arial" panose="020B0604020202020204" pitchFamily="34" charset="0"/>
              </a:rPr>
              <a:t>Teachers may provide guidance and support to candidates to ensure that they have a clear understanding of the requirements of the NEA tasks, the assessment and the associated marking criteria. </a:t>
            </a:r>
          </a:p>
          <a:p>
            <a:r>
              <a:rPr lang="en-GB" sz="1800" dirty="0">
                <a:latin typeface="Arial" panose="020B0604020202020204" pitchFamily="34" charset="0"/>
                <a:cs typeface="Arial" panose="020B0604020202020204" pitchFamily="34" charset="0"/>
              </a:rPr>
              <a:t>Teachers may advise candidates on the suitability of the context chosen for their Unit 2 investigative task or Unit 4/Unit 6 task, with regard to the opportunity for the resulting work to address all relevant assessment requirements.</a:t>
            </a:r>
          </a:p>
          <a:p>
            <a:r>
              <a:rPr lang="en-GB" sz="1800" dirty="0">
                <a:latin typeface="Arial" panose="020B0604020202020204" pitchFamily="34" charset="0"/>
                <a:cs typeface="Arial" panose="020B0604020202020204" pitchFamily="34" charset="0"/>
              </a:rPr>
              <a:t>Once work is underway, feedback must be limited to general advice on what needs to be improved. Teachers must not provide specific guidance on how to make these improvements. </a:t>
            </a:r>
          </a:p>
        </p:txBody>
      </p:sp>
      <p:pic>
        <p:nvPicPr>
          <p:cNvPr id="5" name="Picture 4">
            <a:extLst>
              <a:ext uri="{FF2B5EF4-FFF2-40B4-BE49-F238E27FC236}">
                <a16:creationId xmlns:a16="http://schemas.microsoft.com/office/drawing/2014/main" id="{E993E35E-E6B8-42AF-BC38-B1037796F67B}"/>
              </a:ext>
            </a:extLst>
          </p:cNvPr>
          <p:cNvPicPr>
            <a:picLocks noChangeAspect="1"/>
          </p:cNvPicPr>
          <p:nvPr/>
        </p:nvPicPr>
        <p:blipFill>
          <a:blip r:embed="rId2"/>
          <a:stretch>
            <a:fillRect/>
          </a:stretch>
        </p:blipFill>
        <p:spPr>
          <a:xfrm>
            <a:off x="9153605" y="203982"/>
            <a:ext cx="2792210" cy="1097915"/>
          </a:xfrm>
          <a:prstGeom prst="rect">
            <a:avLst/>
          </a:prstGeom>
        </p:spPr>
      </p:pic>
    </p:spTree>
    <p:extLst>
      <p:ext uri="{BB962C8B-B14F-4D97-AF65-F5344CB8AC3E}">
        <p14:creationId xmlns:p14="http://schemas.microsoft.com/office/powerpoint/2010/main" val="9793426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CCCA4-E4FD-44EF-B1D1-144457FD550F}"/>
              </a:ext>
            </a:extLst>
          </p:cNvPr>
          <p:cNvSpPr>
            <a:spLocks noGrp="1"/>
          </p:cNvSpPr>
          <p:nvPr>
            <p:ph type="title"/>
          </p:nvPr>
        </p:nvSpPr>
        <p:spPr>
          <a:xfrm>
            <a:off x="838200" y="357271"/>
            <a:ext cx="10908323" cy="1325563"/>
          </a:xfrm>
        </p:spPr>
        <p:txBody>
          <a:bodyPr>
            <a:normAutofit/>
          </a:bodyPr>
          <a:lstStyle/>
          <a:p>
            <a:r>
              <a:rPr lang="en-GB" sz="3200" b="1" dirty="0">
                <a:solidFill>
                  <a:srgbClr val="00B0F0"/>
                </a:solidFill>
                <a:latin typeface="Arial" panose="020B0604020202020204" pitchFamily="34" charset="0"/>
                <a:cs typeface="Arial" panose="020B0604020202020204" pitchFamily="34" charset="0"/>
              </a:rPr>
              <a:t>Marking, internal standardisation and </a:t>
            </a:r>
            <a:br>
              <a:rPr lang="en-GB" sz="3200" b="1" dirty="0">
                <a:solidFill>
                  <a:srgbClr val="00B0F0"/>
                </a:solidFill>
                <a:latin typeface="Arial" panose="020B0604020202020204" pitchFamily="34" charset="0"/>
                <a:cs typeface="Arial" panose="020B0604020202020204" pitchFamily="34" charset="0"/>
              </a:rPr>
            </a:br>
            <a:r>
              <a:rPr lang="en-GB" sz="3200" b="1" dirty="0">
                <a:solidFill>
                  <a:srgbClr val="00B0F0"/>
                </a:solidFill>
                <a:latin typeface="Arial" panose="020B0604020202020204" pitchFamily="34" charset="0"/>
                <a:cs typeface="Arial" panose="020B0604020202020204" pitchFamily="34" charset="0"/>
              </a:rPr>
              <a:t>moderation</a:t>
            </a:r>
          </a:p>
        </p:txBody>
      </p:sp>
      <p:sp>
        <p:nvSpPr>
          <p:cNvPr id="3" name="Content Placeholder 2">
            <a:extLst>
              <a:ext uri="{FF2B5EF4-FFF2-40B4-BE49-F238E27FC236}">
                <a16:creationId xmlns:a16="http://schemas.microsoft.com/office/drawing/2014/main" id="{EDDF23D2-55C1-43B1-8641-F1D9813CC32F}"/>
              </a:ext>
            </a:extLst>
          </p:cNvPr>
          <p:cNvSpPr>
            <a:spLocks noGrp="1"/>
          </p:cNvSpPr>
          <p:nvPr>
            <p:ph idx="1"/>
          </p:nvPr>
        </p:nvSpPr>
        <p:spPr>
          <a:xfrm>
            <a:off x="838200" y="1491175"/>
            <a:ext cx="10515600" cy="5001700"/>
          </a:xfrm>
        </p:spPr>
        <p:txBody>
          <a:bodyPr>
            <a:noAutofit/>
          </a:bodyPr>
          <a:lstStyle/>
          <a:p>
            <a:pPr marL="0" indent="0">
              <a:buNone/>
            </a:pPr>
            <a:r>
              <a:rPr lang="en-GB" sz="1800" b="1" dirty="0">
                <a:latin typeface="Arial" panose="020B0604020202020204" pitchFamily="34" charset="0"/>
                <a:cs typeface="Arial" panose="020B0604020202020204" pitchFamily="34" charset="0"/>
              </a:rPr>
              <a:t>Marking </a:t>
            </a:r>
          </a:p>
          <a:p>
            <a:pPr marL="0" indent="0">
              <a:buNone/>
            </a:pPr>
            <a:r>
              <a:rPr lang="en-GB" sz="1800" dirty="0">
                <a:latin typeface="Arial" panose="020B0604020202020204" pitchFamily="34" charset="0"/>
                <a:cs typeface="Arial" panose="020B0604020202020204" pitchFamily="34" charset="0"/>
              </a:rPr>
              <a:t>Unit 2, Unit 4 and Unit 6 are internally assessed and externally moderated by WJEC. </a:t>
            </a:r>
          </a:p>
          <a:p>
            <a:pPr marL="0" indent="0">
              <a:buNone/>
            </a:pPr>
            <a:r>
              <a:rPr lang="en-GB" sz="1800" b="1" dirty="0">
                <a:latin typeface="Arial" panose="020B0604020202020204" pitchFamily="34" charset="0"/>
                <a:cs typeface="Arial" panose="020B0604020202020204" pitchFamily="34" charset="0"/>
              </a:rPr>
              <a:t>Internal standardisation and moderation </a:t>
            </a:r>
          </a:p>
          <a:p>
            <a:pPr marL="0" indent="0">
              <a:buNone/>
            </a:pPr>
            <a:r>
              <a:rPr lang="en-GB" sz="1800" dirty="0">
                <a:latin typeface="Arial" panose="020B0604020202020204" pitchFamily="34" charset="0"/>
                <a:cs typeface="Arial" panose="020B0604020202020204" pitchFamily="34" charset="0"/>
              </a:rPr>
              <a:t>Where there is more than one teacher in a centre, work from all teaching groups must be standardised internally. This is designed to ensure that the final assessment reflects a single agreed standard for all teaching groups involved at the centre. </a:t>
            </a:r>
          </a:p>
          <a:p>
            <a:pPr marL="0" indent="0">
              <a:buNone/>
            </a:pPr>
            <a:r>
              <a:rPr lang="en-GB" sz="1800" b="1" dirty="0">
                <a:latin typeface="Arial" panose="020B0604020202020204" pitchFamily="34" charset="0"/>
                <a:cs typeface="Arial" panose="020B0604020202020204" pitchFamily="34" charset="0"/>
              </a:rPr>
              <a:t>Assessment grids and teacher annotations</a:t>
            </a:r>
          </a:p>
          <a:p>
            <a:pPr marL="0" indent="0">
              <a:buNone/>
            </a:pPr>
            <a:r>
              <a:rPr lang="en-GB" sz="1800" dirty="0">
                <a:latin typeface="Arial" panose="020B0604020202020204" pitchFamily="34" charset="0"/>
                <a:cs typeface="Arial" panose="020B0604020202020204" pitchFamily="34" charset="0"/>
              </a:rPr>
              <a:t>When assessing the written evidence for each assessment teachers should study the NEA mark grids and bands in Appendix A, which are designed to present a system that links the assessment objectives to marks, and helps to discriminate clearly between varying levels of achievement. </a:t>
            </a:r>
          </a:p>
          <a:p>
            <a:pPr marL="0" indent="0">
              <a:buNone/>
            </a:pPr>
            <a:r>
              <a:rPr lang="en-GB" sz="1800" dirty="0">
                <a:latin typeface="Arial" panose="020B0604020202020204" pitchFamily="34" charset="0"/>
                <a:cs typeface="Arial" panose="020B0604020202020204" pitchFamily="34" charset="0"/>
              </a:rPr>
              <a:t>Teachers are required to record separate marks for each section in the spaces provided on the marking grid, to total the overall mark in the box provided and to make an overall summative comment. Teacher annotations within the body of the written evidence, whilst not mandatory are very useful to show where and why the marks have been awarded.</a:t>
            </a:r>
          </a:p>
          <a:p>
            <a:pPr marL="0" indent="0">
              <a:buNone/>
            </a:pPr>
            <a:r>
              <a:rPr lang="en-GB" sz="1800" dirty="0">
                <a:latin typeface="Arial" panose="020B0604020202020204" pitchFamily="34" charset="0"/>
                <a:cs typeface="Arial" panose="020B0604020202020204" pitchFamily="34" charset="0"/>
              </a:rPr>
              <a:t> Examples of NEA will be issued by WJEC to help centres identify the quality of the work associated with various mark bands. These materials are intended for the use of internal assessors of NEA only and must not be shared with candidates</a:t>
            </a:r>
            <a:r>
              <a:rPr lang="en-GB" sz="1400" dirty="0">
                <a:latin typeface="Arial" panose="020B0604020202020204" pitchFamily="34" charset="0"/>
                <a:cs typeface="Arial" panose="020B0604020202020204" pitchFamily="34" charset="0"/>
              </a:rPr>
              <a:t>.  </a:t>
            </a:r>
          </a:p>
          <a:p>
            <a:pPr marL="0" indent="0">
              <a:buNone/>
            </a:pPr>
            <a:r>
              <a:rPr lang="en-GB" sz="1400" dirty="0">
                <a:latin typeface="Arial" panose="020B0604020202020204" pitchFamily="34" charset="0"/>
                <a:cs typeface="Arial" panose="020B0604020202020204" pitchFamily="34" charset="0"/>
              </a:rPr>
              <a:t> </a:t>
            </a:r>
          </a:p>
        </p:txBody>
      </p:sp>
      <p:pic>
        <p:nvPicPr>
          <p:cNvPr id="5" name="Picture 4">
            <a:extLst>
              <a:ext uri="{FF2B5EF4-FFF2-40B4-BE49-F238E27FC236}">
                <a16:creationId xmlns:a16="http://schemas.microsoft.com/office/drawing/2014/main" id="{95E56058-DA70-4ED2-919F-C418B9E23662}"/>
              </a:ext>
            </a:extLst>
          </p:cNvPr>
          <p:cNvPicPr>
            <a:picLocks noChangeAspect="1"/>
          </p:cNvPicPr>
          <p:nvPr/>
        </p:nvPicPr>
        <p:blipFill>
          <a:blip r:embed="rId2"/>
          <a:stretch>
            <a:fillRect/>
          </a:stretch>
        </p:blipFill>
        <p:spPr>
          <a:xfrm>
            <a:off x="9248449" y="0"/>
            <a:ext cx="2792210" cy="1201016"/>
          </a:xfrm>
          <a:prstGeom prst="rect">
            <a:avLst/>
          </a:prstGeom>
        </p:spPr>
      </p:pic>
    </p:spTree>
    <p:extLst>
      <p:ext uri="{BB962C8B-B14F-4D97-AF65-F5344CB8AC3E}">
        <p14:creationId xmlns:p14="http://schemas.microsoft.com/office/powerpoint/2010/main" val="1403169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EFDD83-53F0-43FE-89E5-0630F04F4434}"/>
              </a:ext>
            </a:extLst>
          </p:cNvPr>
          <p:cNvSpPr>
            <a:spLocks noGrp="1"/>
          </p:cNvSpPr>
          <p:nvPr>
            <p:ph type="title"/>
          </p:nvPr>
        </p:nvSpPr>
        <p:spPr>
          <a:xfrm>
            <a:off x="838200" y="473703"/>
            <a:ext cx="10515600" cy="783191"/>
          </a:xfrm>
        </p:spPr>
        <p:txBody>
          <a:bodyPr>
            <a:normAutofit/>
          </a:bodyPr>
          <a:lstStyle/>
          <a:p>
            <a:r>
              <a:rPr lang="en-GB" sz="3100" dirty="0">
                <a:latin typeface="Arial" panose="020B0604020202020204" pitchFamily="34" charset="0"/>
                <a:cs typeface="Arial" panose="020B0604020202020204" pitchFamily="34" charset="0"/>
              </a:rPr>
              <a:t>GCE Health and Social Care, and Childcare</a:t>
            </a:r>
            <a:endParaRPr lang="en-GB" dirty="0"/>
          </a:p>
        </p:txBody>
      </p:sp>
      <p:sp>
        <p:nvSpPr>
          <p:cNvPr id="5" name="Content Placeholder 4">
            <a:extLst>
              <a:ext uri="{FF2B5EF4-FFF2-40B4-BE49-F238E27FC236}">
                <a16:creationId xmlns:a16="http://schemas.microsoft.com/office/drawing/2014/main" id="{C6AFCE76-2AEF-4ECD-A0A6-4294794C2604}"/>
              </a:ext>
            </a:extLst>
          </p:cNvPr>
          <p:cNvSpPr>
            <a:spLocks noGrp="1"/>
          </p:cNvSpPr>
          <p:nvPr>
            <p:ph idx="1"/>
          </p:nvPr>
        </p:nvSpPr>
        <p:spPr>
          <a:xfrm>
            <a:off x="838200" y="1637414"/>
            <a:ext cx="10515600" cy="4539549"/>
          </a:xfrm>
        </p:spPr>
        <p:txBody>
          <a:bodyPr>
            <a:normAutofit fontScale="92500" lnSpcReduction="20000"/>
          </a:bodyPr>
          <a:lstStyle/>
          <a:p>
            <a:pPr marL="0" indent="0">
              <a:buNone/>
            </a:pPr>
            <a:r>
              <a:rPr lang="en-US" sz="4100" b="1" dirty="0">
                <a:solidFill>
                  <a:srgbClr val="00B0F0"/>
                </a:solidFill>
                <a:latin typeface="Arial" panose="020B0604020202020204" pitchFamily="34" charset="0"/>
                <a:cs typeface="Arial" panose="020B0604020202020204" pitchFamily="34" charset="0"/>
              </a:rPr>
              <a:t>What will the qualifications cover?</a:t>
            </a:r>
          </a:p>
          <a:p>
            <a:endParaRPr lang="en-US" sz="2400" b="1" dirty="0">
              <a:latin typeface="Arial" panose="020B0604020202020204" pitchFamily="34" charset="0"/>
              <a:cs typeface="Arial" panose="020B0604020202020204" pitchFamily="34" charset="0"/>
            </a:endParaRPr>
          </a:p>
          <a:p>
            <a:pPr>
              <a:buFont typeface="Wingdings" panose="05000000000000000000" pitchFamily="2" charset="2"/>
              <a:buChar char="§"/>
            </a:pPr>
            <a:r>
              <a:rPr lang="en-GB" dirty="0">
                <a:latin typeface="Arial" panose="020B0604020202020204" pitchFamily="34" charset="0"/>
                <a:cs typeface="Arial" panose="020B0604020202020204" pitchFamily="34" charset="0"/>
              </a:rPr>
              <a:t>The qualification enables learners to develop and demonstrate their knowledge, skills and understanding within the context of health and social care, and childcare.</a:t>
            </a:r>
          </a:p>
          <a:p>
            <a:pPr>
              <a:buFont typeface="Wingdings" panose="05000000000000000000" pitchFamily="2" charset="2"/>
              <a:buChar char="§"/>
            </a:pPr>
            <a:r>
              <a:rPr lang="en-GB" dirty="0">
                <a:latin typeface="Arial" panose="020B0604020202020204" pitchFamily="34" charset="0"/>
                <a:cs typeface="Arial" panose="020B0604020202020204" pitchFamily="34" charset="0"/>
              </a:rPr>
              <a:t>The following current issues are included in the specification:</a:t>
            </a:r>
          </a:p>
          <a:p>
            <a:pPr lvl="1">
              <a:buFont typeface="Wingdings" panose="05000000000000000000" pitchFamily="2" charset="2"/>
              <a:buChar char="§"/>
            </a:pPr>
            <a:r>
              <a:rPr lang="en-GB" sz="2600" dirty="0">
                <a:latin typeface="Arial" panose="020B0604020202020204" pitchFamily="34" charset="0"/>
                <a:cs typeface="Arial" panose="020B0604020202020204" pitchFamily="34" charset="0"/>
              </a:rPr>
              <a:t>promoting health and well-being</a:t>
            </a:r>
          </a:p>
          <a:p>
            <a:pPr lvl="1">
              <a:buFont typeface="Wingdings" panose="05000000000000000000" pitchFamily="2" charset="2"/>
              <a:buChar char="§"/>
            </a:pPr>
            <a:r>
              <a:rPr lang="en-GB" sz="2600" dirty="0">
                <a:latin typeface="Arial" panose="020B0604020202020204" pitchFamily="34" charset="0"/>
                <a:cs typeface="Arial" panose="020B0604020202020204" pitchFamily="34" charset="0"/>
              </a:rPr>
              <a:t>supporting health, well-being and resilience in Wales</a:t>
            </a:r>
          </a:p>
          <a:p>
            <a:pPr lvl="1">
              <a:buFont typeface="Wingdings" panose="05000000000000000000" pitchFamily="2" charset="2"/>
              <a:buChar char="§"/>
            </a:pPr>
            <a:r>
              <a:rPr lang="en-GB" sz="2600" dirty="0">
                <a:latin typeface="Arial" panose="020B0604020202020204" pitchFamily="34" charset="0"/>
                <a:cs typeface="Arial" panose="020B0604020202020204" pitchFamily="34" charset="0"/>
              </a:rPr>
              <a:t>theoretical perspectives of children and young people's development</a:t>
            </a:r>
          </a:p>
          <a:p>
            <a:pPr lvl="1">
              <a:buFont typeface="Wingdings" panose="05000000000000000000" pitchFamily="2" charset="2"/>
              <a:buChar char="§"/>
            </a:pPr>
            <a:r>
              <a:rPr lang="en-GB" sz="2600" dirty="0">
                <a:latin typeface="Arial" panose="020B0604020202020204" pitchFamily="34" charset="0"/>
                <a:cs typeface="Arial" panose="020B0604020202020204" pitchFamily="34" charset="0"/>
              </a:rPr>
              <a:t>supporting the development, health, well-being and resilience of children and young people</a:t>
            </a:r>
          </a:p>
          <a:p>
            <a:pPr lvl="1">
              <a:buFont typeface="Wingdings" panose="05000000000000000000" pitchFamily="2" charset="2"/>
              <a:buChar char="§"/>
            </a:pPr>
            <a:r>
              <a:rPr lang="en-GB" sz="2600" dirty="0">
                <a:latin typeface="Arial" panose="020B0604020202020204" pitchFamily="34" charset="0"/>
                <a:cs typeface="Arial" panose="020B0604020202020204" pitchFamily="34" charset="0"/>
              </a:rPr>
              <a:t>theoretical perspectives of adult behaviour</a:t>
            </a:r>
          </a:p>
          <a:p>
            <a:pPr lvl="1">
              <a:buFont typeface="Wingdings" panose="05000000000000000000" pitchFamily="2" charset="2"/>
              <a:buChar char="§"/>
            </a:pPr>
            <a:r>
              <a:rPr lang="en-GB" sz="2600" dirty="0">
                <a:latin typeface="Arial" panose="020B0604020202020204" pitchFamily="34" charset="0"/>
                <a:cs typeface="Arial" panose="020B0604020202020204" pitchFamily="34" charset="0"/>
              </a:rPr>
              <a:t>supporting adults to maintain health, well-being and resilience.</a:t>
            </a:r>
          </a:p>
          <a:p>
            <a:pPr marL="0" indent="0">
              <a:buNone/>
            </a:pPr>
            <a:endParaRPr lang="en-GB" dirty="0"/>
          </a:p>
        </p:txBody>
      </p:sp>
      <p:pic>
        <p:nvPicPr>
          <p:cNvPr id="2" name="Picture 1">
            <a:extLst>
              <a:ext uri="{FF2B5EF4-FFF2-40B4-BE49-F238E27FC236}">
                <a16:creationId xmlns:a16="http://schemas.microsoft.com/office/drawing/2014/main" id="{E501A390-624C-41D2-848B-3D3CD3E75900}"/>
              </a:ext>
            </a:extLst>
          </p:cNvPr>
          <p:cNvPicPr>
            <a:picLocks noChangeAspect="1"/>
          </p:cNvPicPr>
          <p:nvPr/>
        </p:nvPicPr>
        <p:blipFill>
          <a:blip r:embed="rId2"/>
          <a:stretch>
            <a:fillRect/>
          </a:stretch>
        </p:blipFill>
        <p:spPr>
          <a:xfrm>
            <a:off x="8911057" y="242742"/>
            <a:ext cx="2791567" cy="1204412"/>
          </a:xfrm>
          <a:prstGeom prst="rect">
            <a:avLst/>
          </a:prstGeom>
        </p:spPr>
      </p:pic>
    </p:spTree>
    <p:extLst>
      <p:ext uri="{BB962C8B-B14F-4D97-AF65-F5344CB8AC3E}">
        <p14:creationId xmlns:p14="http://schemas.microsoft.com/office/powerpoint/2010/main" val="34847026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0FDB9-531B-48F7-AFF8-5B6C27113253}"/>
              </a:ext>
            </a:extLst>
          </p:cNvPr>
          <p:cNvSpPr>
            <a:spLocks noGrp="1"/>
          </p:cNvSpPr>
          <p:nvPr>
            <p:ph type="title"/>
          </p:nvPr>
        </p:nvSpPr>
        <p:spPr>
          <a:xfrm>
            <a:off x="838200" y="302851"/>
            <a:ext cx="8898015" cy="1325563"/>
          </a:xfrm>
        </p:spPr>
        <p:txBody>
          <a:bodyPr>
            <a:normAutofit/>
          </a:bodyPr>
          <a:lstStyle/>
          <a:p>
            <a:r>
              <a:rPr lang="en-GB" sz="3200" b="1" dirty="0">
                <a:solidFill>
                  <a:srgbClr val="00B0F0"/>
                </a:solidFill>
                <a:latin typeface="Arial" panose="020B0604020202020204" pitchFamily="34" charset="0"/>
                <a:cs typeface="Arial" panose="020B0604020202020204" pitchFamily="34" charset="0"/>
              </a:rPr>
              <a:t>Submission of marks and administration</a:t>
            </a:r>
            <a:endParaRPr lang="en-GB" sz="3200" b="1" dirty="0">
              <a:solidFill>
                <a:srgbClr val="00B0F0"/>
              </a:solidFill>
            </a:endParaRPr>
          </a:p>
        </p:txBody>
      </p:sp>
      <p:sp>
        <p:nvSpPr>
          <p:cNvPr id="3" name="Content Placeholder 2">
            <a:extLst>
              <a:ext uri="{FF2B5EF4-FFF2-40B4-BE49-F238E27FC236}">
                <a16:creationId xmlns:a16="http://schemas.microsoft.com/office/drawing/2014/main" id="{C60A8467-E692-48DD-A4C9-26A32F2D83DF}"/>
              </a:ext>
            </a:extLst>
          </p:cNvPr>
          <p:cNvSpPr>
            <a:spLocks noGrp="1"/>
          </p:cNvSpPr>
          <p:nvPr>
            <p:ph idx="1"/>
          </p:nvPr>
        </p:nvSpPr>
        <p:spPr/>
        <p:txBody>
          <a:bodyPr>
            <a:normAutofit fontScale="92500" lnSpcReduction="10000"/>
          </a:bodyPr>
          <a:lstStyle/>
          <a:p>
            <a:pPr marL="0" indent="0">
              <a:buNone/>
            </a:pPr>
            <a:r>
              <a:rPr lang="en-GB" sz="2200" dirty="0">
                <a:latin typeface="Arial" panose="020B0604020202020204" pitchFamily="34" charset="0"/>
                <a:cs typeface="Arial" panose="020B0604020202020204" pitchFamily="34" charset="0"/>
              </a:rPr>
              <a:t>Centres need to submit marks for NEA work online by a specified date in May of the year when the work is to be submitted for moderation.</a:t>
            </a:r>
          </a:p>
          <a:p>
            <a:pPr marL="0" indent="0">
              <a:buNone/>
            </a:pPr>
            <a:r>
              <a:rPr lang="en-GB" sz="2200" dirty="0">
                <a:latin typeface="Arial" panose="020B0604020202020204" pitchFamily="34" charset="0"/>
                <a:cs typeface="Arial" panose="020B0604020202020204" pitchFamily="34" charset="0"/>
              </a:rPr>
              <a:t>When the marks have been submitted to WJEC, the system will identify the sample of candidates whose work is selected for moderation:</a:t>
            </a:r>
          </a:p>
          <a:p>
            <a:pPr marL="0" indent="0">
              <a:buNone/>
            </a:pPr>
            <a:r>
              <a:rPr lang="en-GB" sz="2200" dirty="0">
                <a:latin typeface="Arial" panose="020B0604020202020204" pitchFamily="34" charset="0"/>
                <a:cs typeface="Arial" panose="020B0604020202020204" pitchFamily="34" charset="0"/>
              </a:rPr>
              <a:t>• only the evidence from the candidates selected for the sample should be sent to the moderator </a:t>
            </a:r>
          </a:p>
          <a:p>
            <a:pPr marL="0" indent="0">
              <a:buNone/>
            </a:pPr>
            <a:r>
              <a:rPr lang="en-GB" sz="2200" dirty="0">
                <a:latin typeface="Arial" panose="020B0604020202020204" pitchFamily="34" charset="0"/>
                <a:cs typeface="Arial" panose="020B0604020202020204" pitchFamily="34" charset="0"/>
              </a:rPr>
              <a:t>• all other candidates' work must be retained at the centre </a:t>
            </a:r>
          </a:p>
          <a:p>
            <a:pPr marL="0" indent="0">
              <a:buNone/>
            </a:pPr>
            <a:r>
              <a:rPr lang="en-GB" sz="2200" dirty="0">
                <a:latin typeface="Arial" panose="020B0604020202020204" pitchFamily="34" charset="0"/>
                <a:cs typeface="Arial" panose="020B0604020202020204" pitchFamily="34" charset="0"/>
              </a:rPr>
              <a:t>• the coversheet must be signed by both the candidate and the teacher All candidates' work, not just the sample, must be authenticated internally by signing a coversheet.</a:t>
            </a:r>
          </a:p>
          <a:p>
            <a:pPr marL="0" indent="0">
              <a:buNone/>
            </a:pPr>
            <a:r>
              <a:rPr lang="en-GB" sz="2200" dirty="0">
                <a:latin typeface="Arial" panose="020B0604020202020204" pitchFamily="34" charset="0"/>
                <a:cs typeface="Arial" panose="020B0604020202020204" pitchFamily="34" charset="0"/>
              </a:rPr>
              <a:t> Further details on the submission of samples will be made available at https://www.healthandcarelearning.wales/ </a:t>
            </a:r>
          </a:p>
          <a:p>
            <a:pPr marL="0" indent="0">
              <a:buNone/>
            </a:pPr>
            <a:r>
              <a:rPr lang="en-GB" sz="2200" dirty="0">
                <a:latin typeface="Arial" panose="020B0604020202020204" pitchFamily="34" charset="0"/>
                <a:cs typeface="Arial" panose="020B0604020202020204" pitchFamily="34" charset="0"/>
              </a:rPr>
              <a:t>Centres will receive detailed feedback from the moderation process in the form of an electronic report.</a:t>
            </a:r>
          </a:p>
          <a:p>
            <a:endParaRPr lang="en-GB" dirty="0"/>
          </a:p>
        </p:txBody>
      </p:sp>
      <p:pic>
        <p:nvPicPr>
          <p:cNvPr id="5" name="Picture 4">
            <a:extLst>
              <a:ext uri="{FF2B5EF4-FFF2-40B4-BE49-F238E27FC236}">
                <a16:creationId xmlns:a16="http://schemas.microsoft.com/office/drawing/2014/main" id="{1C8EFDE4-EB76-447E-B596-006CA6EB3114}"/>
              </a:ext>
            </a:extLst>
          </p:cNvPr>
          <p:cNvPicPr>
            <a:picLocks noChangeAspect="1"/>
          </p:cNvPicPr>
          <p:nvPr/>
        </p:nvPicPr>
        <p:blipFill>
          <a:blip r:embed="rId2"/>
          <a:stretch>
            <a:fillRect/>
          </a:stretch>
        </p:blipFill>
        <p:spPr>
          <a:xfrm>
            <a:off x="9071212" y="230188"/>
            <a:ext cx="2792210" cy="1201016"/>
          </a:xfrm>
          <a:prstGeom prst="rect">
            <a:avLst/>
          </a:prstGeom>
        </p:spPr>
      </p:pic>
    </p:spTree>
    <p:extLst>
      <p:ext uri="{BB962C8B-B14F-4D97-AF65-F5344CB8AC3E}">
        <p14:creationId xmlns:p14="http://schemas.microsoft.com/office/powerpoint/2010/main" val="9859671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25D7A-C748-4597-A00F-2C0FE0A724AC}"/>
              </a:ext>
            </a:extLst>
          </p:cNvPr>
          <p:cNvSpPr>
            <a:spLocks noGrp="1"/>
          </p:cNvSpPr>
          <p:nvPr>
            <p:ph type="title"/>
          </p:nvPr>
        </p:nvSpPr>
        <p:spPr>
          <a:xfrm>
            <a:off x="838200" y="983214"/>
            <a:ext cx="10515600" cy="1126050"/>
          </a:xfrm>
        </p:spPr>
        <p:txBody>
          <a:bodyPr>
            <a:normAutofit/>
          </a:bodyPr>
          <a:lstStyle/>
          <a:p>
            <a:r>
              <a:rPr lang="en-GB" sz="3200" b="1" dirty="0">
                <a:solidFill>
                  <a:srgbClr val="00B0F0"/>
                </a:solidFill>
                <a:latin typeface="Arial" panose="020B0604020202020204" pitchFamily="34" charset="0"/>
                <a:cs typeface="Arial" panose="020B0604020202020204" pitchFamily="34" charset="0"/>
              </a:rPr>
              <a:t>AS Unit 2</a:t>
            </a:r>
            <a:br>
              <a:rPr lang="en-GB" sz="3200" b="1" dirty="0">
                <a:solidFill>
                  <a:srgbClr val="00B0F0"/>
                </a:solidFill>
                <a:latin typeface="Arial" panose="020B0604020202020204" pitchFamily="34" charset="0"/>
                <a:cs typeface="Arial" panose="020B0604020202020204" pitchFamily="34" charset="0"/>
              </a:rPr>
            </a:br>
            <a:r>
              <a:rPr lang="en-GB" sz="3200" b="1" dirty="0">
                <a:solidFill>
                  <a:srgbClr val="00B0F0"/>
                </a:solidFill>
                <a:latin typeface="Arial" panose="020B0604020202020204" pitchFamily="34" charset="0"/>
                <a:cs typeface="Arial" panose="020B0604020202020204" pitchFamily="34" charset="0"/>
              </a:rPr>
              <a:t>Supporting health, well-being and resilience in Wales</a:t>
            </a:r>
          </a:p>
        </p:txBody>
      </p:sp>
      <p:sp>
        <p:nvSpPr>
          <p:cNvPr id="3" name="Content Placeholder 2">
            <a:extLst>
              <a:ext uri="{FF2B5EF4-FFF2-40B4-BE49-F238E27FC236}">
                <a16:creationId xmlns:a16="http://schemas.microsoft.com/office/drawing/2014/main" id="{B902D4BC-92F5-4F1A-B00D-CCADD2EBA152}"/>
              </a:ext>
            </a:extLst>
          </p:cNvPr>
          <p:cNvSpPr>
            <a:spLocks noGrp="1"/>
          </p:cNvSpPr>
          <p:nvPr>
            <p:ph idx="1"/>
          </p:nvPr>
        </p:nvSpPr>
        <p:spPr>
          <a:xfrm>
            <a:off x="838200" y="2426133"/>
            <a:ext cx="10515600" cy="4351338"/>
          </a:xfrm>
        </p:spPr>
        <p:txBody>
          <a:bodyPr>
            <a:normAutofit lnSpcReduction="10000"/>
          </a:bodyPr>
          <a:lstStyle/>
          <a:p>
            <a:pPr marL="0" indent="0">
              <a:buNone/>
            </a:pPr>
            <a:r>
              <a:rPr lang="en-GB" sz="2000" b="1" dirty="0">
                <a:latin typeface="Arial" panose="020B0604020202020204" pitchFamily="34" charset="0"/>
                <a:cs typeface="Arial" panose="020B0604020202020204" pitchFamily="34" charset="0"/>
              </a:rPr>
              <a:t>Investigative task </a:t>
            </a:r>
            <a:r>
              <a:rPr lang="en-GB" sz="2000" dirty="0">
                <a:latin typeface="Arial" panose="020B0604020202020204" pitchFamily="34" charset="0"/>
                <a:cs typeface="Arial" panose="020B0604020202020204" pitchFamily="34" charset="0"/>
              </a:rPr>
              <a:t>(approx. 30 hours)</a:t>
            </a:r>
          </a:p>
          <a:p>
            <a:pPr marL="0" indent="0">
              <a:buNone/>
            </a:pPr>
            <a:endParaRPr lang="en-GB" sz="2000" dirty="0">
              <a:latin typeface="Arial" panose="020B0604020202020204" pitchFamily="34" charset="0"/>
              <a:cs typeface="Arial" panose="020B0604020202020204" pitchFamily="34" charset="0"/>
            </a:endParaRPr>
          </a:p>
          <a:p>
            <a:pPr marL="0" indent="0">
              <a:buNone/>
            </a:pPr>
            <a:r>
              <a:rPr lang="en-GB" sz="2000" dirty="0">
                <a:latin typeface="Arial" panose="020B0604020202020204" pitchFamily="34" charset="0"/>
                <a:cs typeface="Arial" panose="020B0604020202020204" pitchFamily="34" charset="0"/>
              </a:rPr>
              <a:t>This task assesses the learner's knowledge, understanding and skills in relation to how the health, well-being and resilience of individuals in Wales are supported through outcome focused care.</a:t>
            </a:r>
          </a:p>
          <a:p>
            <a:pPr marL="0" indent="0">
              <a:buNone/>
            </a:pPr>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The task requires investigation into: </a:t>
            </a:r>
          </a:p>
          <a:p>
            <a:pPr lvl="1"/>
            <a:endParaRPr lang="en-GB" sz="2000" dirty="0">
              <a:latin typeface="Arial" panose="020B0604020202020204" pitchFamily="34" charset="0"/>
              <a:cs typeface="Arial" panose="020B0604020202020204" pitchFamily="34" charset="0"/>
            </a:endParaRPr>
          </a:p>
          <a:p>
            <a:pPr lvl="1"/>
            <a:r>
              <a:rPr lang="en-GB" sz="2000" dirty="0">
                <a:latin typeface="Arial" panose="020B0604020202020204" pitchFamily="34" charset="0"/>
                <a:cs typeface="Arial" panose="020B0604020202020204" pitchFamily="34" charset="0"/>
              </a:rPr>
              <a:t>how care and support is provided in Wales, and how this contrasts with another country in the UK </a:t>
            </a:r>
          </a:p>
          <a:p>
            <a:pPr lvl="1"/>
            <a:r>
              <a:rPr lang="en-GB" sz="2000" dirty="0">
                <a:latin typeface="Arial" panose="020B0604020202020204" pitchFamily="34" charset="0"/>
                <a:cs typeface="Arial" panose="020B0604020202020204" pitchFamily="34" charset="0"/>
              </a:rPr>
              <a:t>service provision in Wales for a chosen adult, child or young person with a specific need, and how practitioners from different sectors use their skills in their day-to-day work to help support health, well-being and resilience.</a:t>
            </a:r>
          </a:p>
        </p:txBody>
      </p:sp>
      <p:pic>
        <p:nvPicPr>
          <p:cNvPr id="5" name="Picture 4">
            <a:extLst>
              <a:ext uri="{FF2B5EF4-FFF2-40B4-BE49-F238E27FC236}">
                <a16:creationId xmlns:a16="http://schemas.microsoft.com/office/drawing/2014/main" id="{8D46AD4A-9EBE-4BDC-91B3-C79852766D87}"/>
              </a:ext>
            </a:extLst>
          </p:cNvPr>
          <p:cNvPicPr>
            <a:picLocks noChangeAspect="1"/>
          </p:cNvPicPr>
          <p:nvPr/>
        </p:nvPicPr>
        <p:blipFill>
          <a:blip r:embed="rId2"/>
          <a:stretch>
            <a:fillRect/>
          </a:stretch>
        </p:blipFill>
        <p:spPr>
          <a:xfrm>
            <a:off x="9049156" y="80529"/>
            <a:ext cx="2792210" cy="1201016"/>
          </a:xfrm>
          <a:prstGeom prst="rect">
            <a:avLst/>
          </a:prstGeom>
        </p:spPr>
      </p:pic>
    </p:spTree>
    <p:extLst>
      <p:ext uri="{BB962C8B-B14F-4D97-AF65-F5344CB8AC3E}">
        <p14:creationId xmlns:p14="http://schemas.microsoft.com/office/powerpoint/2010/main" val="10385125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60E49-30E5-4735-BD26-1AE10279A2F6}"/>
              </a:ext>
            </a:extLst>
          </p:cNvPr>
          <p:cNvSpPr>
            <a:spLocks noGrp="1"/>
          </p:cNvSpPr>
          <p:nvPr>
            <p:ph type="title"/>
          </p:nvPr>
        </p:nvSpPr>
        <p:spPr>
          <a:xfrm>
            <a:off x="838200" y="1284869"/>
            <a:ext cx="9536723" cy="1209821"/>
          </a:xfrm>
        </p:spPr>
        <p:txBody>
          <a:bodyPr>
            <a:normAutofit fontScale="90000"/>
          </a:bodyPr>
          <a:lstStyle/>
          <a:p>
            <a:r>
              <a:rPr lang="en-GB" sz="3100" b="1" dirty="0">
                <a:solidFill>
                  <a:srgbClr val="00B0F0"/>
                </a:solidFill>
                <a:latin typeface="Arial" panose="020B0604020202020204" pitchFamily="34" charset="0"/>
                <a:cs typeface="Arial" panose="020B0604020202020204" pitchFamily="34" charset="0"/>
              </a:rPr>
              <a:t>A2 (Childcare pathway)</a:t>
            </a:r>
            <a:br>
              <a:rPr lang="en-GB" sz="3100" b="1" dirty="0">
                <a:solidFill>
                  <a:srgbClr val="00B0F0"/>
                </a:solidFill>
                <a:latin typeface="Arial" panose="020B0604020202020204" pitchFamily="34" charset="0"/>
                <a:cs typeface="Arial" panose="020B0604020202020204" pitchFamily="34" charset="0"/>
              </a:rPr>
            </a:br>
            <a:r>
              <a:rPr lang="en-GB" sz="3100" b="1" dirty="0">
                <a:solidFill>
                  <a:srgbClr val="00B0F0"/>
                </a:solidFill>
                <a:latin typeface="Arial" panose="020B0604020202020204" pitchFamily="34" charset="0"/>
                <a:cs typeface="Arial" panose="020B0604020202020204" pitchFamily="34" charset="0"/>
              </a:rPr>
              <a:t>Unit 4: Supporting the development, health, well-being     </a:t>
            </a:r>
            <a:br>
              <a:rPr lang="en-GB" sz="3100" b="1" dirty="0">
                <a:solidFill>
                  <a:srgbClr val="00B0F0"/>
                </a:solidFill>
                <a:latin typeface="Arial" panose="020B0604020202020204" pitchFamily="34" charset="0"/>
                <a:cs typeface="Arial" panose="020B0604020202020204" pitchFamily="34" charset="0"/>
              </a:rPr>
            </a:br>
            <a:r>
              <a:rPr lang="en-GB" sz="3100" b="1" dirty="0">
                <a:solidFill>
                  <a:srgbClr val="00B0F0"/>
                </a:solidFill>
                <a:latin typeface="Arial" panose="020B0604020202020204" pitchFamily="34" charset="0"/>
                <a:cs typeface="Arial" panose="020B0604020202020204" pitchFamily="34" charset="0"/>
              </a:rPr>
              <a:t>and resilience of children and young people</a:t>
            </a:r>
            <a:r>
              <a:rPr lang="en-GB" sz="3100" b="1" dirty="0">
                <a:solidFill>
                  <a:srgbClr val="00B0F0"/>
                </a:solidFill>
              </a:rPr>
              <a:t>       </a:t>
            </a:r>
            <a:br>
              <a:rPr lang="en-GB" sz="3100" dirty="0">
                <a:solidFill>
                  <a:srgbClr val="00B0F0"/>
                </a:solidFill>
                <a:latin typeface="Arial" panose="020B0604020202020204" pitchFamily="34" charset="0"/>
                <a:cs typeface="Arial" panose="020B0604020202020204" pitchFamily="34" charset="0"/>
              </a:rPr>
            </a:br>
            <a:r>
              <a:rPr lang="en-GB" sz="3100" dirty="0">
                <a:solidFill>
                  <a:srgbClr val="00B0F0"/>
                </a:solidFill>
                <a:latin typeface="Arial" panose="020B0604020202020204" pitchFamily="34" charset="0"/>
                <a:cs typeface="Arial" panose="020B0604020202020204" pitchFamily="34" charset="0"/>
              </a:rPr>
              <a:t>         </a:t>
            </a:r>
            <a:endParaRPr lang="en-GB" sz="3100" dirty="0"/>
          </a:p>
        </p:txBody>
      </p:sp>
      <p:sp>
        <p:nvSpPr>
          <p:cNvPr id="3" name="Content Placeholder 2">
            <a:extLst>
              <a:ext uri="{FF2B5EF4-FFF2-40B4-BE49-F238E27FC236}">
                <a16:creationId xmlns:a16="http://schemas.microsoft.com/office/drawing/2014/main" id="{B8D7B6A4-8CE7-45FF-855E-C0C00834F7F0}"/>
              </a:ext>
            </a:extLst>
          </p:cNvPr>
          <p:cNvSpPr>
            <a:spLocks noGrp="1"/>
          </p:cNvSpPr>
          <p:nvPr>
            <p:ph idx="1"/>
          </p:nvPr>
        </p:nvSpPr>
        <p:spPr>
          <a:xfrm>
            <a:off x="838200" y="2494690"/>
            <a:ext cx="10515600" cy="3437009"/>
          </a:xfrm>
        </p:spPr>
        <p:txBody>
          <a:bodyPr>
            <a:normAutofit lnSpcReduction="10000"/>
          </a:bodyPr>
          <a:lstStyle/>
          <a:p>
            <a:endParaRPr lang="en-GB" sz="2000" dirty="0">
              <a:latin typeface="Arial" panose="020B0604020202020204" pitchFamily="34" charset="0"/>
              <a:cs typeface="Arial" panose="020B0604020202020204" pitchFamily="34" charset="0"/>
            </a:endParaRPr>
          </a:p>
          <a:p>
            <a:pPr marL="0" indent="0">
              <a:buNone/>
            </a:pPr>
            <a:r>
              <a:rPr lang="en-GB" sz="2000" b="1" dirty="0">
                <a:latin typeface="Arial" panose="020B0604020202020204" pitchFamily="34" charset="0"/>
                <a:cs typeface="Arial" panose="020B0604020202020204" pitchFamily="34" charset="0"/>
              </a:rPr>
              <a:t>Information resource </a:t>
            </a:r>
            <a:r>
              <a:rPr lang="en-GB" sz="2000" dirty="0">
                <a:latin typeface="Arial" panose="020B0604020202020204" pitchFamily="34" charset="0"/>
                <a:cs typeface="Arial" panose="020B0604020202020204" pitchFamily="34" charset="0"/>
              </a:rPr>
              <a:t>(approx. 40 hours)</a:t>
            </a:r>
          </a:p>
          <a:p>
            <a:pPr marL="0" indent="0">
              <a:buNone/>
            </a:pPr>
            <a:r>
              <a:rPr lang="en-GB" sz="2000" dirty="0">
                <a:latin typeface="Arial" panose="020B0604020202020204" pitchFamily="34" charset="0"/>
                <a:cs typeface="Arial" panose="020B0604020202020204" pitchFamily="34" charset="0"/>
              </a:rPr>
              <a:t>This task assesses the learner's knowledge, understanding and skills in relation to the development, health, well-being and resilience of children and young people in Wales.</a:t>
            </a:r>
          </a:p>
          <a:p>
            <a:pPr marL="0" indent="0">
              <a:buNone/>
            </a:pPr>
            <a:r>
              <a:rPr lang="en-GB" sz="2000" dirty="0">
                <a:latin typeface="Arial" panose="020B0604020202020204" pitchFamily="34" charset="0"/>
                <a:cs typeface="Arial" panose="020B0604020202020204" pitchFamily="34" charset="0"/>
              </a:rPr>
              <a:t>The task requires learners to produce an information resource for someone planning a future career in the childcare sector. </a:t>
            </a:r>
          </a:p>
          <a:p>
            <a:pPr marL="0" indent="0">
              <a:buNone/>
            </a:pPr>
            <a:r>
              <a:rPr lang="en-GB" sz="2000" dirty="0">
                <a:latin typeface="Arial" panose="020B0604020202020204" pitchFamily="34" charset="0"/>
                <a:cs typeface="Arial" panose="020B0604020202020204" pitchFamily="34" charset="0"/>
              </a:rPr>
              <a:t>The resource must include information on:</a:t>
            </a:r>
          </a:p>
          <a:p>
            <a:pPr marL="265113" lvl="1" indent="-265113">
              <a:buNone/>
            </a:pPr>
            <a:r>
              <a:rPr lang="en-GB" sz="2000" dirty="0">
                <a:latin typeface="Arial" panose="020B0604020202020204" pitchFamily="34" charset="0"/>
                <a:cs typeface="Arial" panose="020B0604020202020204" pitchFamily="34" charset="0"/>
              </a:rPr>
              <a:t>•	contemporary issues and safeguarding </a:t>
            </a:r>
          </a:p>
          <a:p>
            <a:pPr marL="265113" lvl="1" indent="-265113">
              <a:buNone/>
            </a:pPr>
            <a:r>
              <a:rPr lang="en-GB" sz="2000" dirty="0">
                <a:latin typeface="Arial" panose="020B0604020202020204" pitchFamily="34" charset="0"/>
                <a:cs typeface="Arial" panose="020B0604020202020204" pitchFamily="34" charset="0"/>
              </a:rPr>
              <a:t>•	the care and support needs of children or young people and how these needs may be met in a setting of the learner’s choice</a:t>
            </a:r>
          </a:p>
        </p:txBody>
      </p:sp>
      <p:pic>
        <p:nvPicPr>
          <p:cNvPr id="4" name="Picture 3">
            <a:extLst>
              <a:ext uri="{FF2B5EF4-FFF2-40B4-BE49-F238E27FC236}">
                <a16:creationId xmlns:a16="http://schemas.microsoft.com/office/drawing/2014/main" id="{84A076BC-5B57-4BB8-AEDB-4E53E1714417}"/>
              </a:ext>
            </a:extLst>
          </p:cNvPr>
          <p:cNvPicPr>
            <a:picLocks noChangeAspect="1"/>
          </p:cNvPicPr>
          <p:nvPr/>
        </p:nvPicPr>
        <p:blipFill>
          <a:blip r:embed="rId2"/>
          <a:stretch>
            <a:fillRect/>
          </a:stretch>
        </p:blipFill>
        <p:spPr>
          <a:xfrm>
            <a:off x="9683261" y="80529"/>
            <a:ext cx="2333951" cy="1201016"/>
          </a:xfrm>
          <a:prstGeom prst="rect">
            <a:avLst/>
          </a:prstGeom>
        </p:spPr>
      </p:pic>
    </p:spTree>
    <p:extLst>
      <p:ext uri="{BB962C8B-B14F-4D97-AF65-F5344CB8AC3E}">
        <p14:creationId xmlns:p14="http://schemas.microsoft.com/office/powerpoint/2010/main" val="26700413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4A4C6-F4C8-4C51-9B45-C20E84592124}"/>
              </a:ext>
            </a:extLst>
          </p:cNvPr>
          <p:cNvSpPr>
            <a:spLocks noGrp="1"/>
          </p:cNvSpPr>
          <p:nvPr>
            <p:ph type="title"/>
          </p:nvPr>
        </p:nvSpPr>
        <p:spPr>
          <a:xfrm>
            <a:off x="838200" y="736422"/>
            <a:ext cx="10515600" cy="1550011"/>
          </a:xfrm>
        </p:spPr>
        <p:txBody>
          <a:bodyPr>
            <a:normAutofit fontScale="90000"/>
          </a:bodyPr>
          <a:lstStyle/>
          <a:p>
            <a:r>
              <a:rPr lang="en-GB" sz="3100" dirty="0">
                <a:solidFill>
                  <a:srgbClr val="00B0F0"/>
                </a:solidFill>
                <a:latin typeface="Arial" panose="020B0604020202020204" pitchFamily="34" charset="0"/>
                <a:cs typeface="Arial" panose="020B0604020202020204" pitchFamily="34" charset="0"/>
              </a:rPr>
              <a:t>            </a:t>
            </a:r>
            <a:br>
              <a:rPr lang="en-GB" sz="3100" dirty="0">
                <a:solidFill>
                  <a:srgbClr val="00B0F0"/>
                </a:solidFill>
                <a:latin typeface="Arial" panose="020B0604020202020204" pitchFamily="34" charset="0"/>
                <a:cs typeface="Arial" panose="020B0604020202020204" pitchFamily="34" charset="0"/>
              </a:rPr>
            </a:br>
            <a:r>
              <a:rPr lang="en-GB" sz="3100" b="1" dirty="0">
                <a:solidFill>
                  <a:srgbClr val="00B0F0"/>
                </a:solidFill>
                <a:latin typeface="Arial" panose="020B0604020202020204" pitchFamily="34" charset="0"/>
                <a:cs typeface="Arial" panose="020B0604020202020204" pitchFamily="34" charset="0"/>
              </a:rPr>
              <a:t>A2 (Adult health and social care pathway)</a:t>
            </a:r>
            <a:br>
              <a:rPr lang="en-GB" sz="3100" b="1" dirty="0">
                <a:solidFill>
                  <a:srgbClr val="00B0F0"/>
                </a:solidFill>
                <a:latin typeface="Arial" panose="020B0604020202020204" pitchFamily="34" charset="0"/>
                <a:cs typeface="Arial" panose="020B0604020202020204" pitchFamily="34" charset="0"/>
              </a:rPr>
            </a:br>
            <a:r>
              <a:rPr lang="en-GB" sz="3100" b="1" dirty="0">
                <a:solidFill>
                  <a:srgbClr val="00B0F0"/>
                </a:solidFill>
                <a:latin typeface="Arial" panose="020B0604020202020204" pitchFamily="34" charset="0"/>
                <a:cs typeface="Arial" panose="020B0604020202020204" pitchFamily="34" charset="0"/>
              </a:rPr>
              <a:t>Unit 6: Supporting adults to maintain health,</a:t>
            </a:r>
            <a:br>
              <a:rPr lang="en-GB" sz="3100" b="1" dirty="0">
                <a:solidFill>
                  <a:srgbClr val="00B0F0"/>
                </a:solidFill>
                <a:latin typeface="Arial" panose="020B0604020202020204" pitchFamily="34" charset="0"/>
                <a:cs typeface="Arial" panose="020B0604020202020204" pitchFamily="34" charset="0"/>
              </a:rPr>
            </a:br>
            <a:r>
              <a:rPr lang="en-GB" sz="3100" b="1" dirty="0">
                <a:solidFill>
                  <a:srgbClr val="00B0F0"/>
                </a:solidFill>
                <a:latin typeface="Arial" panose="020B0604020202020204" pitchFamily="34" charset="0"/>
                <a:cs typeface="Arial" panose="020B0604020202020204" pitchFamily="34" charset="0"/>
              </a:rPr>
              <a:t>well-being and resilience</a:t>
            </a:r>
            <a:br>
              <a:rPr lang="en-GB" sz="3100" dirty="0">
                <a:solidFill>
                  <a:srgbClr val="00B0F0"/>
                </a:solidFill>
                <a:latin typeface="Arial" panose="020B0604020202020204" pitchFamily="34" charset="0"/>
                <a:cs typeface="Arial" panose="020B0604020202020204" pitchFamily="34" charset="0"/>
              </a:rPr>
            </a:br>
            <a:r>
              <a:rPr lang="en-GB" sz="3100" dirty="0">
                <a:solidFill>
                  <a:srgbClr val="00B0F0"/>
                </a:solidFill>
                <a:latin typeface="Arial" panose="020B0604020202020204" pitchFamily="34" charset="0"/>
                <a:cs typeface="Arial" panose="020B0604020202020204" pitchFamily="34" charset="0"/>
              </a:rPr>
              <a:t>           </a:t>
            </a:r>
            <a:br>
              <a:rPr lang="en-GB" sz="3100" dirty="0">
                <a:solidFill>
                  <a:srgbClr val="00B0F0"/>
                </a:solidFill>
                <a:latin typeface="Arial" panose="020B0604020202020204" pitchFamily="34" charset="0"/>
                <a:cs typeface="Arial" panose="020B0604020202020204" pitchFamily="34" charset="0"/>
              </a:rPr>
            </a:br>
            <a:endParaRPr lang="en-GB" sz="3100" dirty="0"/>
          </a:p>
        </p:txBody>
      </p:sp>
      <p:sp>
        <p:nvSpPr>
          <p:cNvPr id="3" name="Content Placeholder 2">
            <a:extLst>
              <a:ext uri="{FF2B5EF4-FFF2-40B4-BE49-F238E27FC236}">
                <a16:creationId xmlns:a16="http://schemas.microsoft.com/office/drawing/2014/main" id="{33EDDD28-7EF2-404A-857E-36BA4F4B1936}"/>
              </a:ext>
            </a:extLst>
          </p:cNvPr>
          <p:cNvSpPr>
            <a:spLocks noGrp="1"/>
          </p:cNvSpPr>
          <p:nvPr>
            <p:ph idx="1"/>
          </p:nvPr>
        </p:nvSpPr>
        <p:spPr>
          <a:xfrm>
            <a:off x="838200" y="2286433"/>
            <a:ext cx="10515600" cy="3115746"/>
          </a:xfrm>
        </p:spPr>
        <p:txBody>
          <a:bodyPr>
            <a:normAutofit/>
          </a:bodyPr>
          <a:lstStyle/>
          <a:p>
            <a:pPr marL="0" indent="0">
              <a:buNone/>
            </a:pPr>
            <a:r>
              <a:rPr lang="en-GB" sz="2000" b="1" dirty="0">
                <a:latin typeface="Arial" panose="020B0604020202020204" pitchFamily="34" charset="0"/>
                <a:cs typeface="Arial" panose="020B0604020202020204" pitchFamily="34" charset="0"/>
              </a:rPr>
              <a:t>Information resource </a:t>
            </a:r>
            <a:r>
              <a:rPr lang="en-GB" sz="2000" dirty="0">
                <a:latin typeface="Arial" panose="020B0604020202020204" pitchFamily="34" charset="0"/>
                <a:cs typeface="Arial" panose="020B0604020202020204" pitchFamily="34" charset="0"/>
              </a:rPr>
              <a:t>(approx. 40 hours)</a:t>
            </a:r>
          </a:p>
          <a:p>
            <a:pPr marL="0" indent="0">
              <a:buNone/>
            </a:pPr>
            <a:r>
              <a:rPr lang="en-GB" sz="2000" dirty="0">
                <a:latin typeface="Arial" panose="020B0604020202020204" pitchFamily="34" charset="0"/>
                <a:cs typeface="Arial" panose="020B0604020202020204" pitchFamily="34" charset="0"/>
              </a:rPr>
              <a:t>This task assesses the learner's knowledge, understanding and skills in relation to the development, health, well-being and resilience of adults in Wales.</a:t>
            </a:r>
          </a:p>
          <a:p>
            <a:pPr marL="0" indent="0">
              <a:buNone/>
            </a:pPr>
            <a:r>
              <a:rPr lang="en-GB" sz="2000" dirty="0">
                <a:latin typeface="Arial" panose="020B0604020202020204" pitchFamily="34" charset="0"/>
                <a:cs typeface="Arial" panose="020B0604020202020204" pitchFamily="34" charset="0"/>
              </a:rPr>
              <a:t>The task requires learners to produce an information resource for someone planning a future career in the adult health and social care sector. </a:t>
            </a:r>
          </a:p>
          <a:p>
            <a:pPr marL="0" indent="0">
              <a:buNone/>
            </a:pPr>
            <a:r>
              <a:rPr lang="en-GB" sz="2000" dirty="0">
                <a:latin typeface="Arial" panose="020B0604020202020204" pitchFamily="34" charset="0"/>
                <a:cs typeface="Arial" panose="020B0604020202020204" pitchFamily="34" charset="0"/>
              </a:rPr>
              <a:t>The resource must include information on:</a:t>
            </a:r>
          </a:p>
          <a:p>
            <a:pPr marL="265113" lvl="1" indent="-265113">
              <a:buNone/>
            </a:pPr>
            <a:r>
              <a:rPr lang="en-GB" sz="2000" dirty="0">
                <a:latin typeface="Arial" panose="020B0604020202020204" pitchFamily="34" charset="0"/>
                <a:cs typeface="Arial" panose="020B0604020202020204" pitchFamily="34" charset="0"/>
              </a:rPr>
              <a:t>•	contemporary issues and safeguarding </a:t>
            </a:r>
          </a:p>
          <a:p>
            <a:pPr marL="265113" lvl="1" indent="-265113">
              <a:buNone/>
            </a:pPr>
            <a:r>
              <a:rPr lang="en-GB" sz="2000" dirty="0">
                <a:latin typeface="Arial" panose="020B0604020202020204" pitchFamily="34" charset="0"/>
                <a:cs typeface="Arial" panose="020B0604020202020204" pitchFamily="34" charset="0"/>
              </a:rPr>
              <a:t>•	the care and support needs of adults and how these needs may be met in a setting of the learner’s choice</a:t>
            </a:r>
          </a:p>
          <a:p>
            <a:endParaRPr lang="en-GB" dirty="0"/>
          </a:p>
        </p:txBody>
      </p:sp>
      <p:pic>
        <p:nvPicPr>
          <p:cNvPr id="6" name="Picture 5">
            <a:extLst>
              <a:ext uri="{FF2B5EF4-FFF2-40B4-BE49-F238E27FC236}">
                <a16:creationId xmlns:a16="http://schemas.microsoft.com/office/drawing/2014/main" id="{56CB5E47-E65C-47DD-9F68-8A0454F41C73}"/>
              </a:ext>
            </a:extLst>
          </p:cNvPr>
          <p:cNvPicPr>
            <a:picLocks noChangeAspect="1"/>
          </p:cNvPicPr>
          <p:nvPr/>
        </p:nvPicPr>
        <p:blipFill>
          <a:blip r:embed="rId2"/>
          <a:stretch>
            <a:fillRect/>
          </a:stretch>
        </p:blipFill>
        <p:spPr>
          <a:xfrm>
            <a:off x="9484962" y="220229"/>
            <a:ext cx="2590865" cy="1201016"/>
          </a:xfrm>
          <a:prstGeom prst="rect">
            <a:avLst/>
          </a:prstGeom>
        </p:spPr>
      </p:pic>
    </p:spTree>
    <p:extLst>
      <p:ext uri="{BB962C8B-B14F-4D97-AF65-F5344CB8AC3E}">
        <p14:creationId xmlns:p14="http://schemas.microsoft.com/office/powerpoint/2010/main" val="11505700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5E06B-F6A6-4A32-B6C8-8C3BBA0919B8}"/>
              </a:ext>
            </a:extLst>
          </p:cNvPr>
          <p:cNvSpPr>
            <a:spLocks noGrp="1"/>
          </p:cNvSpPr>
          <p:nvPr>
            <p:ph type="title"/>
          </p:nvPr>
        </p:nvSpPr>
        <p:spPr/>
        <p:txBody>
          <a:bodyPr>
            <a:normAutofit/>
          </a:bodyPr>
          <a:lstStyle/>
          <a:p>
            <a:r>
              <a:rPr lang="en-GB" sz="3600" b="1" dirty="0">
                <a:solidFill>
                  <a:srgbClr val="00B0F0"/>
                </a:solidFill>
                <a:latin typeface="Arial" panose="020B0604020202020204" pitchFamily="34" charset="0"/>
                <a:cs typeface="Arial" panose="020B0604020202020204" pitchFamily="34" charset="0"/>
              </a:rPr>
              <a:t>Written Examinations</a:t>
            </a:r>
          </a:p>
        </p:txBody>
      </p:sp>
      <p:sp>
        <p:nvSpPr>
          <p:cNvPr id="3" name="Content Placeholder 2">
            <a:extLst>
              <a:ext uri="{FF2B5EF4-FFF2-40B4-BE49-F238E27FC236}">
                <a16:creationId xmlns:a16="http://schemas.microsoft.com/office/drawing/2014/main" id="{33E9C419-4354-422E-8FD9-BFA6B436524F}"/>
              </a:ext>
            </a:extLst>
          </p:cNvPr>
          <p:cNvSpPr>
            <a:spLocks noGrp="1"/>
          </p:cNvSpPr>
          <p:nvPr>
            <p:ph idx="1"/>
          </p:nvPr>
        </p:nvSpPr>
        <p:spPr>
          <a:xfrm>
            <a:off x="838200" y="1690688"/>
            <a:ext cx="10515600" cy="4625119"/>
          </a:xfrm>
        </p:spPr>
        <p:txBody>
          <a:bodyPr>
            <a:normAutofit lnSpcReduction="10000"/>
          </a:bodyPr>
          <a:lstStyle/>
          <a:p>
            <a:pPr marL="0" indent="0">
              <a:buNone/>
            </a:pPr>
            <a:r>
              <a:rPr lang="en-GB" sz="2200" b="1" dirty="0">
                <a:latin typeface="Arial" panose="020B0604020202020204" pitchFamily="34" charset="0"/>
                <a:cs typeface="Arial" panose="020B0604020202020204" pitchFamily="34" charset="0"/>
              </a:rPr>
              <a:t>AS  Unit 1 Promoting health and well-being </a:t>
            </a:r>
            <a:r>
              <a:rPr lang="en-GB" sz="2200" dirty="0">
                <a:latin typeface="Arial" panose="020B0604020202020204" pitchFamily="34" charset="0"/>
                <a:cs typeface="Arial" panose="020B0604020202020204" pitchFamily="34" charset="0"/>
              </a:rPr>
              <a:t>(2hours) (20% of qualification)</a:t>
            </a:r>
          </a:p>
          <a:p>
            <a:pPr marL="0" indent="0">
              <a:buNone/>
            </a:pPr>
            <a:endParaRPr lang="en-GB" sz="2200" dirty="0">
              <a:latin typeface="Arial" panose="020B0604020202020204" pitchFamily="34" charset="0"/>
              <a:cs typeface="Arial" panose="020B0604020202020204" pitchFamily="34" charset="0"/>
            </a:endParaRPr>
          </a:p>
          <a:p>
            <a:pPr>
              <a:spcAft>
                <a:spcPts val="0"/>
              </a:spcAft>
              <a:tabLst>
                <a:tab pos="2637155" algn="ctr"/>
                <a:tab pos="5274310" algn="r"/>
                <a:tab pos="457200" algn="l"/>
              </a:tabLst>
            </a:pPr>
            <a:r>
              <a:rPr lang="en-GB" sz="2200" dirty="0">
                <a:latin typeface="Arial" panose="020B0604020202020204" pitchFamily="34" charset="0"/>
                <a:cs typeface="Arial" panose="020B0604020202020204" pitchFamily="34" charset="0"/>
              </a:rPr>
              <a:t>This examination will contain all compulsory questions, and will assess the full range of specified Unit 1 content. </a:t>
            </a:r>
          </a:p>
          <a:p>
            <a:pPr>
              <a:spcAft>
                <a:spcPts val="0"/>
              </a:spcAft>
              <a:tabLst>
                <a:tab pos="2637155" algn="ctr"/>
                <a:tab pos="5274310" algn="r"/>
                <a:tab pos="457200" algn="l"/>
              </a:tabLst>
            </a:pPr>
            <a:endParaRPr lang="en-GB" sz="2200" dirty="0">
              <a:latin typeface="Arial" panose="020B0604020202020204" pitchFamily="34" charset="0"/>
              <a:cs typeface="Arial" panose="020B0604020202020204" pitchFamily="34" charset="0"/>
            </a:endParaRPr>
          </a:p>
          <a:p>
            <a:pPr>
              <a:spcAft>
                <a:spcPts val="0"/>
              </a:spcAft>
              <a:tabLst>
                <a:tab pos="2637155" algn="ctr"/>
                <a:tab pos="5274310" algn="r"/>
                <a:tab pos="457200" algn="l"/>
              </a:tabLst>
            </a:pPr>
            <a:r>
              <a:rPr lang="en-GB" sz="2200" dirty="0">
                <a:latin typeface="Arial" panose="020B0604020202020204" pitchFamily="34" charset="0"/>
                <a:cs typeface="Arial" panose="020B0604020202020204" pitchFamily="34" charset="0"/>
              </a:rPr>
              <a:t>A range of question types will be used to assess content.</a:t>
            </a:r>
          </a:p>
          <a:p>
            <a:pPr marL="0" indent="0">
              <a:spcAft>
                <a:spcPts val="0"/>
              </a:spcAft>
              <a:buNone/>
              <a:tabLst>
                <a:tab pos="2637155" algn="ctr"/>
                <a:tab pos="5274310" algn="r"/>
                <a:tab pos="457200" algn="l"/>
              </a:tabLst>
            </a:pPr>
            <a:endParaRPr lang="en-GB" sz="2200" dirty="0">
              <a:latin typeface="Arial" panose="020B0604020202020204" pitchFamily="34" charset="0"/>
              <a:cs typeface="Arial" panose="020B0604020202020204" pitchFamily="34" charset="0"/>
            </a:endParaRPr>
          </a:p>
          <a:p>
            <a:pPr>
              <a:spcAft>
                <a:spcPts val="0"/>
              </a:spcAft>
              <a:tabLst>
                <a:tab pos="2637155" algn="ctr"/>
                <a:tab pos="5274310" algn="r"/>
                <a:tab pos="457200" algn="l"/>
              </a:tabLst>
            </a:pPr>
            <a:r>
              <a:rPr lang="en-GB" sz="2200" dirty="0">
                <a:latin typeface="Arial" panose="020B0604020202020204" pitchFamily="34" charset="0"/>
                <a:cs typeface="Arial" panose="020B0604020202020204" pitchFamily="34" charset="0"/>
              </a:rPr>
              <a:t>The paper will always be out of 80 marks but marks per question may vary as appropriate to the question type. </a:t>
            </a:r>
          </a:p>
          <a:p>
            <a:pPr>
              <a:spcAft>
                <a:spcPts val="0"/>
              </a:spcAft>
              <a:tabLst>
                <a:tab pos="2637155" algn="ctr"/>
                <a:tab pos="5274310" algn="r"/>
                <a:tab pos="457200" algn="l"/>
              </a:tabLst>
            </a:pPr>
            <a:endParaRPr lang="en-GB" sz="2200" dirty="0">
              <a:latin typeface="Arial" panose="020B0604020202020204" pitchFamily="34" charset="0"/>
              <a:cs typeface="Arial" panose="020B0604020202020204" pitchFamily="34" charset="0"/>
            </a:endParaRPr>
          </a:p>
          <a:p>
            <a:pPr>
              <a:spcAft>
                <a:spcPts val="0"/>
              </a:spcAft>
              <a:tabLst>
                <a:tab pos="2637155" algn="ctr"/>
                <a:tab pos="5274310" algn="r"/>
                <a:tab pos="457200" algn="l"/>
              </a:tabLst>
            </a:pPr>
            <a:r>
              <a:rPr lang="en-GB" sz="2200" dirty="0">
                <a:latin typeface="Arial" panose="020B0604020202020204" pitchFamily="34" charset="0"/>
                <a:cs typeface="Arial" panose="020B0604020202020204" pitchFamily="34" charset="0"/>
              </a:rPr>
              <a:t>This examination will  also be available via e-Assessment (i.e. on line for candidates who prefer this medium).  </a:t>
            </a:r>
            <a:endParaRPr lang="en-GB" sz="2200" dirty="0">
              <a:latin typeface="Arial" panose="020B0604020202020204" pitchFamily="34" charset="0"/>
              <a:ea typeface="Times New Roman"/>
              <a:cs typeface="Arial" panose="020B0604020202020204" pitchFamily="34" charset="0"/>
            </a:endParaRPr>
          </a:p>
          <a:p>
            <a:pPr marL="0" indent="0">
              <a:buNone/>
            </a:pPr>
            <a:endParaRPr lang="en-GB" dirty="0"/>
          </a:p>
        </p:txBody>
      </p:sp>
      <p:pic>
        <p:nvPicPr>
          <p:cNvPr id="5" name="Picture 4">
            <a:extLst>
              <a:ext uri="{FF2B5EF4-FFF2-40B4-BE49-F238E27FC236}">
                <a16:creationId xmlns:a16="http://schemas.microsoft.com/office/drawing/2014/main" id="{E90DD481-598F-42A1-9994-425B11E1FFBB}"/>
              </a:ext>
            </a:extLst>
          </p:cNvPr>
          <p:cNvPicPr>
            <a:picLocks noChangeAspect="1"/>
          </p:cNvPicPr>
          <p:nvPr/>
        </p:nvPicPr>
        <p:blipFill>
          <a:blip r:embed="rId3"/>
          <a:stretch>
            <a:fillRect/>
          </a:stretch>
        </p:blipFill>
        <p:spPr>
          <a:xfrm>
            <a:off x="9171189" y="190800"/>
            <a:ext cx="2792210" cy="1201016"/>
          </a:xfrm>
          <a:prstGeom prst="rect">
            <a:avLst/>
          </a:prstGeom>
        </p:spPr>
      </p:pic>
    </p:spTree>
    <p:extLst>
      <p:ext uri="{BB962C8B-B14F-4D97-AF65-F5344CB8AC3E}">
        <p14:creationId xmlns:p14="http://schemas.microsoft.com/office/powerpoint/2010/main" val="8363101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A6E125-1277-4E4E-A343-3004B811C2CF}"/>
              </a:ext>
            </a:extLst>
          </p:cNvPr>
          <p:cNvSpPr>
            <a:spLocks noGrp="1"/>
          </p:cNvSpPr>
          <p:nvPr>
            <p:ph type="title"/>
          </p:nvPr>
        </p:nvSpPr>
        <p:spPr>
          <a:xfrm>
            <a:off x="163845" y="246889"/>
            <a:ext cx="10515600" cy="1325563"/>
          </a:xfrm>
        </p:spPr>
        <p:txBody>
          <a:bodyPr>
            <a:normAutofit/>
          </a:bodyPr>
          <a:lstStyle/>
          <a:p>
            <a:r>
              <a:rPr lang="en-GB" sz="3800" b="1" dirty="0">
                <a:solidFill>
                  <a:srgbClr val="00B0F0"/>
                </a:solidFill>
                <a:latin typeface="Arial" panose="020B0604020202020204" pitchFamily="34" charset="0"/>
                <a:cs typeface="Arial" panose="020B0604020202020204" pitchFamily="34" charset="0"/>
              </a:rPr>
              <a:t>Unit 1: Promoting health and well-being</a:t>
            </a:r>
          </a:p>
        </p:txBody>
      </p:sp>
      <p:sp>
        <p:nvSpPr>
          <p:cNvPr id="3" name="Content Placeholder 2">
            <a:extLst>
              <a:ext uri="{FF2B5EF4-FFF2-40B4-BE49-F238E27FC236}">
                <a16:creationId xmlns:a16="http://schemas.microsoft.com/office/drawing/2014/main" id="{B2ADDF00-9519-4669-A810-586E7B123B86}"/>
              </a:ext>
            </a:extLst>
          </p:cNvPr>
          <p:cNvSpPr>
            <a:spLocks noGrp="1"/>
          </p:cNvSpPr>
          <p:nvPr>
            <p:ph idx="1"/>
          </p:nvPr>
        </p:nvSpPr>
        <p:spPr>
          <a:xfrm>
            <a:off x="1611923" y="1572452"/>
            <a:ext cx="8052582" cy="4579501"/>
          </a:xfrm>
        </p:spPr>
        <p:txBody>
          <a:bodyPr wrap="square">
            <a:noAutofit/>
          </a:bodyPr>
          <a:lstStyle/>
          <a:p>
            <a:pPr marL="0" indent="0">
              <a:buNone/>
            </a:pPr>
            <a:r>
              <a:rPr lang="en-GB" sz="1800" i="1" dirty="0"/>
              <a:t>                                                           Answer </a:t>
            </a:r>
            <a:r>
              <a:rPr lang="en-GB" sz="1800" b="1" i="1" dirty="0"/>
              <a:t>all</a:t>
            </a:r>
            <a:r>
              <a:rPr lang="en-GB" sz="1800" i="1" dirty="0"/>
              <a:t> questions</a:t>
            </a:r>
          </a:p>
          <a:p>
            <a:pPr marL="0" indent="0">
              <a:buNone/>
            </a:pPr>
            <a:endParaRPr lang="en-GB" sz="1800" i="1" dirty="0"/>
          </a:p>
          <a:p>
            <a:pPr marL="0" indent="0">
              <a:buNone/>
            </a:pPr>
            <a:r>
              <a:rPr lang="en-GB" sz="1800" b="1" dirty="0">
                <a:latin typeface="Arial" panose="020B0604020202020204" pitchFamily="34" charset="0"/>
                <a:cs typeface="Arial" panose="020B0604020202020204" pitchFamily="34" charset="0"/>
              </a:rPr>
              <a:t>1</a:t>
            </a:r>
            <a:r>
              <a:rPr lang="en-GB" sz="1800" dirty="0">
                <a:latin typeface="Arial" panose="020B0604020202020204" pitchFamily="34" charset="0"/>
                <a:cs typeface="Arial" panose="020B0604020202020204" pitchFamily="34" charset="0"/>
              </a:rPr>
              <a:t>.     The Social Services and Well-being (Wales) Act 2014 is one example of    </a:t>
            </a:r>
          </a:p>
          <a:p>
            <a:pPr marL="0" indent="0">
              <a:buNone/>
            </a:pPr>
            <a:r>
              <a:rPr lang="en-GB" sz="1800" dirty="0">
                <a:latin typeface="Arial" panose="020B0604020202020204" pitchFamily="34" charset="0"/>
                <a:cs typeface="Arial" panose="020B0604020202020204" pitchFamily="34" charset="0"/>
              </a:rPr>
              <a:t>       legislation designed specifically for Wales.  </a:t>
            </a:r>
          </a:p>
          <a:p>
            <a:pPr marL="0" indent="0">
              <a:buNone/>
            </a:pPr>
            <a:endParaRPr lang="en-GB" sz="1800" dirty="0">
              <a:latin typeface="Arial" panose="020B0604020202020204" pitchFamily="34" charset="0"/>
              <a:cs typeface="Arial" panose="020B0604020202020204" pitchFamily="34" charset="0"/>
            </a:endParaRPr>
          </a:p>
          <a:p>
            <a:pPr marL="0" indent="0">
              <a:buNone/>
            </a:pPr>
            <a:r>
              <a:rPr lang="en-GB" sz="1800" dirty="0">
                <a:highlight>
                  <a:srgbClr val="FFFF00"/>
                </a:highlight>
                <a:latin typeface="Arial" panose="020B0604020202020204" pitchFamily="34" charset="0"/>
                <a:cs typeface="Arial" panose="020B0604020202020204" pitchFamily="34" charset="0"/>
              </a:rPr>
              <a:t>      Describe </a:t>
            </a:r>
            <a:r>
              <a:rPr lang="en-GB" sz="1800" dirty="0">
                <a:latin typeface="Arial" panose="020B0604020202020204" pitchFamily="34" charset="0"/>
                <a:cs typeface="Arial" panose="020B0604020202020204" pitchFamily="34" charset="0"/>
              </a:rPr>
              <a:t>the main principles of the Social Services and Well-being </a:t>
            </a:r>
          </a:p>
          <a:p>
            <a:pPr marL="0" indent="0">
              <a:buNone/>
            </a:pPr>
            <a:r>
              <a:rPr lang="en-GB" sz="1800" dirty="0">
                <a:latin typeface="Arial" panose="020B0604020202020204" pitchFamily="34" charset="0"/>
                <a:cs typeface="Arial" panose="020B0604020202020204" pitchFamily="34" charset="0"/>
              </a:rPr>
              <a:t>      (Wales) Act 2014                                                                                   [8]</a:t>
            </a:r>
          </a:p>
          <a:p>
            <a:pPr marL="0" indent="0">
              <a:buNone/>
            </a:pPr>
            <a:endParaRPr lang="en-GB" sz="1800" dirty="0">
              <a:latin typeface="Arial" panose="020B0604020202020204" pitchFamily="34" charset="0"/>
              <a:cs typeface="Arial" panose="020B0604020202020204" pitchFamily="34" charset="0"/>
            </a:endParaRPr>
          </a:p>
          <a:p>
            <a:pPr marL="0" indent="0">
              <a:buNone/>
            </a:pPr>
            <a:r>
              <a:rPr lang="en-GB" sz="1800" dirty="0">
                <a:latin typeface="Arial" panose="020B0604020202020204" pitchFamily="34" charset="0"/>
                <a:cs typeface="Arial" panose="020B0604020202020204" pitchFamily="34" charset="0"/>
              </a:rPr>
              <a:t>…………………………………………………………………………………………</a:t>
            </a:r>
          </a:p>
          <a:p>
            <a:pPr marL="0" indent="0">
              <a:buNone/>
            </a:pPr>
            <a:r>
              <a:rPr lang="en-GB" sz="1800" dirty="0">
                <a:latin typeface="Arial" panose="020B0604020202020204" pitchFamily="34" charset="0"/>
                <a:cs typeface="Arial" panose="020B0604020202020204" pitchFamily="34" charset="0"/>
              </a:rPr>
              <a:t>………………………………………………………………………………………...</a:t>
            </a:r>
          </a:p>
          <a:p>
            <a:pPr marL="0" indent="0">
              <a:buNone/>
            </a:pPr>
            <a:r>
              <a:rPr lang="en-GB" sz="1800" dirty="0">
                <a:latin typeface="Arial" panose="020B0604020202020204" pitchFamily="34" charset="0"/>
                <a:cs typeface="Arial" panose="020B0604020202020204" pitchFamily="34" charset="0"/>
              </a:rPr>
              <a:t>………………………………………………………………………………………...</a:t>
            </a:r>
          </a:p>
          <a:p>
            <a:pPr marL="0" indent="0">
              <a:buNone/>
            </a:pPr>
            <a:r>
              <a:rPr lang="en-GB" sz="1800" dirty="0">
                <a:latin typeface="Arial" panose="020B0604020202020204" pitchFamily="34" charset="0"/>
                <a:cs typeface="Arial" panose="020B0604020202020204" pitchFamily="34" charset="0"/>
              </a:rPr>
              <a:t>…………………………………………………………………………………………</a:t>
            </a:r>
          </a:p>
          <a:p>
            <a:pPr marL="0" indent="0">
              <a:buNone/>
            </a:pPr>
            <a:r>
              <a:rPr lang="en-GB" sz="1800" dirty="0">
                <a:latin typeface="Arial" panose="020B0604020202020204" pitchFamily="34" charset="0"/>
                <a:cs typeface="Arial" panose="020B0604020202020204" pitchFamily="34" charset="0"/>
              </a:rPr>
              <a:t>…………………………………………………………………………………………</a:t>
            </a:r>
          </a:p>
          <a:p>
            <a:pPr marL="0" indent="0">
              <a:buNone/>
            </a:pPr>
            <a:endParaRPr lang="en-GB" sz="1800" dirty="0">
              <a:latin typeface="Arial" panose="020B0604020202020204" pitchFamily="34" charset="0"/>
              <a:cs typeface="Arial" panose="020B0604020202020204" pitchFamily="34" charset="0"/>
            </a:endParaRPr>
          </a:p>
          <a:p>
            <a:pPr marL="0" indent="0">
              <a:buNone/>
            </a:pPr>
            <a:endParaRPr lang="en-GB" sz="1800" dirty="0">
              <a:latin typeface="Arial" panose="020B0604020202020204" pitchFamily="34" charset="0"/>
              <a:cs typeface="Arial" panose="020B0604020202020204" pitchFamily="34" charset="0"/>
            </a:endParaRPr>
          </a:p>
          <a:p>
            <a:pPr marL="0" indent="0">
              <a:buNone/>
            </a:pPr>
            <a:r>
              <a:rPr lang="en-GB" sz="1800" dirty="0">
                <a:latin typeface="Arial" panose="020B0604020202020204" pitchFamily="34" charset="0"/>
                <a:cs typeface="Arial" panose="020B0604020202020204" pitchFamily="34" charset="0"/>
              </a:rPr>
              <a:t>                 </a:t>
            </a:r>
          </a:p>
        </p:txBody>
      </p:sp>
      <p:sp>
        <p:nvSpPr>
          <p:cNvPr id="11" name="Speech Bubble: Oval 10">
            <a:extLst>
              <a:ext uri="{FF2B5EF4-FFF2-40B4-BE49-F238E27FC236}">
                <a16:creationId xmlns:a16="http://schemas.microsoft.com/office/drawing/2014/main" id="{5DCDEED5-E36E-41F8-BF7A-1DCF95AB3669}"/>
              </a:ext>
            </a:extLst>
          </p:cNvPr>
          <p:cNvSpPr/>
          <p:nvPr/>
        </p:nvSpPr>
        <p:spPr>
          <a:xfrm>
            <a:off x="4965895" y="4248444"/>
            <a:ext cx="4572000" cy="2096086"/>
          </a:xfrm>
          <a:prstGeom prst="wedgeEllipseCallout">
            <a:avLst>
              <a:gd name="adj1" fmla="val -75295"/>
              <a:gd name="adj2" fmla="val -5757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a:t>
            </a:r>
            <a:r>
              <a:rPr lang="en-GB" dirty="0">
                <a:latin typeface="Arial" panose="020B0604020202020204" pitchFamily="34" charset="0"/>
                <a:cs typeface="Arial" panose="020B0604020202020204" pitchFamily="34" charset="0"/>
              </a:rPr>
              <a:t>There a few low tariff questions</a:t>
            </a:r>
          </a:p>
          <a:p>
            <a:pPr algn="ctr"/>
            <a:r>
              <a:rPr lang="en-GB" dirty="0">
                <a:latin typeface="Arial" panose="020B0604020202020204" pitchFamily="34" charset="0"/>
                <a:cs typeface="Arial" panose="020B0604020202020204" pitchFamily="34" charset="0"/>
              </a:rPr>
              <a:t>Extended responses are required</a:t>
            </a:r>
          </a:p>
          <a:p>
            <a:pPr algn="ctr"/>
            <a:r>
              <a:rPr lang="en-GB" dirty="0">
                <a:latin typeface="Arial" panose="020B0604020202020204" pitchFamily="34" charset="0"/>
                <a:cs typeface="Arial" panose="020B0604020202020204" pitchFamily="34" charset="0"/>
              </a:rPr>
              <a:t>There are fewer questions that address more than 1 AO</a:t>
            </a:r>
          </a:p>
        </p:txBody>
      </p:sp>
      <p:pic>
        <p:nvPicPr>
          <p:cNvPr id="5" name="Picture 4">
            <a:extLst>
              <a:ext uri="{FF2B5EF4-FFF2-40B4-BE49-F238E27FC236}">
                <a16:creationId xmlns:a16="http://schemas.microsoft.com/office/drawing/2014/main" id="{8D70E7FF-951C-4FA5-A3A7-1706C9E9326B}"/>
              </a:ext>
            </a:extLst>
          </p:cNvPr>
          <p:cNvPicPr>
            <a:picLocks noChangeAspect="1"/>
          </p:cNvPicPr>
          <p:nvPr/>
        </p:nvPicPr>
        <p:blipFill>
          <a:blip r:embed="rId2"/>
          <a:stretch>
            <a:fillRect/>
          </a:stretch>
        </p:blipFill>
        <p:spPr>
          <a:xfrm>
            <a:off x="9399790" y="200745"/>
            <a:ext cx="2792210" cy="1201016"/>
          </a:xfrm>
          <a:prstGeom prst="rect">
            <a:avLst/>
          </a:prstGeom>
        </p:spPr>
      </p:pic>
    </p:spTree>
    <p:extLst>
      <p:ext uri="{BB962C8B-B14F-4D97-AF65-F5344CB8AC3E}">
        <p14:creationId xmlns:p14="http://schemas.microsoft.com/office/powerpoint/2010/main" val="21803370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DC119-DAF1-4F5F-83D7-F41C4E54E42B}"/>
              </a:ext>
            </a:extLst>
          </p:cNvPr>
          <p:cNvSpPr>
            <a:spLocks noGrp="1"/>
          </p:cNvSpPr>
          <p:nvPr>
            <p:ph type="title"/>
          </p:nvPr>
        </p:nvSpPr>
        <p:spPr>
          <a:xfrm>
            <a:off x="396117" y="27690"/>
            <a:ext cx="10515600" cy="1325563"/>
          </a:xfrm>
        </p:spPr>
        <p:txBody>
          <a:bodyPr>
            <a:normAutofit/>
          </a:bodyPr>
          <a:lstStyle/>
          <a:p>
            <a:r>
              <a:rPr lang="en-GB" sz="3600" b="1" dirty="0">
                <a:solidFill>
                  <a:srgbClr val="00B0F0"/>
                </a:solidFill>
                <a:latin typeface="Arial" panose="020B0604020202020204" pitchFamily="34" charset="0"/>
                <a:cs typeface="Arial" panose="020B0604020202020204" pitchFamily="34" charset="0"/>
              </a:rPr>
              <a:t>Unit 1: Promoting health and well-being</a:t>
            </a:r>
            <a:endParaRPr lang="en-GB" sz="3600" b="1" dirty="0"/>
          </a:p>
        </p:txBody>
      </p:sp>
      <p:graphicFrame>
        <p:nvGraphicFramePr>
          <p:cNvPr id="5" name="Table 5">
            <a:extLst>
              <a:ext uri="{FF2B5EF4-FFF2-40B4-BE49-F238E27FC236}">
                <a16:creationId xmlns:a16="http://schemas.microsoft.com/office/drawing/2014/main" id="{12DE0761-A225-4353-B23D-5F4E77E52D97}"/>
              </a:ext>
            </a:extLst>
          </p:cNvPr>
          <p:cNvGraphicFramePr>
            <a:graphicFrameLocks noGrp="1"/>
          </p:cNvGraphicFramePr>
          <p:nvPr>
            <p:ph idx="1"/>
            <p:extLst>
              <p:ext uri="{D42A27DB-BD31-4B8C-83A1-F6EECF244321}">
                <p14:modId xmlns:p14="http://schemas.microsoft.com/office/powerpoint/2010/main" val="4273034578"/>
              </p:ext>
            </p:extLst>
          </p:nvPr>
        </p:nvGraphicFramePr>
        <p:xfrm>
          <a:off x="492370" y="1416878"/>
          <a:ext cx="9777045" cy="5298830"/>
        </p:xfrm>
        <a:graphic>
          <a:graphicData uri="http://schemas.openxmlformats.org/drawingml/2006/table">
            <a:tbl>
              <a:tblPr firstRow="1" bandRow="1">
                <a:tableStyleId>{5940675A-B579-460E-94D1-54222C63F5DA}</a:tableStyleId>
              </a:tblPr>
              <a:tblGrid>
                <a:gridCol w="997370">
                  <a:extLst>
                    <a:ext uri="{9D8B030D-6E8A-4147-A177-3AD203B41FA5}">
                      <a16:colId xmlns:a16="http://schemas.microsoft.com/office/drawing/2014/main" val="2181587716"/>
                    </a:ext>
                  </a:extLst>
                </a:gridCol>
                <a:gridCol w="5377058">
                  <a:extLst>
                    <a:ext uri="{9D8B030D-6E8A-4147-A177-3AD203B41FA5}">
                      <a16:colId xmlns:a16="http://schemas.microsoft.com/office/drawing/2014/main" val="3332306155"/>
                    </a:ext>
                  </a:extLst>
                </a:gridCol>
                <a:gridCol w="811893">
                  <a:extLst>
                    <a:ext uri="{9D8B030D-6E8A-4147-A177-3AD203B41FA5}">
                      <a16:colId xmlns:a16="http://schemas.microsoft.com/office/drawing/2014/main" val="4060456658"/>
                    </a:ext>
                  </a:extLst>
                </a:gridCol>
                <a:gridCol w="786119">
                  <a:extLst>
                    <a:ext uri="{9D8B030D-6E8A-4147-A177-3AD203B41FA5}">
                      <a16:colId xmlns:a16="http://schemas.microsoft.com/office/drawing/2014/main" val="4152452359"/>
                    </a:ext>
                  </a:extLst>
                </a:gridCol>
                <a:gridCol w="773232">
                  <a:extLst>
                    <a:ext uri="{9D8B030D-6E8A-4147-A177-3AD203B41FA5}">
                      <a16:colId xmlns:a16="http://schemas.microsoft.com/office/drawing/2014/main" val="2051399565"/>
                    </a:ext>
                  </a:extLst>
                </a:gridCol>
                <a:gridCol w="1031373">
                  <a:extLst>
                    <a:ext uri="{9D8B030D-6E8A-4147-A177-3AD203B41FA5}">
                      <a16:colId xmlns:a16="http://schemas.microsoft.com/office/drawing/2014/main" val="4052321569"/>
                    </a:ext>
                  </a:extLst>
                </a:gridCol>
              </a:tblGrid>
              <a:tr h="407963">
                <a:tc>
                  <a:txBody>
                    <a:bodyPr/>
                    <a:lstStyle/>
                    <a:p>
                      <a:pPr>
                        <a:lnSpc>
                          <a:spcPct val="107000"/>
                        </a:lnSpc>
                        <a:spcAft>
                          <a:spcPts val="0"/>
                        </a:spcAft>
                      </a:pPr>
                      <a:r>
                        <a:rPr lang="en-GB"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Question</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73025" marR="73025" marT="36830" marB="36830" anchor="ctr">
                    <a:solidFill>
                      <a:schemeClr val="bg2">
                        <a:lumMod val="90000"/>
                      </a:schemeClr>
                    </a:solidFill>
                  </a:tcPr>
                </a:tc>
                <a:tc>
                  <a:txBody>
                    <a:bodyPr/>
                    <a:lstStyle/>
                    <a:p>
                      <a:pPr algn="ctr">
                        <a:lnSpc>
                          <a:spcPct val="107000"/>
                        </a:lnSpc>
                        <a:spcAft>
                          <a:spcPts val="0"/>
                        </a:spcAft>
                      </a:pPr>
                      <a:r>
                        <a:rPr lang="en-GB"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Answer</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73025" marR="73025" marT="36830" marB="36830" anchor="ctr">
                    <a:solidFill>
                      <a:schemeClr val="bg2">
                        <a:lumMod val="90000"/>
                      </a:schemeClr>
                    </a:solidFill>
                  </a:tcPr>
                </a:tc>
                <a:tc>
                  <a:txBody>
                    <a:bodyPr/>
                    <a:lstStyle/>
                    <a:p>
                      <a:pPr algn="ctr">
                        <a:lnSpc>
                          <a:spcPct val="107000"/>
                        </a:lnSpc>
                        <a:spcAft>
                          <a:spcPts val="0"/>
                        </a:spcAft>
                      </a:pPr>
                      <a:r>
                        <a:rPr lang="en-GB"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AO1</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73025" marR="73025" marT="36830" marB="36830" anchor="ctr">
                    <a:solidFill>
                      <a:schemeClr val="bg2">
                        <a:lumMod val="90000"/>
                      </a:schemeClr>
                    </a:solidFill>
                  </a:tcPr>
                </a:tc>
                <a:tc>
                  <a:txBody>
                    <a:bodyPr/>
                    <a:lstStyle/>
                    <a:p>
                      <a:pPr algn="ctr">
                        <a:lnSpc>
                          <a:spcPct val="107000"/>
                        </a:lnSpc>
                        <a:spcAft>
                          <a:spcPts val="0"/>
                        </a:spcAft>
                      </a:pPr>
                      <a:r>
                        <a:rPr lang="en-GB"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AO2</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73025" marR="73025" marT="36830" marB="36830" anchor="ctr">
                    <a:solidFill>
                      <a:schemeClr val="bg2">
                        <a:lumMod val="90000"/>
                      </a:schemeClr>
                    </a:solidFill>
                  </a:tcPr>
                </a:tc>
                <a:tc>
                  <a:txBody>
                    <a:bodyPr/>
                    <a:lstStyle/>
                    <a:p>
                      <a:pPr algn="ctr">
                        <a:lnSpc>
                          <a:spcPct val="107000"/>
                        </a:lnSpc>
                        <a:spcAft>
                          <a:spcPts val="0"/>
                        </a:spcAft>
                      </a:pPr>
                      <a:r>
                        <a:rPr lang="en-GB"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AO3</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73025" marR="73025" marT="36830" marB="36830" anchor="ctr">
                    <a:solidFill>
                      <a:schemeClr val="bg2">
                        <a:lumMod val="90000"/>
                      </a:schemeClr>
                    </a:solidFill>
                  </a:tcPr>
                </a:tc>
                <a:tc>
                  <a:txBody>
                    <a:bodyPr/>
                    <a:lstStyle/>
                    <a:p>
                      <a:pPr algn="ctr">
                        <a:lnSpc>
                          <a:spcPct val="107000"/>
                        </a:lnSpc>
                        <a:spcBef>
                          <a:spcPts val="200"/>
                        </a:spcBef>
                        <a:spcAft>
                          <a:spcPts val="200"/>
                        </a:spcAft>
                      </a:pPr>
                      <a:r>
                        <a:rPr lang="en-GB" sz="14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Total Mark</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73025" marR="73025" marT="36830" marB="36830" anchor="ctr">
                    <a:solidFill>
                      <a:schemeClr val="bg2">
                        <a:lumMod val="90000"/>
                      </a:schemeClr>
                    </a:solidFill>
                  </a:tcPr>
                </a:tc>
                <a:extLst>
                  <a:ext uri="{0D108BD9-81ED-4DB2-BD59-A6C34878D82A}">
                    <a16:rowId xmlns:a16="http://schemas.microsoft.com/office/drawing/2014/main" val="1250856504"/>
                  </a:ext>
                </a:extLst>
              </a:tr>
              <a:tr h="956603">
                <a:tc>
                  <a:txBody>
                    <a:bodyPr/>
                    <a:lstStyle/>
                    <a:p>
                      <a:r>
                        <a:rPr lang="en-GB" sz="1400" dirty="0">
                          <a:latin typeface="Arial" panose="020B0604020202020204" pitchFamily="34" charset="0"/>
                          <a:cs typeface="Arial" panose="020B0604020202020204" pitchFamily="34" charset="0"/>
                        </a:rPr>
                        <a:t> 1.</a:t>
                      </a:r>
                    </a:p>
                  </a:txBody>
                  <a:tcPr/>
                </a:tc>
                <a:tc>
                  <a:txBody>
                    <a:bodyPr/>
                    <a:lstStyle/>
                    <a:p>
                      <a:r>
                        <a:rPr lang="en-GB" sz="1400" i="1" kern="1200" dirty="0">
                          <a:solidFill>
                            <a:schemeClr val="tx1"/>
                          </a:solidFill>
                          <a:effectLst/>
                          <a:latin typeface="Arial" panose="020B0604020202020204" pitchFamily="34" charset="0"/>
                          <a:ea typeface="+mn-ea"/>
                          <a:cs typeface="Arial" panose="020B0604020202020204" pitchFamily="34" charset="0"/>
                        </a:rPr>
                        <a:t>The Social Services and Well-being (Wales) Act 2014 is one example of legislation designed specifically for Wales.  </a:t>
                      </a:r>
                      <a:endParaRPr lang="en-GB" sz="1400" kern="1200" dirty="0">
                        <a:solidFill>
                          <a:schemeClr val="tx1"/>
                        </a:solidFill>
                        <a:effectLst/>
                        <a:latin typeface="Arial" panose="020B0604020202020204" pitchFamily="34" charset="0"/>
                        <a:ea typeface="+mn-ea"/>
                        <a:cs typeface="Arial" panose="020B0604020202020204" pitchFamily="34" charset="0"/>
                      </a:endParaRPr>
                    </a:p>
                    <a:p>
                      <a:r>
                        <a:rPr lang="en-GB" sz="1400" i="1" kern="1200" dirty="0">
                          <a:solidFill>
                            <a:schemeClr val="tx1"/>
                          </a:solidFill>
                          <a:effectLst/>
                          <a:latin typeface="Arial" panose="020B0604020202020204" pitchFamily="34" charset="0"/>
                          <a:ea typeface="+mn-ea"/>
                          <a:cs typeface="Arial" panose="020B0604020202020204" pitchFamily="34" charset="0"/>
                        </a:rPr>
                        <a:t>Describe the main principles of the Social Services and Well-being (Wales) Act 2014.</a:t>
                      </a:r>
                      <a:endParaRPr lang="en-GB" sz="1400" dirty="0">
                        <a:latin typeface="Arial" panose="020B0604020202020204" pitchFamily="34" charset="0"/>
                        <a:cs typeface="Arial" panose="020B0604020202020204" pitchFamily="34" charset="0"/>
                      </a:endParaRPr>
                    </a:p>
                  </a:txBody>
                  <a:tcPr/>
                </a:tc>
                <a:tc>
                  <a:txBody>
                    <a:bodyPr/>
                    <a:lstStyle/>
                    <a:p>
                      <a:pPr algn="ctr"/>
                      <a:r>
                        <a:rPr lang="en-GB" sz="1400" dirty="0">
                          <a:latin typeface="Arial" panose="020B0604020202020204" pitchFamily="34" charset="0"/>
                          <a:cs typeface="Arial" panose="020B0604020202020204" pitchFamily="34" charset="0"/>
                        </a:rPr>
                        <a:t>8</a:t>
                      </a:r>
                    </a:p>
                  </a:txBody>
                  <a:tcPr/>
                </a:tc>
                <a:tc>
                  <a:txBody>
                    <a:bodyPr/>
                    <a:lstStyle/>
                    <a:p>
                      <a:pPr algn="ctr"/>
                      <a:endParaRPr lang="en-GB" dirty="0">
                        <a:latin typeface="Arial" panose="020B0604020202020204" pitchFamily="34" charset="0"/>
                        <a:cs typeface="Arial" panose="020B0604020202020204" pitchFamily="34" charset="0"/>
                      </a:endParaRPr>
                    </a:p>
                  </a:txBody>
                  <a:tcPr/>
                </a:tc>
                <a:tc>
                  <a:txBody>
                    <a:bodyPr/>
                    <a:lstStyle/>
                    <a:p>
                      <a:pPr algn="ctr"/>
                      <a:endParaRPr lang="en-GB" dirty="0">
                        <a:latin typeface="Arial" panose="020B0604020202020204" pitchFamily="34" charset="0"/>
                        <a:cs typeface="Arial" panose="020B0604020202020204" pitchFamily="34" charset="0"/>
                      </a:endParaRPr>
                    </a:p>
                  </a:txBody>
                  <a:tcPr/>
                </a:tc>
                <a:tc>
                  <a:txBody>
                    <a:bodyPr/>
                    <a:lstStyle/>
                    <a:p>
                      <a:pPr algn="ctr"/>
                      <a:r>
                        <a:rPr lang="en-GB" sz="1400" dirty="0">
                          <a:latin typeface="Arial" panose="020B0604020202020204" pitchFamily="34" charset="0"/>
                          <a:cs typeface="Arial" panose="020B0604020202020204" pitchFamily="34" charset="0"/>
                        </a:rPr>
                        <a:t>8</a:t>
                      </a:r>
                    </a:p>
                  </a:txBody>
                  <a:tcPr/>
                </a:tc>
                <a:extLst>
                  <a:ext uri="{0D108BD9-81ED-4DB2-BD59-A6C34878D82A}">
                    <a16:rowId xmlns:a16="http://schemas.microsoft.com/office/drawing/2014/main" val="3951405847"/>
                  </a:ext>
                </a:extLst>
              </a:tr>
              <a:tr h="3934264">
                <a:tc>
                  <a:txBody>
                    <a:bodyPr/>
                    <a:lstStyle/>
                    <a:p>
                      <a:endParaRPr lang="en-GB" dirty="0">
                        <a:latin typeface="Arial" panose="020B0604020202020204" pitchFamily="34" charset="0"/>
                        <a:cs typeface="Arial" panose="020B0604020202020204" pitchFamily="34" charset="0"/>
                      </a:endParaRPr>
                    </a:p>
                  </a:txBody>
                  <a:tcPr/>
                </a:tc>
                <a:tc>
                  <a:txBody>
                    <a:bodyPr/>
                    <a:lstStyle/>
                    <a:p>
                      <a:r>
                        <a:rPr lang="en-GB" sz="1400" kern="1200" dirty="0">
                          <a:solidFill>
                            <a:schemeClr val="tx1"/>
                          </a:solidFill>
                          <a:effectLst/>
                          <a:latin typeface="Arial" panose="020B0604020202020204" pitchFamily="34" charset="0"/>
                          <a:ea typeface="+mn-ea"/>
                          <a:cs typeface="Arial" panose="020B0604020202020204" pitchFamily="34" charset="0"/>
                        </a:rPr>
                        <a:t>Answers may refer to:</a:t>
                      </a:r>
                    </a:p>
                    <a:p>
                      <a:r>
                        <a:rPr lang="en-GB" sz="1400" kern="1200" dirty="0">
                          <a:solidFill>
                            <a:schemeClr val="tx1"/>
                          </a:solidFill>
                          <a:effectLst/>
                          <a:latin typeface="Arial" panose="020B0604020202020204" pitchFamily="34" charset="0"/>
                          <a:ea typeface="+mn-ea"/>
                          <a:cs typeface="Arial" panose="020B0604020202020204" pitchFamily="34" charset="0"/>
                        </a:rPr>
                        <a:t>supporting people who have care and support needs to achieve well-being</a:t>
                      </a:r>
                    </a:p>
                    <a:p>
                      <a:pPr lvl="0"/>
                      <a:r>
                        <a:rPr lang="en-GB" sz="1400" kern="1200" dirty="0">
                          <a:solidFill>
                            <a:schemeClr val="tx1"/>
                          </a:solidFill>
                          <a:effectLst/>
                          <a:latin typeface="Arial" panose="020B0604020202020204" pitchFamily="34" charset="0"/>
                          <a:ea typeface="+mn-ea"/>
                          <a:cs typeface="Arial" panose="020B0604020202020204" pitchFamily="34" charset="0"/>
                        </a:rPr>
                        <a:t>providing a legal framework for improving the well-being of people who need care and support and carers who need support, and for transforming social services in Wales</a:t>
                      </a:r>
                    </a:p>
                    <a:p>
                      <a:pPr lvl="0"/>
                      <a:r>
                        <a:rPr lang="en-GB" sz="1400" kern="1200" dirty="0">
                          <a:solidFill>
                            <a:schemeClr val="tx1"/>
                          </a:solidFill>
                          <a:effectLst/>
                          <a:latin typeface="Arial" panose="020B0604020202020204" pitchFamily="34" charset="0"/>
                          <a:ea typeface="+mn-ea"/>
                          <a:cs typeface="Arial" panose="020B0604020202020204" pitchFamily="34" charset="0"/>
                        </a:rPr>
                        <a:t>empowering those who deliver health and social care and childcare services to co-produce solutions with individuals who need care and support and carers who need support</a:t>
                      </a:r>
                    </a:p>
                    <a:p>
                      <a:pPr lvl="0"/>
                      <a:r>
                        <a:rPr lang="en-GB" sz="1400" kern="1200" dirty="0">
                          <a:solidFill>
                            <a:schemeClr val="tx1"/>
                          </a:solidFill>
                          <a:effectLst/>
                          <a:latin typeface="Arial" panose="020B0604020202020204" pitchFamily="34" charset="0"/>
                          <a:ea typeface="+mn-ea"/>
                          <a:cs typeface="Arial" panose="020B0604020202020204" pitchFamily="34" charset="0"/>
                        </a:rPr>
                        <a:t>promoting the prevention of escalating need, ensuring the right help is available at the right time </a:t>
                      </a:r>
                    </a:p>
                    <a:p>
                      <a:pPr lvl="0"/>
                      <a:r>
                        <a:rPr lang="en-GB" sz="1400" kern="1200" dirty="0">
                          <a:solidFill>
                            <a:schemeClr val="tx1"/>
                          </a:solidFill>
                          <a:effectLst/>
                          <a:latin typeface="Arial" panose="020B0604020202020204" pitchFamily="34" charset="0"/>
                          <a:ea typeface="+mn-ea"/>
                          <a:cs typeface="Arial" panose="020B0604020202020204" pitchFamily="34" charset="0"/>
                        </a:rPr>
                        <a:t>helping to ensure that carers have an equal right to assessment as those they care for</a:t>
                      </a:r>
                    </a:p>
                    <a:p>
                      <a:pPr lvl="0"/>
                      <a:r>
                        <a:rPr lang="en-GB" sz="1400" kern="1200" dirty="0">
                          <a:solidFill>
                            <a:schemeClr val="tx1"/>
                          </a:solidFill>
                          <a:effectLst/>
                          <a:latin typeface="Arial" panose="020B0604020202020204" pitchFamily="34" charset="0"/>
                          <a:ea typeface="+mn-ea"/>
                          <a:cs typeface="Arial" panose="020B0604020202020204" pitchFamily="34" charset="0"/>
                        </a:rPr>
                        <a:t>helping to ensure easy access information and advice is available to all.</a:t>
                      </a:r>
                    </a:p>
                    <a:p>
                      <a:r>
                        <a:rPr lang="en-GB" sz="1400" kern="1200" dirty="0">
                          <a:solidFill>
                            <a:schemeClr val="tx1"/>
                          </a:solidFill>
                          <a:effectLst/>
                          <a:latin typeface="Arial" panose="020B0604020202020204" pitchFamily="34" charset="0"/>
                          <a:ea typeface="+mn-ea"/>
                          <a:cs typeface="Arial" panose="020B0604020202020204" pitchFamily="34" charset="0"/>
                        </a:rPr>
                        <a:t>The legislation is there to support:</a:t>
                      </a:r>
                    </a:p>
                    <a:p>
                      <a:pPr lvl="0"/>
                      <a:r>
                        <a:rPr lang="en-GB" sz="1400" kern="1200" dirty="0">
                          <a:solidFill>
                            <a:schemeClr val="tx1"/>
                          </a:solidFill>
                          <a:effectLst/>
                          <a:latin typeface="Arial" panose="020B0604020202020204" pitchFamily="34" charset="0"/>
                          <a:ea typeface="+mn-ea"/>
                          <a:cs typeface="Arial" panose="020B0604020202020204" pitchFamily="34" charset="0"/>
                        </a:rPr>
                        <a:t>physical and mental health and emotional well-being</a:t>
                      </a:r>
                    </a:p>
                    <a:p>
                      <a:pPr lvl="0"/>
                      <a:r>
                        <a:rPr lang="en-GB" sz="1400" kern="1200" dirty="0">
                          <a:solidFill>
                            <a:schemeClr val="tx1"/>
                          </a:solidFill>
                          <a:effectLst/>
                          <a:latin typeface="Arial" panose="020B0604020202020204" pitchFamily="34" charset="0"/>
                          <a:ea typeface="+mn-ea"/>
                          <a:cs typeface="Arial" panose="020B0604020202020204" pitchFamily="34" charset="0"/>
                        </a:rPr>
                        <a:t>protection from abuse and neglect</a:t>
                      </a:r>
                    </a:p>
                  </a:txBody>
                  <a:tcPr/>
                </a:tc>
                <a:tc>
                  <a:txBody>
                    <a:bodyPr/>
                    <a:lstStyle/>
                    <a:p>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598711776"/>
                  </a:ext>
                </a:extLst>
              </a:tr>
            </a:tbl>
          </a:graphicData>
        </a:graphic>
      </p:graphicFrame>
      <p:pic>
        <p:nvPicPr>
          <p:cNvPr id="3" name="Picture 2">
            <a:extLst>
              <a:ext uri="{FF2B5EF4-FFF2-40B4-BE49-F238E27FC236}">
                <a16:creationId xmlns:a16="http://schemas.microsoft.com/office/drawing/2014/main" id="{001AA7A8-A9CD-4A08-A9AC-CE9A73191E23}"/>
              </a:ext>
            </a:extLst>
          </p:cNvPr>
          <p:cNvPicPr>
            <a:picLocks noChangeAspect="1"/>
          </p:cNvPicPr>
          <p:nvPr/>
        </p:nvPicPr>
        <p:blipFill>
          <a:blip r:embed="rId2"/>
          <a:stretch>
            <a:fillRect/>
          </a:stretch>
        </p:blipFill>
        <p:spPr>
          <a:xfrm>
            <a:off x="9166387" y="179076"/>
            <a:ext cx="2792210" cy="1201016"/>
          </a:xfrm>
          <a:prstGeom prst="rect">
            <a:avLst/>
          </a:prstGeom>
        </p:spPr>
      </p:pic>
    </p:spTree>
    <p:extLst>
      <p:ext uri="{BB962C8B-B14F-4D97-AF65-F5344CB8AC3E}">
        <p14:creationId xmlns:p14="http://schemas.microsoft.com/office/powerpoint/2010/main" val="21729478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F1FE3-1994-4290-9AA1-850B47B257DE}"/>
              </a:ext>
            </a:extLst>
          </p:cNvPr>
          <p:cNvSpPr>
            <a:spLocks noGrp="1"/>
          </p:cNvSpPr>
          <p:nvPr>
            <p:ph type="title"/>
          </p:nvPr>
        </p:nvSpPr>
        <p:spPr>
          <a:xfrm>
            <a:off x="417985" y="-25747"/>
            <a:ext cx="10515600" cy="1325563"/>
          </a:xfrm>
        </p:spPr>
        <p:txBody>
          <a:bodyPr>
            <a:normAutofit/>
          </a:bodyPr>
          <a:lstStyle/>
          <a:p>
            <a:r>
              <a:rPr lang="en-GB" sz="3600" b="1" dirty="0">
                <a:solidFill>
                  <a:srgbClr val="00B0F0"/>
                </a:solidFill>
                <a:latin typeface="Arial" panose="020B0604020202020204" pitchFamily="34" charset="0"/>
                <a:cs typeface="Arial" panose="020B0604020202020204" pitchFamily="34" charset="0"/>
              </a:rPr>
              <a:t>Unit 1: Promoting health and well-being</a:t>
            </a:r>
            <a:endParaRPr lang="en-GB" sz="3600" b="1" dirty="0"/>
          </a:p>
        </p:txBody>
      </p:sp>
      <p:graphicFrame>
        <p:nvGraphicFramePr>
          <p:cNvPr id="5" name="Content Placeholder 4">
            <a:extLst>
              <a:ext uri="{FF2B5EF4-FFF2-40B4-BE49-F238E27FC236}">
                <a16:creationId xmlns:a16="http://schemas.microsoft.com/office/drawing/2014/main" id="{A009BC22-8976-4BFB-84C9-8078B2106FDB}"/>
              </a:ext>
            </a:extLst>
          </p:cNvPr>
          <p:cNvGraphicFramePr>
            <a:graphicFrameLocks noGrp="1"/>
          </p:cNvGraphicFramePr>
          <p:nvPr>
            <p:ph idx="1"/>
            <p:extLst>
              <p:ext uri="{D42A27DB-BD31-4B8C-83A1-F6EECF244321}">
                <p14:modId xmlns:p14="http://schemas.microsoft.com/office/powerpoint/2010/main" val="3762966802"/>
              </p:ext>
            </p:extLst>
          </p:nvPr>
        </p:nvGraphicFramePr>
        <p:xfrm>
          <a:off x="527292" y="942714"/>
          <a:ext cx="7385537" cy="5568054"/>
        </p:xfrm>
        <a:graphic>
          <a:graphicData uri="http://schemas.openxmlformats.org/drawingml/2006/table">
            <a:tbl>
              <a:tblPr firstRow="1" firstCol="1" bandRow="1">
                <a:tableStyleId>{5940675A-B579-460E-94D1-54222C63F5DA}</a:tableStyleId>
              </a:tblPr>
              <a:tblGrid>
                <a:gridCol w="738263">
                  <a:extLst>
                    <a:ext uri="{9D8B030D-6E8A-4147-A177-3AD203B41FA5}">
                      <a16:colId xmlns:a16="http://schemas.microsoft.com/office/drawing/2014/main" val="2301379833"/>
                    </a:ext>
                  </a:extLst>
                </a:gridCol>
                <a:gridCol w="6647274">
                  <a:extLst>
                    <a:ext uri="{9D8B030D-6E8A-4147-A177-3AD203B41FA5}">
                      <a16:colId xmlns:a16="http://schemas.microsoft.com/office/drawing/2014/main" val="2843695352"/>
                    </a:ext>
                  </a:extLst>
                </a:gridCol>
              </a:tblGrid>
              <a:tr h="478302">
                <a:tc>
                  <a:txBody>
                    <a:bodyPr/>
                    <a:lstStyle/>
                    <a:p>
                      <a:pPr algn="ctr">
                        <a:lnSpc>
                          <a:spcPct val="107000"/>
                        </a:lnSpc>
                        <a:spcAft>
                          <a:spcPts val="800"/>
                        </a:spcAft>
                      </a:pPr>
                      <a:r>
                        <a:rPr lang="en-GB" sz="1200" dirty="0">
                          <a:effectLst/>
                          <a:latin typeface="Arial" panose="020B0604020202020204" pitchFamily="34" charset="0"/>
                          <a:cs typeface="Arial" panose="020B0604020202020204" pitchFamily="34" charset="0"/>
                        </a:rPr>
                        <a:t>Band</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62116" marR="62116" marT="31328" marB="31328" anchor="ctr"/>
                </a:tc>
                <a:tc>
                  <a:txBody>
                    <a:bodyPr/>
                    <a:lstStyle/>
                    <a:p>
                      <a:pPr algn="ctr">
                        <a:lnSpc>
                          <a:spcPct val="107000"/>
                        </a:lnSpc>
                        <a:spcAft>
                          <a:spcPts val="800"/>
                        </a:spcAft>
                      </a:pPr>
                      <a:r>
                        <a:rPr lang="en-GB" sz="1200" dirty="0">
                          <a:effectLst/>
                          <a:latin typeface="Arial" panose="020B0604020202020204" pitchFamily="34" charset="0"/>
                          <a:cs typeface="Arial" panose="020B0604020202020204" pitchFamily="34" charset="0"/>
                        </a:rPr>
                        <a:t>AO1</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62116" marR="62116" marT="31328" marB="31328"/>
                </a:tc>
                <a:extLst>
                  <a:ext uri="{0D108BD9-81ED-4DB2-BD59-A6C34878D82A}">
                    <a16:rowId xmlns:a16="http://schemas.microsoft.com/office/drawing/2014/main" val="3490233430"/>
                  </a:ext>
                </a:extLst>
              </a:tr>
              <a:tr h="1086332">
                <a:tc>
                  <a:txBody>
                    <a:bodyPr/>
                    <a:lstStyle/>
                    <a:p>
                      <a:pPr algn="ctr">
                        <a:lnSpc>
                          <a:spcPct val="107000"/>
                        </a:lnSpc>
                        <a:spcAft>
                          <a:spcPts val="0"/>
                        </a:spcAft>
                      </a:pPr>
                      <a:r>
                        <a:rPr lang="en-GB" sz="1200" dirty="0">
                          <a:effectLst/>
                          <a:latin typeface="Arial" panose="020B0604020202020204" pitchFamily="34" charset="0"/>
                          <a:cs typeface="Arial" panose="020B0604020202020204" pitchFamily="34" charset="0"/>
                        </a:rPr>
                        <a:t>4</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62116" marR="62116" marT="31328" marB="31328" anchor="ctr"/>
                </a:tc>
                <a:tc>
                  <a:txBody>
                    <a:bodyPr/>
                    <a:lstStyle/>
                    <a:p>
                      <a:pPr algn="ctr">
                        <a:lnSpc>
                          <a:spcPct val="107000"/>
                        </a:lnSpc>
                        <a:spcAft>
                          <a:spcPts val="0"/>
                        </a:spcAft>
                      </a:pPr>
                      <a:r>
                        <a:rPr lang="en-GB" sz="1200" dirty="0">
                          <a:effectLst/>
                          <a:latin typeface="Arial" panose="020B0604020202020204" pitchFamily="34" charset="0"/>
                          <a:cs typeface="Arial" panose="020B0604020202020204" pitchFamily="34" charset="0"/>
                        </a:rPr>
                        <a:t>7-8 marks</a:t>
                      </a:r>
                    </a:p>
                    <a:p>
                      <a:pPr>
                        <a:lnSpc>
                          <a:spcPct val="107000"/>
                        </a:lnSpc>
                        <a:spcAft>
                          <a:spcPts val="0"/>
                        </a:spcAft>
                      </a:pPr>
                      <a:r>
                        <a:rPr lang="en-GB" sz="1200" dirty="0">
                          <a:effectLst/>
                          <a:latin typeface="Arial" panose="020B0604020202020204" pitchFamily="34" charset="0"/>
                          <a:cs typeface="Arial" panose="020B0604020202020204" pitchFamily="34" charset="0"/>
                        </a:rPr>
                        <a:t>An excellent description which shows:</a:t>
                      </a:r>
                    </a:p>
                    <a:p>
                      <a:pPr marL="342900" lvl="0" indent="-342900">
                        <a:lnSpc>
                          <a:spcPct val="107000"/>
                        </a:lnSpc>
                        <a:spcAft>
                          <a:spcPts val="0"/>
                        </a:spcAft>
                        <a:buFont typeface="Symbol" panose="05050102010706020507" pitchFamily="18" charset="2"/>
                        <a:buChar char=""/>
                      </a:pPr>
                      <a:r>
                        <a:rPr lang="en-GB" sz="1200" dirty="0">
                          <a:effectLst/>
                          <a:latin typeface="Arial" panose="020B0604020202020204" pitchFamily="34" charset="0"/>
                          <a:cs typeface="Arial" panose="020B0604020202020204" pitchFamily="34" charset="0"/>
                        </a:rPr>
                        <a:t>thorough knowledge and understanding of the main principles of the Social Services and Well-being (Wales) Act 2014</a:t>
                      </a:r>
                    </a:p>
                    <a:p>
                      <a:pPr marL="342900" lvl="0" indent="-342900">
                        <a:lnSpc>
                          <a:spcPct val="107000"/>
                        </a:lnSpc>
                        <a:spcAft>
                          <a:spcPts val="0"/>
                        </a:spcAft>
                        <a:buFont typeface="Symbol" panose="05050102010706020507" pitchFamily="18" charset="2"/>
                        <a:buChar char=""/>
                      </a:pPr>
                      <a:r>
                        <a:rPr lang="en-GB" sz="1200" dirty="0">
                          <a:effectLst/>
                          <a:latin typeface="Arial" panose="020B0604020202020204" pitchFamily="34" charset="0"/>
                          <a:cs typeface="Arial" panose="020B0604020202020204" pitchFamily="34" charset="0"/>
                        </a:rPr>
                        <a:t>confident grasp of key concepts, i.e. a focus on people who need care and support, empowerment, co-production, partnerships.</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62116" marR="62116" marT="31328" marB="31328"/>
                </a:tc>
                <a:extLst>
                  <a:ext uri="{0D108BD9-81ED-4DB2-BD59-A6C34878D82A}">
                    <a16:rowId xmlns:a16="http://schemas.microsoft.com/office/drawing/2014/main" val="488348295"/>
                  </a:ext>
                </a:extLst>
              </a:tr>
              <a:tr h="1169281">
                <a:tc>
                  <a:txBody>
                    <a:bodyPr/>
                    <a:lstStyle/>
                    <a:p>
                      <a:pPr algn="ctr">
                        <a:lnSpc>
                          <a:spcPct val="107000"/>
                        </a:lnSpc>
                        <a:spcAft>
                          <a:spcPts val="800"/>
                        </a:spcAft>
                      </a:pPr>
                      <a:r>
                        <a:rPr lang="en-GB" sz="1200" dirty="0">
                          <a:effectLst/>
                          <a:latin typeface="Arial" panose="020B0604020202020204" pitchFamily="34" charset="0"/>
                          <a:cs typeface="Arial" panose="020B0604020202020204" pitchFamily="34" charset="0"/>
                        </a:rPr>
                        <a:t>3</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62116" marR="62116" marT="31328" marB="31328" anchor="ctr"/>
                </a:tc>
                <a:tc>
                  <a:txBody>
                    <a:bodyPr/>
                    <a:lstStyle/>
                    <a:p>
                      <a:pPr algn="ctr">
                        <a:lnSpc>
                          <a:spcPct val="107000"/>
                        </a:lnSpc>
                        <a:spcAft>
                          <a:spcPts val="0"/>
                        </a:spcAft>
                      </a:pPr>
                      <a:r>
                        <a:rPr lang="en-GB" sz="1200" dirty="0">
                          <a:effectLst/>
                          <a:latin typeface="Arial" panose="020B0604020202020204" pitchFamily="34" charset="0"/>
                          <a:cs typeface="Arial" panose="020B0604020202020204" pitchFamily="34" charset="0"/>
                        </a:rPr>
                        <a:t>5-6 marks</a:t>
                      </a:r>
                    </a:p>
                    <a:p>
                      <a:pPr>
                        <a:lnSpc>
                          <a:spcPct val="107000"/>
                        </a:lnSpc>
                        <a:spcAft>
                          <a:spcPts val="800"/>
                        </a:spcAft>
                        <a:tabLst>
                          <a:tab pos="457200" algn="l"/>
                          <a:tab pos="914400" algn="l"/>
                          <a:tab pos="5715000" algn="r"/>
                        </a:tabLst>
                      </a:pPr>
                      <a:r>
                        <a:rPr lang="en-GB" sz="1200" dirty="0">
                          <a:effectLst/>
                          <a:latin typeface="Arial" panose="020B0604020202020204" pitchFamily="34" charset="0"/>
                          <a:cs typeface="Arial" panose="020B0604020202020204" pitchFamily="34" charset="0"/>
                        </a:rPr>
                        <a:t>A good description which shows:</a:t>
                      </a:r>
                    </a:p>
                    <a:p>
                      <a:pPr marL="342900" lvl="0" indent="-342900">
                        <a:lnSpc>
                          <a:spcPct val="107000"/>
                        </a:lnSpc>
                        <a:spcAft>
                          <a:spcPts val="0"/>
                        </a:spcAft>
                        <a:buFont typeface="Symbol" panose="05050102010706020507" pitchFamily="18" charset="2"/>
                        <a:buChar char=""/>
                      </a:pPr>
                      <a:r>
                        <a:rPr lang="en-GB" sz="1200" dirty="0">
                          <a:effectLst/>
                          <a:latin typeface="Arial" panose="020B0604020202020204" pitchFamily="34" charset="0"/>
                          <a:cs typeface="Arial" panose="020B0604020202020204" pitchFamily="34" charset="0"/>
                        </a:rPr>
                        <a:t>generally secure knowledge and understanding of the main principles of the Social Services and Well-being (Wales) Act 2014</a:t>
                      </a:r>
                    </a:p>
                    <a:p>
                      <a:pPr marL="342900" lvl="0" indent="-342900">
                        <a:spcAft>
                          <a:spcPts val="0"/>
                        </a:spcAft>
                        <a:buFont typeface="Symbol" panose="05050102010706020507" pitchFamily="18" charset="2"/>
                        <a:buChar char=""/>
                        <a:tabLst>
                          <a:tab pos="914400" algn="l"/>
                          <a:tab pos="5715000" algn="r"/>
                        </a:tabLst>
                      </a:pPr>
                      <a:r>
                        <a:rPr lang="en-GB" sz="1200" dirty="0">
                          <a:effectLst/>
                          <a:latin typeface="Arial" panose="020B0604020202020204" pitchFamily="34" charset="0"/>
                          <a:cs typeface="Arial" panose="020B0604020202020204" pitchFamily="34" charset="0"/>
                        </a:rPr>
                        <a:t>generally secure grasp of key concepts, i.e. a focus on people who need care and support, empowerment, co-production, partnerships.</a:t>
                      </a:r>
                    </a:p>
                  </a:txBody>
                  <a:tcPr marL="62116" marR="62116" marT="31328" marB="31328"/>
                </a:tc>
                <a:extLst>
                  <a:ext uri="{0D108BD9-81ED-4DB2-BD59-A6C34878D82A}">
                    <a16:rowId xmlns:a16="http://schemas.microsoft.com/office/drawing/2014/main" val="4251933858"/>
                  </a:ext>
                </a:extLst>
              </a:tr>
              <a:tr h="1075147">
                <a:tc>
                  <a:txBody>
                    <a:bodyPr/>
                    <a:lstStyle/>
                    <a:p>
                      <a:pPr algn="ctr">
                        <a:lnSpc>
                          <a:spcPct val="107000"/>
                        </a:lnSpc>
                        <a:spcAft>
                          <a:spcPts val="800"/>
                        </a:spcAft>
                      </a:pPr>
                      <a:r>
                        <a:rPr lang="en-GB" sz="1200" dirty="0">
                          <a:effectLst/>
                          <a:latin typeface="Arial" panose="020B0604020202020204" pitchFamily="34" charset="0"/>
                          <a:cs typeface="Arial" panose="020B0604020202020204" pitchFamily="34" charset="0"/>
                        </a:rPr>
                        <a:t>2</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62116" marR="62116" marT="31328" marB="31328" anchor="ctr"/>
                </a:tc>
                <a:tc>
                  <a:txBody>
                    <a:bodyPr/>
                    <a:lstStyle/>
                    <a:p>
                      <a:pPr algn="ctr">
                        <a:lnSpc>
                          <a:spcPct val="107000"/>
                        </a:lnSpc>
                        <a:spcAft>
                          <a:spcPts val="0"/>
                        </a:spcAft>
                      </a:pPr>
                      <a:r>
                        <a:rPr lang="en-GB" sz="1200" dirty="0">
                          <a:effectLst/>
                          <a:latin typeface="Arial" panose="020B0604020202020204" pitchFamily="34" charset="0"/>
                          <a:cs typeface="Arial" panose="020B0604020202020204" pitchFamily="34" charset="0"/>
                        </a:rPr>
                        <a:t>3-4 marks</a:t>
                      </a:r>
                    </a:p>
                    <a:p>
                      <a:pPr>
                        <a:spcAft>
                          <a:spcPts val="0"/>
                        </a:spcAft>
                        <a:tabLst>
                          <a:tab pos="457200" algn="l"/>
                          <a:tab pos="914400" algn="l"/>
                          <a:tab pos="5715000" algn="r"/>
                        </a:tabLst>
                      </a:pPr>
                      <a:r>
                        <a:rPr lang="en-GB" sz="1200" dirty="0">
                          <a:effectLst/>
                          <a:latin typeface="Arial" panose="020B0604020202020204" pitchFamily="34" charset="0"/>
                          <a:cs typeface="Arial" panose="020B0604020202020204" pitchFamily="34" charset="0"/>
                        </a:rPr>
                        <a:t>A basic description which shows:</a:t>
                      </a:r>
                    </a:p>
                    <a:p>
                      <a:pPr marL="342900" lvl="0" indent="-342900">
                        <a:lnSpc>
                          <a:spcPct val="107000"/>
                        </a:lnSpc>
                        <a:spcAft>
                          <a:spcPts val="0"/>
                        </a:spcAft>
                        <a:buFont typeface="Symbol" panose="05050102010706020507" pitchFamily="18" charset="2"/>
                        <a:buChar char=""/>
                      </a:pPr>
                      <a:r>
                        <a:rPr lang="en-GB" sz="1200" dirty="0">
                          <a:effectLst/>
                          <a:latin typeface="Arial" panose="020B0604020202020204" pitchFamily="34" charset="0"/>
                          <a:cs typeface="Arial" panose="020B0604020202020204" pitchFamily="34" charset="0"/>
                        </a:rPr>
                        <a:t>some knowledge and understanding of some of the main principles of the Social Services and Well-being (Wales) Act 2014</a:t>
                      </a:r>
                    </a:p>
                    <a:p>
                      <a:pPr marL="342900" lvl="0" indent="-342900">
                        <a:lnSpc>
                          <a:spcPct val="107000"/>
                        </a:lnSpc>
                        <a:spcAft>
                          <a:spcPts val="0"/>
                        </a:spcAft>
                        <a:buFont typeface="Symbol" panose="05050102010706020507" pitchFamily="18" charset="2"/>
                        <a:buChar char=""/>
                        <a:tabLst>
                          <a:tab pos="914400" algn="l"/>
                          <a:tab pos="5715000" algn="r"/>
                        </a:tabLst>
                      </a:pPr>
                      <a:r>
                        <a:rPr lang="en-GB" sz="1200" dirty="0">
                          <a:effectLst/>
                          <a:latin typeface="Arial" panose="020B0604020202020204" pitchFamily="34" charset="0"/>
                          <a:cs typeface="Arial" panose="020B0604020202020204" pitchFamily="34" charset="0"/>
                        </a:rPr>
                        <a:t>some grasp of key concepts, i.e. a focus on people who need care and support, empowerment, co-production or partnerships.</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62116" marR="62116" marT="31328" marB="31328"/>
                </a:tc>
                <a:extLst>
                  <a:ext uri="{0D108BD9-81ED-4DB2-BD59-A6C34878D82A}">
                    <a16:rowId xmlns:a16="http://schemas.microsoft.com/office/drawing/2014/main" val="3024249049"/>
                  </a:ext>
                </a:extLst>
              </a:tr>
              <a:tr h="904349">
                <a:tc>
                  <a:txBody>
                    <a:bodyPr/>
                    <a:lstStyle/>
                    <a:p>
                      <a:pPr algn="ctr">
                        <a:lnSpc>
                          <a:spcPct val="107000"/>
                        </a:lnSpc>
                        <a:spcAft>
                          <a:spcPts val="800"/>
                        </a:spcAft>
                      </a:pPr>
                      <a:r>
                        <a:rPr lang="en-GB" sz="1200" dirty="0">
                          <a:effectLst/>
                          <a:latin typeface="Arial" panose="020B0604020202020204" pitchFamily="34" charset="0"/>
                          <a:cs typeface="Arial" panose="020B0604020202020204" pitchFamily="34" charset="0"/>
                        </a:rPr>
                        <a:t>1</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62116" marR="62116" marT="31328" marB="31328" anchor="ctr"/>
                </a:tc>
                <a:tc>
                  <a:txBody>
                    <a:bodyPr/>
                    <a:lstStyle/>
                    <a:p>
                      <a:pPr algn="ctr">
                        <a:lnSpc>
                          <a:spcPct val="107000"/>
                        </a:lnSpc>
                        <a:spcAft>
                          <a:spcPts val="0"/>
                        </a:spcAft>
                      </a:pPr>
                      <a:r>
                        <a:rPr lang="en-GB" sz="1200" dirty="0">
                          <a:effectLst/>
                          <a:latin typeface="Arial" panose="020B0604020202020204" pitchFamily="34" charset="0"/>
                          <a:cs typeface="Arial" panose="020B0604020202020204" pitchFamily="34" charset="0"/>
                        </a:rPr>
                        <a:t>1-2 marks</a:t>
                      </a:r>
                    </a:p>
                    <a:p>
                      <a:pPr>
                        <a:spcAft>
                          <a:spcPts val="0"/>
                        </a:spcAft>
                        <a:tabLst>
                          <a:tab pos="914400" algn="l"/>
                          <a:tab pos="5715000" algn="r"/>
                        </a:tabLst>
                      </a:pPr>
                      <a:r>
                        <a:rPr lang="en-GB" sz="1200" dirty="0">
                          <a:effectLst/>
                          <a:latin typeface="Arial" panose="020B0604020202020204" pitchFamily="34" charset="0"/>
                          <a:cs typeface="Arial" panose="020B0604020202020204" pitchFamily="34" charset="0"/>
                        </a:rPr>
                        <a:t>A limited description which shows:</a:t>
                      </a:r>
                    </a:p>
                    <a:p>
                      <a:pPr marL="342900" lvl="0" indent="-342900">
                        <a:lnSpc>
                          <a:spcPct val="107000"/>
                        </a:lnSpc>
                        <a:spcAft>
                          <a:spcPts val="0"/>
                        </a:spcAft>
                        <a:buFont typeface="Symbol" panose="05050102010706020507" pitchFamily="18" charset="2"/>
                        <a:buChar char=""/>
                      </a:pPr>
                      <a:r>
                        <a:rPr lang="en-GB" sz="1200" dirty="0">
                          <a:effectLst/>
                          <a:latin typeface="Arial" panose="020B0604020202020204" pitchFamily="34" charset="0"/>
                          <a:cs typeface="Arial" panose="020B0604020202020204" pitchFamily="34" charset="0"/>
                        </a:rPr>
                        <a:t>little knowledge and understanding of the Social Services and Well-being (Wales) Act 2014</a:t>
                      </a:r>
                    </a:p>
                    <a:p>
                      <a:pPr marL="342900" lvl="0" indent="-342900">
                        <a:lnSpc>
                          <a:spcPct val="107000"/>
                        </a:lnSpc>
                        <a:spcAft>
                          <a:spcPts val="0"/>
                        </a:spcAft>
                        <a:buFont typeface="Symbol" panose="05050102010706020507" pitchFamily="18" charset="2"/>
                        <a:buChar char=""/>
                        <a:tabLst>
                          <a:tab pos="914400" algn="l"/>
                          <a:tab pos="5715000" algn="r"/>
                        </a:tabLst>
                      </a:pPr>
                      <a:r>
                        <a:rPr lang="en-GB" sz="1200" dirty="0">
                          <a:effectLst/>
                          <a:latin typeface="Arial" panose="020B0604020202020204" pitchFamily="34" charset="0"/>
                          <a:cs typeface="Arial" panose="020B0604020202020204" pitchFamily="34" charset="0"/>
                        </a:rPr>
                        <a:t>little grasp of key concepts, such as a focus on people who need care and support.    </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62116" marR="62116" marT="31328" marB="31328"/>
                </a:tc>
                <a:extLst>
                  <a:ext uri="{0D108BD9-81ED-4DB2-BD59-A6C34878D82A}">
                    <a16:rowId xmlns:a16="http://schemas.microsoft.com/office/drawing/2014/main" val="2398790308"/>
                  </a:ext>
                </a:extLst>
              </a:tr>
              <a:tr h="403142">
                <a:tc>
                  <a:txBody>
                    <a:bodyPr/>
                    <a:lstStyle/>
                    <a:p>
                      <a:pPr algn="ctr">
                        <a:lnSpc>
                          <a:spcPct val="107000"/>
                        </a:lnSpc>
                        <a:spcAft>
                          <a:spcPts val="0"/>
                        </a:spcAft>
                      </a:pPr>
                      <a:r>
                        <a:rPr lang="en-GB" sz="1200" dirty="0">
                          <a:effectLst/>
                          <a:latin typeface="Arial" panose="020B060402020202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62116" marR="62116" marT="31328" marB="31328" anchor="ctr"/>
                </a:tc>
                <a:tc>
                  <a:txBody>
                    <a:bodyPr/>
                    <a:lstStyle/>
                    <a:p>
                      <a:pPr algn="ctr">
                        <a:lnSpc>
                          <a:spcPct val="107000"/>
                        </a:lnSpc>
                        <a:spcAft>
                          <a:spcPts val="0"/>
                        </a:spcAft>
                      </a:pPr>
                      <a:r>
                        <a:rPr lang="en-GB" sz="1200" dirty="0">
                          <a:effectLst/>
                          <a:latin typeface="Arial" panose="020B0604020202020204" pitchFamily="34" charset="0"/>
                          <a:cs typeface="Arial" panose="020B0604020202020204" pitchFamily="34" charset="0"/>
                        </a:rPr>
                        <a:t>0 marks</a:t>
                      </a:r>
                    </a:p>
                    <a:p>
                      <a:pPr algn="ctr">
                        <a:lnSpc>
                          <a:spcPct val="107000"/>
                        </a:lnSpc>
                        <a:spcAft>
                          <a:spcPts val="0"/>
                        </a:spcAft>
                      </a:pPr>
                      <a:r>
                        <a:rPr lang="en-GB" sz="1200" dirty="0">
                          <a:effectLst/>
                          <a:latin typeface="Arial" panose="020B0604020202020204" pitchFamily="34" charset="0"/>
                          <a:cs typeface="Arial" panose="020B0604020202020204" pitchFamily="34" charset="0"/>
                        </a:rPr>
                        <a:t>Response not creditworthy or not attempted.</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62116" marR="62116" marT="31328" marB="31328"/>
                </a:tc>
                <a:extLst>
                  <a:ext uri="{0D108BD9-81ED-4DB2-BD59-A6C34878D82A}">
                    <a16:rowId xmlns:a16="http://schemas.microsoft.com/office/drawing/2014/main" val="2198192402"/>
                  </a:ext>
                </a:extLst>
              </a:tr>
            </a:tbl>
          </a:graphicData>
        </a:graphic>
      </p:graphicFrame>
      <p:pic>
        <p:nvPicPr>
          <p:cNvPr id="3" name="Picture 2">
            <a:extLst>
              <a:ext uri="{FF2B5EF4-FFF2-40B4-BE49-F238E27FC236}">
                <a16:creationId xmlns:a16="http://schemas.microsoft.com/office/drawing/2014/main" id="{DC5BEC99-00D8-44DF-93C9-2D595461F1F9}"/>
              </a:ext>
            </a:extLst>
          </p:cNvPr>
          <p:cNvPicPr>
            <a:picLocks noChangeAspect="1"/>
          </p:cNvPicPr>
          <p:nvPr/>
        </p:nvPicPr>
        <p:blipFill>
          <a:blip r:embed="rId2"/>
          <a:stretch>
            <a:fillRect/>
          </a:stretch>
        </p:blipFill>
        <p:spPr>
          <a:xfrm>
            <a:off x="9260172" y="0"/>
            <a:ext cx="2792210" cy="1201016"/>
          </a:xfrm>
          <a:prstGeom prst="rect">
            <a:avLst/>
          </a:prstGeom>
        </p:spPr>
      </p:pic>
    </p:spTree>
    <p:extLst>
      <p:ext uri="{BB962C8B-B14F-4D97-AF65-F5344CB8AC3E}">
        <p14:creationId xmlns:p14="http://schemas.microsoft.com/office/powerpoint/2010/main" val="30837423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ECE40D-135C-4D05-AC3D-473AAB118AC6}"/>
              </a:ext>
            </a:extLst>
          </p:cNvPr>
          <p:cNvSpPr>
            <a:spLocks noGrp="1"/>
          </p:cNvSpPr>
          <p:nvPr>
            <p:ph type="title"/>
          </p:nvPr>
        </p:nvSpPr>
        <p:spPr>
          <a:xfrm>
            <a:off x="268572" y="273902"/>
            <a:ext cx="9203674" cy="1325563"/>
          </a:xfrm>
        </p:spPr>
        <p:txBody>
          <a:bodyPr>
            <a:normAutofit/>
          </a:bodyPr>
          <a:lstStyle/>
          <a:p>
            <a:r>
              <a:rPr lang="en-GB" sz="3600" b="1" dirty="0">
                <a:solidFill>
                  <a:srgbClr val="00B0F0"/>
                </a:solidFill>
                <a:latin typeface="Arial" panose="020B0604020202020204" pitchFamily="34" charset="0"/>
                <a:cs typeface="Arial" panose="020B0604020202020204" pitchFamily="34" charset="0"/>
              </a:rPr>
              <a:t>Unit 1: Promoting health and well-being</a:t>
            </a:r>
            <a:endParaRPr lang="en-GB" sz="3600" b="1" dirty="0">
              <a:latin typeface="Arial" panose="020B0604020202020204" pitchFamily="34" charset="0"/>
              <a:cs typeface="Arial" panose="020B0604020202020204" pitchFamily="34" charset="0"/>
            </a:endParaRPr>
          </a:p>
        </p:txBody>
      </p:sp>
      <p:sp>
        <p:nvSpPr>
          <p:cNvPr id="8" name="Content Placeholder 7">
            <a:extLst>
              <a:ext uri="{FF2B5EF4-FFF2-40B4-BE49-F238E27FC236}">
                <a16:creationId xmlns:a16="http://schemas.microsoft.com/office/drawing/2014/main" id="{650AE0F7-7E5B-4449-AB54-C9F9DE7567F4}"/>
              </a:ext>
            </a:extLst>
          </p:cNvPr>
          <p:cNvSpPr>
            <a:spLocks noGrp="1"/>
          </p:cNvSpPr>
          <p:nvPr>
            <p:ph idx="1"/>
          </p:nvPr>
        </p:nvSpPr>
        <p:spPr>
          <a:xfrm>
            <a:off x="383468" y="1490850"/>
            <a:ext cx="8543963" cy="4802727"/>
          </a:xfrm>
        </p:spPr>
        <p:txBody>
          <a:bodyPr>
            <a:normAutofit fontScale="77500" lnSpcReduction="20000"/>
          </a:bodyPr>
          <a:lstStyle/>
          <a:p>
            <a:pPr marL="514350" indent="-514350">
              <a:buAutoNum type="arabicPlain" startAt="7"/>
            </a:pPr>
            <a:endParaRPr lang="en-GB" sz="2100" dirty="0">
              <a:latin typeface="Arial" panose="020B0604020202020204" pitchFamily="34" charset="0"/>
              <a:cs typeface="Arial" panose="020B0604020202020204" pitchFamily="34" charset="0"/>
            </a:endParaRPr>
          </a:p>
          <a:p>
            <a:pPr marL="0" indent="0">
              <a:buNone/>
            </a:pPr>
            <a:r>
              <a:rPr lang="en-GB" sz="2100" dirty="0">
                <a:latin typeface="Arial" panose="020B0604020202020204" pitchFamily="34" charset="0"/>
                <a:cs typeface="Arial" panose="020B0604020202020204" pitchFamily="34" charset="0"/>
              </a:rPr>
              <a:t>7      </a:t>
            </a:r>
            <a:r>
              <a:rPr lang="en-GB" sz="2100" dirty="0">
                <a:highlight>
                  <a:srgbClr val="FFFF00"/>
                </a:highlight>
                <a:latin typeface="Arial" panose="020B0604020202020204" pitchFamily="34" charset="0"/>
                <a:cs typeface="Arial" panose="020B0604020202020204" pitchFamily="34" charset="0"/>
              </a:rPr>
              <a:t>Describe</a:t>
            </a:r>
            <a:r>
              <a:rPr lang="en-GB" sz="2100" dirty="0">
                <a:latin typeface="Arial" panose="020B0604020202020204" pitchFamily="34" charset="0"/>
                <a:cs typeface="Arial" panose="020B0604020202020204" pitchFamily="34" charset="0"/>
              </a:rPr>
              <a:t> the main features of holistic concepts of health and well-being    </a:t>
            </a:r>
          </a:p>
          <a:p>
            <a:pPr marL="0" indent="0">
              <a:buNone/>
            </a:pPr>
            <a:r>
              <a:rPr lang="en-GB" sz="2100" dirty="0">
                <a:latin typeface="Arial" panose="020B0604020202020204" pitchFamily="34" charset="0"/>
                <a:cs typeface="Arial" panose="020B0604020202020204" pitchFamily="34" charset="0"/>
              </a:rPr>
              <a:t>        and</a:t>
            </a:r>
            <a:r>
              <a:rPr lang="en-GB" sz="2100" dirty="0">
                <a:highlight>
                  <a:srgbClr val="FFFF00"/>
                </a:highlight>
                <a:latin typeface="Arial" panose="020B0604020202020204" pitchFamily="34" charset="0"/>
                <a:cs typeface="Arial" panose="020B0604020202020204" pitchFamily="34" charset="0"/>
              </a:rPr>
              <a:t> consider </a:t>
            </a:r>
            <a:r>
              <a:rPr lang="en-GB" sz="2100" dirty="0">
                <a:latin typeface="Arial" panose="020B0604020202020204" pitchFamily="34" charset="0"/>
                <a:cs typeface="Arial" panose="020B0604020202020204" pitchFamily="34" charset="0"/>
              </a:rPr>
              <a:t>how social and economic determinants contribute to </a:t>
            </a:r>
          </a:p>
          <a:p>
            <a:pPr marL="0" indent="0">
              <a:buNone/>
            </a:pPr>
            <a:r>
              <a:rPr lang="en-GB" sz="2100" dirty="0">
                <a:latin typeface="Arial" panose="020B0604020202020204" pitchFamily="34" charset="0"/>
                <a:cs typeface="Arial" panose="020B0604020202020204" pitchFamily="34" charset="0"/>
              </a:rPr>
              <a:t>        inequalities in outcome focused care.                                               [14]</a:t>
            </a:r>
          </a:p>
          <a:p>
            <a:pPr marL="0" indent="0">
              <a:buNone/>
            </a:pPr>
            <a:endParaRPr lang="en-GB" dirty="0">
              <a:latin typeface="Arial" panose="020B0604020202020204" pitchFamily="34" charset="0"/>
              <a:cs typeface="Arial" panose="020B0604020202020204" pitchFamily="34" charset="0"/>
            </a:endParaRPr>
          </a:p>
          <a:p>
            <a:pPr marL="0" indent="0">
              <a:buNone/>
            </a:pPr>
            <a:r>
              <a:rPr lang="en-GB" dirty="0">
                <a:latin typeface="Arial" panose="020B0604020202020204" pitchFamily="34" charset="0"/>
                <a:cs typeface="Arial" panose="020B0604020202020204" pitchFamily="34" charset="0"/>
              </a:rPr>
              <a:t>……………………………………………………………………………</a:t>
            </a:r>
          </a:p>
          <a:p>
            <a:pPr marL="0" indent="0">
              <a:buNone/>
            </a:pPr>
            <a:r>
              <a:rPr lang="en-GB" dirty="0">
                <a:latin typeface="Arial" panose="020B0604020202020204" pitchFamily="34" charset="0"/>
                <a:cs typeface="Arial" panose="020B0604020202020204" pitchFamily="34" charset="0"/>
              </a:rPr>
              <a:t>……………………………………………………………………………</a:t>
            </a:r>
          </a:p>
          <a:p>
            <a:pPr marL="0" indent="0">
              <a:buNone/>
            </a:pPr>
            <a:r>
              <a:rPr lang="en-GB" dirty="0">
                <a:latin typeface="Arial" panose="020B0604020202020204" pitchFamily="34" charset="0"/>
                <a:cs typeface="Arial" panose="020B0604020202020204" pitchFamily="34" charset="0"/>
              </a:rPr>
              <a:t>……………………………………………………………………………</a:t>
            </a:r>
          </a:p>
          <a:p>
            <a:pPr marL="0" indent="0">
              <a:buNone/>
            </a:pPr>
            <a:r>
              <a:rPr lang="en-GB" dirty="0">
                <a:latin typeface="Arial" panose="020B0604020202020204" pitchFamily="34" charset="0"/>
                <a:cs typeface="Arial" panose="020B0604020202020204" pitchFamily="34" charset="0"/>
              </a:rPr>
              <a:t>……………………………………………………………………………</a:t>
            </a:r>
          </a:p>
          <a:p>
            <a:pPr marL="0" indent="0">
              <a:buNone/>
            </a:pPr>
            <a:r>
              <a:rPr lang="en-GB" dirty="0">
                <a:latin typeface="Arial" panose="020B0604020202020204" pitchFamily="34" charset="0"/>
                <a:cs typeface="Arial" panose="020B0604020202020204" pitchFamily="34" charset="0"/>
              </a:rPr>
              <a:t>……………………………………………………………………………</a:t>
            </a:r>
          </a:p>
          <a:p>
            <a:pPr marL="0" indent="0">
              <a:buNone/>
            </a:pPr>
            <a:endParaRPr lang="en-GB" dirty="0"/>
          </a:p>
        </p:txBody>
      </p:sp>
      <p:sp>
        <p:nvSpPr>
          <p:cNvPr id="9" name="Speech Bubble: Oval 8">
            <a:extLst>
              <a:ext uri="{FF2B5EF4-FFF2-40B4-BE49-F238E27FC236}">
                <a16:creationId xmlns:a16="http://schemas.microsoft.com/office/drawing/2014/main" id="{3F2159F7-B27F-48B7-91A0-EE7B316E7A19}"/>
              </a:ext>
            </a:extLst>
          </p:cNvPr>
          <p:cNvSpPr/>
          <p:nvPr/>
        </p:nvSpPr>
        <p:spPr>
          <a:xfrm>
            <a:off x="5437163" y="3237913"/>
            <a:ext cx="4811152" cy="2686929"/>
          </a:xfrm>
          <a:prstGeom prst="wedgeEllipseCallout">
            <a:avLst>
              <a:gd name="adj1" fmla="val -68956"/>
              <a:gd name="adj2" fmla="val -74341"/>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When a question addresses more that 1 AO it will contain the command verbs needed to address each AO being assessed</a:t>
            </a:r>
          </a:p>
        </p:txBody>
      </p:sp>
      <p:pic>
        <p:nvPicPr>
          <p:cNvPr id="3" name="Picture 2">
            <a:extLst>
              <a:ext uri="{FF2B5EF4-FFF2-40B4-BE49-F238E27FC236}">
                <a16:creationId xmlns:a16="http://schemas.microsoft.com/office/drawing/2014/main" id="{25E709D2-80B7-41D2-9948-2C980453F6FF}"/>
              </a:ext>
            </a:extLst>
          </p:cNvPr>
          <p:cNvPicPr>
            <a:picLocks noChangeAspect="1"/>
          </p:cNvPicPr>
          <p:nvPr/>
        </p:nvPicPr>
        <p:blipFill>
          <a:blip r:embed="rId2"/>
          <a:stretch>
            <a:fillRect/>
          </a:stretch>
        </p:blipFill>
        <p:spPr>
          <a:xfrm>
            <a:off x="9131218" y="85564"/>
            <a:ext cx="2792210" cy="1201016"/>
          </a:xfrm>
          <a:prstGeom prst="rect">
            <a:avLst/>
          </a:prstGeom>
        </p:spPr>
      </p:pic>
    </p:spTree>
    <p:extLst>
      <p:ext uri="{BB962C8B-B14F-4D97-AF65-F5344CB8AC3E}">
        <p14:creationId xmlns:p14="http://schemas.microsoft.com/office/powerpoint/2010/main" val="22000945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EF7499-42C9-4A6C-AD25-7B99176E17B9}"/>
              </a:ext>
            </a:extLst>
          </p:cNvPr>
          <p:cNvSpPr>
            <a:spLocks noGrp="1"/>
          </p:cNvSpPr>
          <p:nvPr>
            <p:ph type="title"/>
          </p:nvPr>
        </p:nvSpPr>
        <p:spPr>
          <a:xfrm>
            <a:off x="443935" y="66792"/>
            <a:ext cx="10515600" cy="1325563"/>
          </a:xfrm>
        </p:spPr>
        <p:txBody>
          <a:bodyPr>
            <a:normAutofit/>
          </a:bodyPr>
          <a:lstStyle/>
          <a:p>
            <a:r>
              <a:rPr lang="en-GB" sz="3600" b="1" dirty="0">
                <a:solidFill>
                  <a:srgbClr val="00B0F0"/>
                </a:solidFill>
                <a:latin typeface="Arial" panose="020B0604020202020204" pitchFamily="34" charset="0"/>
                <a:cs typeface="Arial" panose="020B0604020202020204" pitchFamily="34" charset="0"/>
              </a:rPr>
              <a:t>Unit 1: Promoting health and well-being</a:t>
            </a:r>
            <a:endParaRPr lang="en-GB" sz="3600" b="1" dirty="0"/>
          </a:p>
        </p:txBody>
      </p:sp>
      <p:graphicFrame>
        <p:nvGraphicFramePr>
          <p:cNvPr id="10" name="Table 10">
            <a:extLst>
              <a:ext uri="{FF2B5EF4-FFF2-40B4-BE49-F238E27FC236}">
                <a16:creationId xmlns:a16="http://schemas.microsoft.com/office/drawing/2014/main" id="{C802EA39-5E53-4FE0-8FB4-7B569B677059}"/>
              </a:ext>
            </a:extLst>
          </p:cNvPr>
          <p:cNvGraphicFramePr>
            <a:graphicFrameLocks noGrp="1"/>
          </p:cNvGraphicFramePr>
          <p:nvPr>
            <p:ph idx="1"/>
            <p:extLst>
              <p:ext uri="{D42A27DB-BD31-4B8C-83A1-F6EECF244321}">
                <p14:modId xmlns:p14="http://schemas.microsoft.com/office/powerpoint/2010/main" val="1965889361"/>
              </p:ext>
            </p:extLst>
          </p:nvPr>
        </p:nvGraphicFramePr>
        <p:xfrm>
          <a:off x="609600" y="1125545"/>
          <a:ext cx="8024446" cy="5388912"/>
        </p:xfrm>
        <a:graphic>
          <a:graphicData uri="http://schemas.openxmlformats.org/drawingml/2006/table">
            <a:tbl>
              <a:tblPr firstRow="1" bandRow="1">
                <a:tableStyleId>{5940675A-B579-460E-94D1-54222C63F5DA}</a:tableStyleId>
              </a:tblPr>
              <a:tblGrid>
                <a:gridCol w="766662">
                  <a:extLst>
                    <a:ext uri="{9D8B030D-6E8A-4147-A177-3AD203B41FA5}">
                      <a16:colId xmlns:a16="http://schemas.microsoft.com/office/drawing/2014/main" val="1870994998"/>
                    </a:ext>
                  </a:extLst>
                </a:gridCol>
                <a:gridCol w="3531830">
                  <a:extLst>
                    <a:ext uri="{9D8B030D-6E8A-4147-A177-3AD203B41FA5}">
                      <a16:colId xmlns:a16="http://schemas.microsoft.com/office/drawing/2014/main" val="1444285192"/>
                    </a:ext>
                  </a:extLst>
                </a:gridCol>
                <a:gridCol w="3725954">
                  <a:extLst>
                    <a:ext uri="{9D8B030D-6E8A-4147-A177-3AD203B41FA5}">
                      <a16:colId xmlns:a16="http://schemas.microsoft.com/office/drawing/2014/main" val="1860545250"/>
                    </a:ext>
                  </a:extLst>
                </a:gridCol>
              </a:tblGrid>
              <a:tr h="274951">
                <a:tc>
                  <a:txBody>
                    <a:bodyPr/>
                    <a:lstStyle/>
                    <a:p>
                      <a:pPr algn="ctr"/>
                      <a:r>
                        <a:rPr lang="en-GB" sz="1400" b="1" dirty="0">
                          <a:latin typeface="Arial" panose="020B0604020202020204" pitchFamily="34" charset="0"/>
                          <a:cs typeface="Arial" panose="020B0604020202020204" pitchFamily="34" charset="0"/>
                        </a:rPr>
                        <a:t>Band</a:t>
                      </a:r>
                    </a:p>
                  </a:txBody>
                  <a:tcPr>
                    <a:solidFill>
                      <a:schemeClr val="bg2">
                        <a:lumMod val="90000"/>
                      </a:schemeClr>
                    </a:solidFill>
                  </a:tcPr>
                </a:tc>
                <a:tc>
                  <a:txBody>
                    <a:bodyPr/>
                    <a:lstStyle/>
                    <a:p>
                      <a:pPr algn="ctr"/>
                      <a:r>
                        <a:rPr lang="en-GB" sz="1400" b="1" dirty="0">
                          <a:latin typeface="Arial" panose="020B0604020202020204" pitchFamily="34" charset="0"/>
                          <a:cs typeface="Arial" panose="020B0604020202020204" pitchFamily="34" charset="0"/>
                        </a:rPr>
                        <a:t>AO1</a:t>
                      </a:r>
                    </a:p>
                  </a:txBody>
                  <a:tcPr>
                    <a:solidFill>
                      <a:schemeClr val="bg2">
                        <a:lumMod val="90000"/>
                      </a:schemeClr>
                    </a:solidFill>
                  </a:tcPr>
                </a:tc>
                <a:tc>
                  <a:txBody>
                    <a:bodyPr/>
                    <a:lstStyle/>
                    <a:p>
                      <a:pPr algn="ctr"/>
                      <a:r>
                        <a:rPr lang="en-GB" sz="1400" b="1" dirty="0">
                          <a:latin typeface="Arial" panose="020B0604020202020204" pitchFamily="34" charset="0"/>
                          <a:cs typeface="Arial" panose="020B0604020202020204" pitchFamily="34" charset="0"/>
                        </a:rPr>
                        <a:t>AO3</a:t>
                      </a:r>
                    </a:p>
                  </a:txBody>
                  <a:tcPr>
                    <a:solidFill>
                      <a:schemeClr val="bg2">
                        <a:lumMod val="90000"/>
                      </a:schemeClr>
                    </a:solidFill>
                  </a:tcPr>
                </a:tc>
                <a:extLst>
                  <a:ext uri="{0D108BD9-81ED-4DB2-BD59-A6C34878D82A}">
                    <a16:rowId xmlns:a16="http://schemas.microsoft.com/office/drawing/2014/main" val="2870987745"/>
                  </a:ext>
                </a:extLst>
              </a:tr>
              <a:tr h="2543223">
                <a:tc>
                  <a:txBody>
                    <a:bodyPr/>
                    <a:lstStyle/>
                    <a:p>
                      <a:pPr algn="ctr"/>
                      <a:r>
                        <a:rPr lang="en-GB" sz="1400" b="1" dirty="0">
                          <a:latin typeface="Arial" panose="020B0604020202020204" pitchFamily="34" charset="0"/>
                          <a:cs typeface="Arial" panose="020B0604020202020204" pitchFamily="34" charset="0"/>
                        </a:rPr>
                        <a:t>4</a:t>
                      </a:r>
                    </a:p>
                  </a:txBody>
                  <a:tcPr/>
                </a:tc>
                <a:tc>
                  <a:txBody>
                    <a:bodyPr/>
                    <a:lstStyle/>
                    <a:p>
                      <a:r>
                        <a:rPr lang="en-GB" sz="1200" kern="1200" dirty="0">
                          <a:solidFill>
                            <a:schemeClr val="tx1"/>
                          </a:solidFill>
                          <a:effectLst/>
                          <a:latin typeface="Arial" panose="020B0604020202020204" pitchFamily="34" charset="0"/>
                          <a:ea typeface="+mn-ea"/>
                          <a:cs typeface="Arial" panose="020B0604020202020204" pitchFamily="34" charset="0"/>
                        </a:rPr>
                        <a:t>There are no Band 4 marks for this assessment objective. 6 marks are awarded as for Band 3.</a:t>
                      </a:r>
                      <a:endParaRPr lang="en-GB" sz="1200" b="1" dirty="0">
                        <a:latin typeface="Arial" panose="020B0604020202020204" pitchFamily="34" charset="0"/>
                        <a:cs typeface="Arial" panose="020B0604020202020204" pitchFamily="34" charset="0"/>
                      </a:endParaRPr>
                    </a:p>
                  </a:txBody>
                  <a:tcPr/>
                </a:tc>
                <a:tc>
                  <a:txBody>
                    <a:bodyPr/>
                    <a:lstStyle/>
                    <a:p>
                      <a:pPr algn="ctr"/>
                      <a:r>
                        <a:rPr lang="en-GB" sz="1200" b="1" kern="1200" dirty="0">
                          <a:solidFill>
                            <a:schemeClr val="tx1"/>
                          </a:solidFill>
                          <a:effectLst/>
                          <a:latin typeface="Arial" panose="020B0604020202020204" pitchFamily="34" charset="0"/>
                          <a:ea typeface="+mn-ea"/>
                          <a:cs typeface="Arial" panose="020B0604020202020204" pitchFamily="34" charset="0"/>
                        </a:rPr>
                        <a:t>7-8 marks</a:t>
                      </a:r>
                      <a:endParaRPr lang="en-GB" sz="1200" dirty="0">
                        <a:effectLst/>
                        <a:latin typeface="Arial" panose="020B0604020202020204" pitchFamily="34" charset="0"/>
                        <a:cs typeface="Arial" panose="020B0604020202020204" pitchFamily="34" charset="0"/>
                      </a:endParaRPr>
                    </a:p>
                    <a:p>
                      <a:pPr lvl="0"/>
                      <a:r>
                        <a:rPr lang="en-GB" sz="1200" kern="1200" dirty="0">
                          <a:solidFill>
                            <a:schemeClr val="tx1"/>
                          </a:solidFill>
                          <a:effectLst/>
                          <a:latin typeface="Arial" panose="020B0604020202020204" pitchFamily="34" charset="0"/>
                          <a:ea typeface="+mn-ea"/>
                          <a:cs typeface="Arial" panose="020B0604020202020204" pitchFamily="34" charset="0"/>
                        </a:rPr>
                        <a:t>An excellent response which demonstrates:</a:t>
                      </a:r>
                    </a:p>
                    <a:p>
                      <a:pPr lvl="0"/>
                      <a:r>
                        <a:rPr lang="en-GB" sz="1200" kern="1200" dirty="0">
                          <a:solidFill>
                            <a:schemeClr val="tx1"/>
                          </a:solidFill>
                          <a:effectLst/>
                          <a:latin typeface="Arial" panose="020B0604020202020204" pitchFamily="34" charset="0"/>
                          <a:ea typeface="+mn-ea"/>
                          <a:cs typeface="Arial" panose="020B0604020202020204" pitchFamily="34" charset="0"/>
                        </a:rPr>
                        <a:t>perceptive and informed judgements about how a range of social and economic determinants may contribute to inequalities in outcome focused care</a:t>
                      </a:r>
                    </a:p>
                    <a:p>
                      <a:pPr lvl="0"/>
                      <a:r>
                        <a:rPr lang="en-GB" sz="1200" kern="1200" dirty="0">
                          <a:solidFill>
                            <a:schemeClr val="tx1"/>
                          </a:solidFill>
                          <a:effectLst/>
                          <a:latin typeface="Arial" panose="020B0604020202020204" pitchFamily="34" charset="0"/>
                          <a:ea typeface="+mn-ea"/>
                          <a:cs typeface="Arial" panose="020B0604020202020204" pitchFamily="34" charset="0"/>
                        </a:rPr>
                        <a:t>confident and detailed engagement with the concept of social and economic determinants and their potential impact on care provision.</a:t>
                      </a:r>
                    </a:p>
                    <a:p>
                      <a:r>
                        <a:rPr lang="en-GB" sz="1200" b="1" kern="1200" dirty="0">
                          <a:solidFill>
                            <a:schemeClr val="tx1"/>
                          </a:solidFill>
                          <a:effectLst/>
                          <a:latin typeface="Arial" panose="020B0604020202020204" pitchFamily="34" charset="0"/>
                          <a:ea typeface="+mn-ea"/>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r>
                        <a:rPr lang="en-GB" sz="1200" kern="1200" dirty="0">
                          <a:solidFill>
                            <a:schemeClr val="tx1"/>
                          </a:solidFill>
                          <a:effectLst/>
                          <a:latin typeface="Arial" panose="020B0604020202020204" pitchFamily="34" charset="0"/>
                          <a:ea typeface="+mn-ea"/>
                          <a:cs typeface="Arial" panose="020B0604020202020204" pitchFamily="34" charset="0"/>
                        </a:rPr>
                        <a:t>The candidate's response is clearly expressed and shows accurate use of a broad range of terminology. Writing is very well structured and highly organised using accurate grammar, punctuation and spelling.</a:t>
                      </a:r>
                      <a:endParaRPr lang="en-GB" sz="12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802438428"/>
                  </a:ext>
                </a:extLst>
              </a:tr>
              <a:tr h="338452">
                <a:tc>
                  <a:txBody>
                    <a:bodyPr/>
                    <a:lstStyle/>
                    <a:p>
                      <a:pPr algn="ctr"/>
                      <a:r>
                        <a:rPr lang="en-GB" sz="1400" b="1" dirty="0">
                          <a:latin typeface="Arial" panose="020B0604020202020204" pitchFamily="34" charset="0"/>
                          <a:cs typeface="Arial" panose="020B0604020202020204" pitchFamily="34" charset="0"/>
                        </a:rPr>
                        <a:t>3</a:t>
                      </a:r>
                    </a:p>
                  </a:txBody>
                  <a:tcPr/>
                </a:tc>
                <a:tc>
                  <a:txBody>
                    <a:bodyPr/>
                    <a:lstStyle/>
                    <a:p>
                      <a:pPr lvl="1"/>
                      <a:r>
                        <a:rPr lang="en-GB" sz="1200" b="1" kern="1200" dirty="0">
                          <a:solidFill>
                            <a:schemeClr val="tx1"/>
                          </a:solidFill>
                          <a:effectLst/>
                          <a:latin typeface="+mn-lt"/>
                          <a:ea typeface="+mn-ea"/>
                          <a:cs typeface="+mn-cs"/>
                        </a:rPr>
                        <a:t> </a:t>
                      </a:r>
                      <a:r>
                        <a:rPr lang="en-GB" sz="1200" b="1" kern="1200" dirty="0">
                          <a:solidFill>
                            <a:schemeClr val="tx1"/>
                          </a:solidFill>
                          <a:effectLst/>
                          <a:latin typeface="Arial" panose="020B0604020202020204" pitchFamily="34" charset="0"/>
                          <a:ea typeface="+mn-ea"/>
                          <a:cs typeface="Arial" panose="020B0604020202020204" pitchFamily="34" charset="0"/>
                        </a:rPr>
                        <a:t>5 -6marks</a:t>
                      </a:r>
                      <a:endParaRPr lang="en-GB" sz="1200" kern="1200" dirty="0">
                        <a:solidFill>
                          <a:schemeClr val="tx1"/>
                        </a:solidFill>
                        <a:effectLst/>
                        <a:latin typeface="Arial" panose="020B0604020202020204" pitchFamily="34" charset="0"/>
                        <a:ea typeface="+mn-ea"/>
                        <a:cs typeface="Arial" panose="020B0604020202020204" pitchFamily="34" charset="0"/>
                      </a:endParaRPr>
                    </a:p>
                    <a:p>
                      <a:pPr lvl="0"/>
                      <a:r>
                        <a:rPr lang="en-GB" sz="1200" kern="1200" dirty="0">
                          <a:solidFill>
                            <a:schemeClr val="tx1"/>
                          </a:solidFill>
                          <a:effectLst/>
                          <a:latin typeface="Arial" panose="020B0604020202020204" pitchFamily="34" charset="0"/>
                          <a:ea typeface="+mn-ea"/>
                          <a:cs typeface="Arial" panose="020B0604020202020204" pitchFamily="34" charset="0"/>
                        </a:rPr>
                        <a:t>A very good response which shows thorough knowledge and understanding of the main features of holistic concepts of health and well-being.</a:t>
                      </a:r>
                    </a:p>
                    <a:p>
                      <a:endParaRPr lang="en-GB" sz="1200" b="1" dirty="0">
                        <a:latin typeface="Arial" panose="020B0604020202020204" pitchFamily="34" charset="0"/>
                        <a:cs typeface="Arial" panose="020B0604020202020204" pitchFamily="34" charset="0"/>
                      </a:endParaRPr>
                    </a:p>
                  </a:txBody>
                  <a:tcPr/>
                </a:tc>
                <a:tc>
                  <a:txBody>
                    <a:bodyPr/>
                    <a:lstStyle/>
                    <a:p>
                      <a:pPr marL="228600" algn="ctr">
                        <a:spcAft>
                          <a:spcPts val="0"/>
                        </a:spcAft>
                      </a:pPr>
                      <a:r>
                        <a:rPr lang="en-GB"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5-6 marks</a:t>
                      </a:r>
                      <a:r>
                        <a:rPr lang="en-GB" sz="1200" b="1" i="1"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342900" lvl="0" indent="-342900">
                        <a:lnSpc>
                          <a:spcPct val="107000"/>
                        </a:lnSpc>
                        <a:spcAft>
                          <a:spcPts val="0"/>
                        </a:spcAft>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Arial" panose="020B0604020202020204" pitchFamily="34" charset="0"/>
                        </a:rPr>
                        <a:t>A good response which demonstrates:</a:t>
                      </a:r>
                    </a:p>
                    <a:p>
                      <a:pPr marL="342900" lvl="0" indent="-342900">
                        <a:lnSpc>
                          <a:spcPct val="107000"/>
                        </a:lnSpc>
                        <a:spcAft>
                          <a:spcPts val="0"/>
                        </a:spcAft>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Arial" panose="020B0604020202020204" pitchFamily="34" charset="0"/>
                        </a:rPr>
                        <a:t>reasoned judgements about how social and economic determinants may contribute to inequalities in outcome focused care</a:t>
                      </a:r>
                    </a:p>
                    <a:p>
                      <a:pPr marL="342900" lvl="0" indent="-342900">
                        <a:lnSpc>
                          <a:spcPct val="107000"/>
                        </a:lnSpc>
                        <a:spcAft>
                          <a:spcPts val="0"/>
                        </a:spcAft>
                        <a:buFont typeface="Symbol" panose="05050102010706020507" pitchFamily="18" charset="2"/>
                        <a:buChar char=""/>
                      </a:pPr>
                      <a:r>
                        <a:rPr lang="en-GB" sz="1200" dirty="0">
                          <a:effectLst/>
                          <a:latin typeface="Arial" panose="020B0604020202020204" pitchFamily="34" charset="0"/>
                          <a:ea typeface="Calibri" panose="020F0502020204030204" pitchFamily="34" charset="0"/>
                          <a:cs typeface="Arial" panose="020B0604020202020204" pitchFamily="34" charset="0"/>
                        </a:rPr>
                        <a:t>thorough engagement with the concept of social and economic determinants and their potential impact on care provision.</a:t>
                      </a:r>
                    </a:p>
                    <a:p>
                      <a:pPr>
                        <a:spcAft>
                          <a:spcPts val="0"/>
                        </a:spcAft>
                      </a:pPr>
                      <a:r>
                        <a:rPr lang="en-GB" sz="1200" b="1" i="1"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a:spcAft>
                          <a:spcPts val="0"/>
                        </a:spcAft>
                      </a:pPr>
                      <a:r>
                        <a:rPr lang="en-GB" sz="1200" dirty="0">
                          <a:effectLst/>
                          <a:latin typeface="Arial" panose="020B0604020202020204" pitchFamily="34" charset="0"/>
                          <a:cs typeface="Arial" panose="020B0604020202020204" pitchFamily="34" charset="0"/>
                        </a:rPr>
                        <a:t>The candidate's response is clearly expressed and shows accurate use of terminology. Writing is well structured using mostly accurate grammar, punctuation and spelling.</a:t>
                      </a:r>
                    </a:p>
                  </a:txBody>
                  <a:tcPr marL="73025" marR="73025" marT="36830" marB="36830"/>
                </a:tc>
                <a:extLst>
                  <a:ext uri="{0D108BD9-81ED-4DB2-BD59-A6C34878D82A}">
                    <a16:rowId xmlns:a16="http://schemas.microsoft.com/office/drawing/2014/main" val="1304960954"/>
                  </a:ext>
                </a:extLst>
              </a:tr>
            </a:tbl>
          </a:graphicData>
        </a:graphic>
      </p:graphicFrame>
      <p:pic>
        <p:nvPicPr>
          <p:cNvPr id="7" name="Picture 6">
            <a:extLst>
              <a:ext uri="{FF2B5EF4-FFF2-40B4-BE49-F238E27FC236}">
                <a16:creationId xmlns:a16="http://schemas.microsoft.com/office/drawing/2014/main" id="{C0FF04FC-8FD4-484B-B9EA-83DD70770178}"/>
              </a:ext>
            </a:extLst>
          </p:cNvPr>
          <p:cNvPicPr>
            <a:picLocks noChangeAspect="1"/>
          </p:cNvPicPr>
          <p:nvPr/>
        </p:nvPicPr>
        <p:blipFill>
          <a:blip r:embed="rId2"/>
          <a:stretch>
            <a:fillRect/>
          </a:stretch>
        </p:blipFill>
        <p:spPr>
          <a:xfrm>
            <a:off x="9213279" y="129066"/>
            <a:ext cx="2792210" cy="1201016"/>
          </a:xfrm>
          <a:prstGeom prst="rect">
            <a:avLst/>
          </a:prstGeom>
        </p:spPr>
      </p:pic>
    </p:spTree>
    <p:extLst>
      <p:ext uri="{BB962C8B-B14F-4D97-AF65-F5344CB8AC3E}">
        <p14:creationId xmlns:p14="http://schemas.microsoft.com/office/powerpoint/2010/main" val="1055020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35666" y="410317"/>
            <a:ext cx="9446008" cy="830997"/>
          </a:xfrm>
          <a:prstGeom prst="rect">
            <a:avLst/>
          </a:prstGeom>
        </p:spPr>
        <p:txBody>
          <a:bodyPr wrap="square" anchor="t">
            <a:spAutoFit/>
          </a:bodyPr>
          <a:lstStyle/>
          <a:p>
            <a:endParaRPr lang="en-US" sz="800" dirty="0">
              <a:solidFill>
                <a:srgbClr val="0D0D0D"/>
              </a:solidFill>
              <a:latin typeface="Arial" panose="020B0604020202020204" pitchFamily="34" charset="0"/>
            </a:endParaRPr>
          </a:p>
          <a:p>
            <a:endParaRPr lang="en-US" sz="800" dirty="0">
              <a:solidFill>
                <a:srgbClr val="0D0D0D"/>
              </a:solidFill>
              <a:latin typeface="Arial" panose="020B0604020202020204" pitchFamily="34" charset="0"/>
            </a:endParaRPr>
          </a:p>
          <a:p>
            <a:endParaRPr lang="en-US" sz="800" dirty="0">
              <a:solidFill>
                <a:srgbClr val="0D0D0D"/>
              </a:solidFill>
              <a:latin typeface="Arial" panose="020B0604020202020204" pitchFamily="34" charset="0"/>
            </a:endParaRPr>
          </a:p>
          <a:p>
            <a:endParaRPr lang="en-US" sz="800" dirty="0">
              <a:solidFill>
                <a:srgbClr val="0D0D0D"/>
              </a:solidFill>
              <a:latin typeface="Arial" panose="020B0604020202020204" pitchFamily="34" charset="0"/>
            </a:endParaRPr>
          </a:p>
          <a:p>
            <a:endParaRPr lang="en-US" sz="800" dirty="0">
              <a:solidFill>
                <a:srgbClr val="0D0D0D"/>
              </a:solidFill>
              <a:latin typeface="Arial" panose="020B0604020202020204" pitchFamily="34" charset="0"/>
            </a:endParaRPr>
          </a:p>
          <a:p>
            <a:endParaRPr lang="en-US" sz="800" dirty="0">
              <a:solidFill>
                <a:srgbClr val="0D0D0D"/>
              </a:solidFill>
              <a:latin typeface="Arial" panose="020B0604020202020204" pitchFamily="34" charset="0"/>
            </a:endParaRPr>
          </a:p>
        </p:txBody>
      </p:sp>
      <p:sp>
        <p:nvSpPr>
          <p:cNvPr id="3" name="Title 2">
            <a:extLst>
              <a:ext uri="{FF2B5EF4-FFF2-40B4-BE49-F238E27FC236}">
                <a16:creationId xmlns:a16="http://schemas.microsoft.com/office/drawing/2014/main" id="{168EF423-FC1F-4B5B-ADD5-FAA08C313260}"/>
              </a:ext>
            </a:extLst>
          </p:cNvPr>
          <p:cNvSpPr>
            <a:spLocks noGrp="1"/>
          </p:cNvSpPr>
          <p:nvPr>
            <p:ph type="title"/>
          </p:nvPr>
        </p:nvSpPr>
        <p:spPr>
          <a:xfrm>
            <a:off x="574158" y="366470"/>
            <a:ext cx="8143886" cy="1325563"/>
          </a:xfrm>
        </p:spPr>
        <p:txBody>
          <a:bodyPr/>
          <a:lstStyle/>
          <a:p>
            <a:r>
              <a:rPr lang="en-GB" sz="3800" b="1" dirty="0">
                <a:solidFill>
                  <a:srgbClr val="00B0F0"/>
                </a:solidFill>
                <a:latin typeface="Arial" panose="020B0604020202020204" pitchFamily="34" charset="0"/>
                <a:cs typeface="Arial" panose="020B0604020202020204" pitchFamily="34" charset="0"/>
              </a:rPr>
              <a:t>Aims and Objectives</a:t>
            </a:r>
          </a:p>
        </p:txBody>
      </p:sp>
      <p:sp>
        <p:nvSpPr>
          <p:cNvPr id="4" name="Text Placeholder 15"/>
          <p:cNvSpPr>
            <a:spLocks noGrp="1"/>
          </p:cNvSpPr>
          <p:nvPr>
            <p:ph idx="1"/>
          </p:nvPr>
        </p:nvSpPr>
        <p:spPr>
          <a:xfrm>
            <a:off x="574158" y="1797281"/>
            <a:ext cx="10714075" cy="4444409"/>
          </a:xfrm>
        </p:spPr>
        <p:txBody>
          <a:bodyPr>
            <a:no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342900" indent="-342900">
              <a:lnSpc>
                <a:spcPct val="80000"/>
              </a:lnSpc>
              <a:buFont typeface="Wingdings" panose="05000000000000000000" pitchFamily="2" charset="2"/>
              <a:buChar char="§"/>
            </a:pPr>
            <a:r>
              <a:rPr lang="en-GB" sz="2400" dirty="0">
                <a:solidFill>
                  <a:schemeClr val="tx1"/>
                </a:solidFill>
                <a:latin typeface="+mn-lt"/>
              </a:rPr>
              <a:t>To equip learners with thorough and in-depth knowledge, understanding and skills related to the development and care of individuals throughout the life span from conception to later adulthood.  </a:t>
            </a:r>
          </a:p>
          <a:p>
            <a:pPr>
              <a:lnSpc>
                <a:spcPct val="80000"/>
              </a:lnSpc>
            </a:pPr>
            <a:endParaRPr lang="en-GB" sz="2400" dirty="0">
              <a:solidFill>
                <a:schemeClr val="tx1"/>
              </a:solidFill>
              <a:latin typeface="+mn-lt"/>
            </a:endParaRPr>
          </a:p>
          <a:p>
            <a:pPr marL="342900" indent="-342900">
              <a:lnSpc>
                <a:spcPct val="80000"/>
              </a:lnSpc>
              <a:buFont typeface="Wingdings" panose="05000000000000000000" pitchFamily="2" charset="2"/>
              <a:buChar char="§"/>
            </a:pPr>
            <a:r>
              <a:rPr lang="en-GB" sz="2400" dirty="0">
                <a:solidFill>
                  <a:schemeClr val="tx1"/>
                </a:solidFill>
                <a:latin typeface="+mn-lt"/>
              </a:rPr>
              <a:t>To give learners the opportunity to develop their understanding of:</a:t>
            </a:r>
          </a:p>
          <a:p>
            <a:pPr marL="342900" indent="-342900">
              <a:lnSpc>
                <a:spcPct val="80000"/>
              </a:lnSpc>
              <a:buFont typeface="Wingdings" panose="05000000000000000000" pitchFamily="2" charset="2"/>
              <a:buChar char="§"/>
            </a:pPr>
            <a:endParaRPr lang="en-GB" sz="2400" dirty="0">
              <a:solidFill>
                <a:schemeClr val="tx1"/>
              </a:solidFill>
              <a:latin typeface="+mn-lt"/>
            </a:endParaRPr>
          </a:p>
          <a:p>
            <a:pPr marL="1143000" lvl="1" indent="-457200">
              <a:lnSpc>
                <a:spcPct val="80000"/>
              </a:lnSpc>
              <a:buFont typeface="Courier New" panose="02070309020205020404" pitchFamily="49" charset="0"/>
              <a:buChar char="o"/>
            </a:pPr>
            <a:r>
              <a:rPr lang="en-GB" dirty="0">
                <a:solidFill>
                  <a:schemeClr val="tx1"/>
                </a:solidFill>
              </a:rPr>
              <a:t>influences on human growth, development, behaviour and well-being.</a:t>
            </a:r>
          </a:p>
          <a:p>
            <a:pPr marL="1143000" lvl="1" indent="-457200">
              <a:lnSpc>
                <a:spcPct val="80000"/>
              </a:lnSpc>
              <a:buFont typeface="Courier New" panose="02070309020205020404" pitchFamily="49" charset="0"/>
              <a:buChar char="o"/>
            </a:pPr>
            <a:r>
              <a:rPr lang="en-GB" dirty="0">
                <a:solidFill>
                  <a:schemeClr val="tx1"/>
                </a:solidFill>
              </a:rPr>
              <a:t>the social, physical, emotional, and cultural needs of people who use care   and support services, and recognise that each individual has a unique blend of abilities and needs. </a:t>
            </a:r>
          </a:p>
          <a:p>
            <a:pPr marL="1143000" lvl="1" indent="-457200">
              <a:lnSpc>
                <a:spcPct val="80000"/>
              </a:lnSpc>
              <a:buFont typeface="Courier New" panose="02070309020205020404" pitchFamily="49" charset="0"/>
              <a:buChar char="o"/>
            </a:pPr>
            <a:r>
              <a:rPr lang="en-GB" dirty="0">
                <a:solidFill>
                  <a:schemeClr val="tx1"/>
                </a:solidFill>
              </a:rPr>
              <a:t>how service provision in Wales supports the development and well-being of individuals and their ability to make informed decisions.</a:t>
            </a:r>
            <a:endParaRPr lang="en-US" b="1" kern="1100" spc="-50" dirty="0">
              <a:solidFill>
                <a:schemeClr val="tx1"/>
              </a:solidFill>
            </a:endParaRPr>
          </a:p>
        </p:txBody>
      </p:sp>
      <p:pic>
        <p:nvPicPr>
          <p:cNvPr id="6" name="Picture 5">
            <a:extLst>
              <a:ext uri="{FF2B5EF4-FFF2-40B4-BE49-F238E27FC236}">
                <a16:creationId xmlns:a16="http://schemas.microsoft.com/office/drawing/2014/main" id="{FCEA51CF-8B2A-4DDF-B582-D38648F1B67D}"/>
              </a:ext>
            </a:extLst>
          </p:cNvPr>
          <p:cNvPicPr>
            <a:picLocks noChangeAspect="1"/>
          </p:cNvPicPr>
          <p:nvPr/>
        </p:nvPicPr>
        <p:blipFill>
          <a:blip r:embed="rId2"/>
          <a:stretch>
            <a:fillRect/>
          </a:stretch>
        </p:blipFill>
        <p:spPr>
          <a:xfrm>
            <a:off x="8982086" y="305069"/>
            <a:ext cx="2792210" cy="1201016"/>
          </a:xfrm>
          <a:prstGeom prst="rect">
            <a:avLst/>
          </a:prstGeom>
        </p:spPr>
      </p:pic>
    </p:spTree>
    <p:extLst>
      <p:ext uri="{BB962C8B-B14F-4D97-AF65-F5344CB8AC3E}">
        <p14:creationId xmlns:p14="http://schemas.microsoft.com/office/powerpoint/2010/main" val="6701864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D09E2-7E0E-41D4-B8ED-16D8B40A447B}"/>
              </a:ext>
            </a:extLst>
          </p:cNvPr>
          <p:cNvSpPr>
            <a:spLocks noGrp="1"/>
          </p:cNvSpPr>
          <p:nvPr>
            <p:ph type="title"/>
          </p:nvPr>
        </p:nvSpPr>
        <p:spPr>
          <a:xfrm>
            <a:off x="556229" y="359450"/>
            <a:ext cx="7805719" cy="1325563"/>
          </a:xfrm>
        </p:spPr>
        <p:txBody>
          <a:bodyPr>
            <a:normAutofit fontScale="90000"/>
          </a:bodyPr>
          <a:lstStyle/>
          <a:p>
            <a:r>
              <a:rPr lang="en-GB" sz="2000" b="1" dirty="0">
                <a:solidFill>
                  <a:srgbClr val="00B0F0"/>
                </a:solidFill>
                <a:latin typeface="Arial" panose="020B0604020202020204" pitchFamily="34" charset="0"/>
                <a:cs typeface="Arial" panose="020B0604020202020204" pitchFamily="34" charset="0"/>
              </a:rPr>
              <a:t>Unit 3 (A level Childcare pathway) </a:t>
            </a:r>
            <a:br>
              <a:rPr lang="en-GB" sz="2000" b="1" dirty="0">
                <a:solidFill>
                  <a:srgbClr val="00B0F0"/>
                </a:solidFill>
                <a:latin typeface="Arial" panose="020B0604020202020204" pitchFamily="34" charset="0"/>
                <a:cs typeface="Arial" panose="020B0604020202020204" pitchFamily="34" charset="0"/>
              </a:rPr>
            </a:br>
            <a:r>
              <a:rPr lang="en-GB" sz="2000" b="1" dirty="0">
                <a:solidFill>
                  <a:srgbClr val="00B0F0"/>
                </a:solidFill>
                <a:latin typeface="Arial" panose="020B0604020202020204" pitchFamily="34" charset="0"/>
                <a:cs typeface="Arial" panose="020B0604020202020204" pitchFamily="34" charset="0"/>
              </a:rPr>
              <a:t>Theoretical perspectives of children and young people’s development </a:t>
            </a:r>
            <a:br>
              <a:rPr lang="en-GB" sz="2000" b="1" dirty="0">
                <a:solidFill>
                  <a:srgbClr val="00B0F0"/>
                </a:solidFill>
                <a:latin typeface="Arial" panose="020B0604020202020204" pitchFamily="34" charset="0"/>
                <a:cs typeface="Arial" panose="020B0604020202020204" pitchFamily="34" charset="0"/>
              </a:rPr>
            </a:br>
            <a:br>
              <a:rPr lang="en-GB" sz="2000" b="1" dirty="0">
                <a:solidFill>
                  <a:srgbClr val="00B0F0"/>
                </a:solidFill>
                <a:latin typeface="Arial" panose="020B0604020202020204" pitchFamily="34" charset="0"/>
                <a:cs typeface="Arial" panose="020B0604020202020204" pitchFamily="34" charset="0"/>
              </a:rPr>
            </a:br>
            <a:r>
              <a:rPr lang="en-GB" sz="2000" b="1" dirty="0">
                <a:solidFill>
                  <a:srgbClr val="00B0F0"/>
                </a:solidFill>
                <a:latin typeface="Arial" panose="020B0604020202020204" pitchFamily="34" charset="0"/>
                <a:cs typeface="Arial" panose="020B0604020202020204" pitchFamily="34" charset="0"/>
              </a:rPr>
              <a:t>Unit 5 (A level Adult health and social care pathway)</a:t>
            </a:r>
            <a:br>
              <a:rPr lang="en-GB" sz="2000" b="1" dirty="0">
                <a:solidFill>
                  <a:srgbClr val="00B0F0"/>
                </a:solidFill>
                <a:latin typeface="Arial" panose="020B0604020202020204" pitchFamily="34" charset="0"/>
                <a:cs typeface="Arial" panose="020B0604020202020204" pitchFamily="34" charset="0"/>
              </a:rPr>
            </a:br>
            <a:r>
              <a:rPr lang="en-GB" sz="2000" b="1" dirty="0">
                <a:solidFill>
                  <a:srgbClr val="00B0F0"/>
                </a:solidFill>
                <a:latin typeface="Arial" panose="020B0604020202020204" pitchFamily="34" charset="0"/>
                <a:cs typeface="Arial" panose="020B0604020202020204" pitchFamily="34" charset="0"/>
              </a:rPr>
              <a:t>Theoretical perspectives of adult behaviour</a:t>
            </a:r>
            <a:endParaRPr lang="en-GB" sz="2000" b="1" dirty="0"/>
          </a:p>
        </p:txBody>
      </p:sp>
      <p:sp>
        <p:nvSpPr>
          <p:cNvPr id="3" name="Content Placeholder 2">
            <a:extLst>
              <a:ext uri="{FF2B5EF4-FFF2-40B4-BE49-F238E27FC236}">
                <a16:creationId xmlns:a16="http://schemas.microsoft.com/office/drawing/2014/main" id="{04351972-9F3A-4646-8872-50296E59F3A6}"/>
              </a:ext>
            </a:extLst>
          </p:cNvPr>
          <p:cNvSpPr>
            <a:spLocks noGrp="1"/>
          </p:cNvSpPr>
          <p:nvPr>
            <p:ph idx="1"/>
          </p:nvPr>
        </p:nvSpPr>
        <p:spPr>
          <a:xfrm>
            <a:off x="556229" y="1818121"/>
            <a:ext cx="10515600" cy="4802187"/>
          </a:xfrm>
        </p:spPr>
        <p:txBody>
          <a:bodyPr>
            <a:normAutofit lnSpcReduction="10000"/>
          </a:bodyPr>
          <a:lstStyle/>
          <a:p>
            <a:pPr marL="0" indent="0">
              <a:buNone/>
            </a:pPr>
            <a:r>
              <a:rPr lang="en-GB" sz="1800" dirty="0">
                <a:latin typeface="Arial" panose="020B0604020202020204" pitchFamily="34" charset="0"/>
                <a:cs typeface="Arial" panose="020B0604020202020204" pitchFamily="34" charset="0"/>
              </a:rPr>
              <a:t>Both examinations are: 2 hours 30 minutes</a:t>
            </a:r>
          </a:p>
          <a:p>
            <a:pPr marL="0" indent="0">
              <a:buNone/>
            </a:pPr>
            <a:r>
              <a:rPr lang="en-GB" sz="1800" dirty="0">
                <a:latin typeface="Arial" panose="020B0604020202020204" pitchFamily="34" charset="0"/>
                <a:cs typeface="Arial" panose="020B0604020202020204" pitchFamily="34" charset="0"/>
              </a:rPr>
              <a:t>30% of A level </a:t>
            </a:r>
          </a:p>
          <a:p>
            <a:pPr marL="0" indent="0">
              <a:buNone/>
            </a:pPr>
            <a:r>
              <a:rPr lang="en-GB" sz="1800" dirty="0">
                <a:latin typeface="Arial" panose="020B0604020202020204" pitchFamily="34" charset="0"/>
                <a:cs typeface="Arial" panose="020B0604020202020204" pitchFamily="34" charset="0"/>
              </a:rPr>
              <a:t>100 marks</a:t>
            </a:r>
          </a:p>
          <a:p>
            <a:pPr marL="0" indent="0">
              <a:buNone/>
            </a:pPr>
            <a:endParaRPr lang="en-GB" sz="1800" dirty="0">
              <a:latin typeface="Arial" panose="020B0604020202020204" pitchFamily="34" charset="0"/>
              <a:cs typeface="Arial" panose="020B0604020202020204" pitchFamily="34" charset="0"/>
            </a:endParaRPr>
          </a:p>
          <a:p>
            <a:pPr marL="0" indent="0">
              <a:buNone/>
            </a:pPr>
            <a:r>
              <a:rPr lang="en-GB" sz="1800" dirty="0">
                <a:latin typeface="Arial" panose="020B0604020202020204" pitchFamily="34" charset="0"/>
                <a:cs typeface="Arial" panose="020B0604020202020204" pitchFamily="34" charset="0"/>
              </a:rPr>
              <a:t>The assessment of both Unit 3 and Unit 5 involves the use of pre-released material</a:t>
            </a:r>
          </a:p>
          <a:p>
            <a:pPr marL="0" indent="0">
              <a:buNone/>
            </a:pPr>
            <a:r>
              <a:rPr lang="en-GB" sz="1800" dirty="0">
                <a:latin typeface="Arial" panose="020B0604020202020204" pitchFamily="34" charset="0"/>
                <a:cs typeface="Arial" panose="020B0604020202020204" pitchFamily="34" charset="0"/>
              </a:rPr>
              <a:t>The pre-released material will be published on WJEC's secure website, so that centres can download and make it available to candidates from, but not before, 01 March in the year of award. This date is specified to ensure that learners have sufficient time to prepare for the relevant assessment by examination (around 12 weeks) but is not so early as to unduly influence teaching or learning activity across the academic year, and possibly impact negatively on breadth of study or work towards the completion of NEA unit(s).</a:t>
            </a:r>
          </a:p>
          <a:p>
            <a:pPr marL="0" indent="0">
              <a:buNone/>
            </a:pPr>
            <a:r>
              <a:rPr lang="en-GB" sz="1800" dirty="0">
                <a:latin typeface="Arial" panose="020B0604020202020204" pitchFamily="34" charset="0"/>
                <a:cs typeface="Arial" panose="020B0604020202020204" pitchFamily="34" charset="0"/>
              </a:rPr>
              <a:t>All questions are compulsory.</a:t>
            </a:r>
          </a:p>
          <a:p>
            <a:pPr marL="0" indent="0">
              <a:buNone/>
            </a:pPr>
            <a:r>
              <a:rPr lang="en-GB" sz="1800" dirty="0">
                <a:latin typeface="Arial" panose="020B0604020202020204" pitchFamily="34" charset="0"/>
                <a:cs typeface="Arial" panose="020B0604020202020204" pitchFamily="34" charset="0"/>
              </a:rPr>
              <a:t>The assessment will be divided into: </a:t>
            </a:r>
          </a:p>
          <a:p>
            <a:r>
              <a:rPr lang="en-GB" sz="1800" dirty="0">
                <a:latin typeface="Arial" panose="020B0604020202020204" pitchFamily="34" charset="0"/>
                <a:cs typeface="Arial" panose="020B0604020202020204" pitchFamily="34" charset="0"/>
              </a:rPr>
              <a:t>Section A (40 marks, comprising of questions related to the pre-released material)</a:t>
            </a:r>
          </a:p>
          <a:p>
            <a:r>
              <a:rPr lang="en-GB" sz="1800" dirty="0">
                <a:latin typeface="Arial" panose="020B0604020202020204" pitchFamily="34" charset="0"/>
                <a:cs typeface="Arial" panose="020B0604020202020204" pitchFamily="34" charset="0"/>
              </a:rPr>
              <a:t>Section B (60 marks, comprising of questions which are </a:t>
            </a:r>
            <a:r>
              <a:rPr lang="en-GB" sz="1800" b="1" dirty="0">
                <a:latin typeface="Arial" panose="020B0604020202020204" pitchFamily="34" charset="0"/>
                <a:cs typeface="Arial" panose="020B0604020202020204" pitchFamily="34" charset="0"/>
              </a:rPr>
              <a:t>not</a:t>
            </a:r>
            <a:r>
              <a:rPr lang="en-GB" sz="1800" dirty="0">
                <a:latin typeface="Arial" panose="020B0604020202020204" pitchFamily="34" charset="0"/>
                <a:cs typeface="Arial" panose="020B0604020202020204" pitchFamily="34" charset="0"/>
              </a:rPr>
              <a:t> directly related to the pre-released material).</a:t>
            </a:r>
          </a:p>
        </p:txBody>
      </p:sp>
      <p:pic>
        <p:nvPicPr>
          <p:cNvPr id="5" name="Picture 4">
            <a:extLst>
              <a:ext uri="{FF2B5EF4-FFF2-40B4-BE49-F238E27FC236}">
                <a16:creationId xmlns:a16="http://schemas.microsoft.com/office/drawing/2014/main" id="{BA658303-A589-45B5-A6AB-4635F6BAEB2C}"/>
              </a:ext>
            </a:extLst>
          </p:cNvPr>
          <p:cNvPicPr>
            <a:picLocks noChangeAspect="1"/>
          </p:cNvPicPr>
          <p:nvPr/>
        </p:nvPicPr>
        <p:blipFill>
          <a:blip r:embed="rId2"/>
          <a:stretch>
            <a:fillRect/>
          </a:stretch>
        </p:blipFill>
        <p:spPr>
          <a:xfrm>
            <a:off x="9399790" y="237692"/>
            <a:ext cx="2792210" cy="1201016"/>
          </a:xfrm>
          <a:prstGeom prst="rect">
            <a:avLst/>
          </a:prstGeom>
        </p:spPr>
      </p:pic>
    </p:spTree>
    <p:extLst>
      <p:ext uri="{BB962C8B-B14F-4D97-AF65-F5344CB8AC3E}">
        <p14:creationId xmlns:p14="http://schemas.microsoft.com/office/powerpoint/2010/main" val="33031913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E87399-EDD3-40AE-9DCF-C5F8AC613AA2}"/>
              </a:ext>
            </a:extLst>
          </p:cNvPr>
          <p:cNvSpPr>
            <a:spLocks noGrp="1"/>
          </p:cNvSpPr>
          <p:nvPr>
            <p:ph type="title"/>
          </p:nvPr>
        </p:nvSpPr>
        <p:spPr>
          <a:xfrm>
            <a:off x="991892" y="152833"/>
            <a:ext cx="6734908" cy="1325563"/>
          </a:xfrm>
        </p:spPr>
        <p:txBody>
          <a:bodyPr/>
          <a:lstStyle/>
          <a:p>
            <a:r>
              <a:rPr lang="en-GB" sz="3600" b="1" dirty="0">
                <a:solidFill>
                  <a:srgbClr val="00B0F0"/>
                </a:solidFill>
                <a:latin typeface="Arial" panose="020B0604020202020204" pitchFamily="34" charset="0"/>
                <a:cs typeface="Arial" panose="020B0604020202020204" pitchFamily="34" charset="0"/>
              </a:rPr>
              <a:t>WJEC Resources</a:t>
            </a:r>
          </a:p>
        </p:txBody>
      </p:sp>
      <p:sp>
        <p:nvSpPr>
          <p:cNvPr id="3" name="Content Placeholder 2">
            <a:extLst>
              <a:ext uri="{FF2B5EF4-FFF2-40B4-BE49-F238E27FC236}">
                <a16:creationId xmlns:a16="http://schemas.microsoft.com/office/drawing/2014/main" id="{E8445309-5E44-4D0F-9073-6A809A6F97F2}"/>
              </a:ext>
            </a:extLst>
          </p:cNvPr>
          <p:cNvSpPr>
            <a:spLocks noGrp="1"/>
          </p:cNvSpPr>
          <p:nvPr>
            <p:ph idx="1"/>
          </p:nvPr>
        </p:nvSpPr>
        <p:spPr>
          <a:xfrm>
            <a:off x="991892" y="1390650"/>
            <a:ext cx="10862968" cy="5102224"/>
          </a:xfrm>
        </p:spPr>
        <p:txBody>
          <a:bodyPr>
            <a:normAutofit fontScale="92500" lnSpcReduction="20000"/>
          </a:bodyPr>
          <a:lstStyle/>
          <a:p>
            <a:pPr marL="0" indent="0">
              <a:buNone/>
            </a:pPr>
            <a:r>
              <a:rPr lang="en-GB" sz="2200" b="1" dirty="0">
                <a:latin typeface="Arial" panose="020B0604020202020204" pitchFamily="34" charset="0"/>
                <a:cs typeface="Arial" panose="020B0604020202020204" pitchFamily="34" charset="0"/>
              </a:rPr>
              <a:t>Available on the open website</a:t>
            </a:r>
          </a:p>
          <a:p>
            <a:pPr marL="0" indent="0">
              <a:buNone/>
            </a:pPr>
            <a:r>
              <a:rPr lang="en-GB" sz="2200" b="1" dirty="0">
                <a:latin typeface="Arial" panose="020B0604020202020204" pitchFamily="34" charset="0"/>
                <a:cs typeface="Arial" panose="020B0604020202020204" pitchFamily="34" charset="0"/>
              </a:rPr>
              <a:t>Specification and sample assessment materials</a:t>
            </a:r>
          </a:p>
          <a:p>
            <a:pPr marL="0" indent="0">
              <a:buNone/>
            </a:pPr>
            <a:r>
              <a:rPr lang="en-GB" sz="2200" b="1" dirty="0">
                <a:latin typeface="Arial" panose="020B0604020202020204" pitchFamily="34" charset="0"/>
                <a:cs typeface="Arial" panose="020B0604020202020204" pitchFamily="34" charset="0"/>
              </a:rPr>
              <a:t>Guidance for teaching </a:t>
            </a:r>
            <a:r>
              <a:rPr lang="en-GB" sz="2200" i="1" dirty="0">
                <a:latin typeface="Arial" panose="020B0604020202020204" pitchFamily="34" charset="0"/>
                <a:cs typeface="Arial" panose="020B0604020202020204" pitchFamily="34" charset="0"/>
              </a:rPr>
              <a:t>– coming soon  </a:t>
            </a:r>
          </a:p>
          <a:p>
            <a:pPr marL="185738" indent="-185738"/>
            <a:r>
              <a:rPr lang="en-GB" sz="2200" i="1" dirty="0">
                <a:latin typeface="Arial" panose="020B0604020202020204" pitchFamily="34" charset="0"/>
                <a:cs typeface="Arial" panose="020B0604020202020204" pitchFamily="34" charset="0"/>
              </a:rPr>
              <a:t>free of charge on open website </a:t>
            </a:r>
          </a:p>
          <a:p>
            <a:pPr marL="185738" indent="-185738"/>
            <a:r>
              <a:rPr lang="en-GB" sz="2200" i="1" dirty="0">
                <a:latin typeface="Arial" panose="020B0604020202020204" pitchFamily="34" charset="0"/>
                <a:cs typeface="Arial" panose="020B0604020202020204" pitchFamily="34" charset="0"/>
              </a:rPr>
              <a:t>route through the specification            </a:t>
            </a:r>
          </a:p>
          <a:p>
            <a:pPr marL="185738" indent="-185738"/>
            <a:r>
              <a:rPr lang="en-GB" sz="2200" i="1" dirty="0">
                <a:latin typeface="Arial" panose="020B0604020202020204" pitchFamily="34" charset="0"/>
                <a:cs typeface="Arial" panose="020B0604020202020204" pitchFamily="34" charset="0"/>
              </a:rPr>
              <a:t>frequently asked questions </a:t>
            </a:r>
          </a:p>
          <a:p>
            <a:pPr marL="185738" indent="-185738"/>
            <a:r>
              <a:rPr lang="en-GB" sz="2200" i="1" dirty="0">
                <a:latin typeface="Arial" panose="020B0604020202020204" pitchFamily="34" charset="0"/>
                <a:cs typeface="Arial" panose="020B0604020202020204" pitchFamily="34" charset="0"/>
              </a:rPr>
              <a:t>detailed unit guidance</a:t>
            </a:r>
          </a:p>
          <a:p>
            <a:pPr marL="185738" indent="-185738"/>
            <a:r>
              <a:rPr lang="en-GB" sz="2200" i="1" dirty="0">
                <a:latin typeface="Arial" panose="020B0604020202020204" pitchFamily="34" charset="0"/>
                <a:cs typeface="Arial" panose="020B0604020202020204" pitchFamily="34" charset="0"/>
              </a:rPr>
              <a:t>additional guidance for NEA content </a:t>
            </a:r>
          </a:p>
          <a:p>
            <a:pPr marL="185738" indent="-185738"/>
            <a:r>
              <a:rPr lang="en-GB" sz="2200" i="1" dirty="0">
                <a:latin typeface="Arial" panose="020B0604020202020204" pitchFamily="34" charset="0"/>
                <a:cs typeface="Arial" panose="020B0604020202020204" pitchFamily="34" charset="0"/>
              </a:rPr>
              <a:t>suggested resources</a:t>
            </a:r>
          </a:p>
          <a:p>
            <a:pPr marL="0" indent="0">
              <a:buNone/>
            </a:pPr>
            <a:endParaRPr lang="en-GB" sz="2200" b="1" i="1" dirty="0">
              <a:latin typeface="Arial" panose="020B0604020202020204" pitchFamily="34" charset="0"/>
              <a:cs typeface="Arial" panose="020B0604020202020204" pitchFamily="34" charset="0"/>
            </a:endParaRPr>
          </a:p>
          <a:p>
            <a:pPr marL="0" indent="0">
              <a:buNone/>
            </a:pPr>
            <a:r>
              <a:rPr lang="en-GB" sz="2200" b="1" dirty="0">
                <a:latin typeface="Arial" panose="020B0604020202020204" pitchFamily="34" charset="0"/>
                <a:cs typeface="Arial" panose="020B0604020202020204" pitchFamily="34" charset="0"/>
              </a:rPr>
              <a:t>Online digital resources</a:t>
            </a:r>
          </a:p>
          <a:p>
            <a:pPr marL="185738" indent="-185738"/>
            <a:r>
              <a:rPr lang="en-GB" sz="2200" i="1" dirty="0">
                <a:latin typeface="Arial" panose="020B0604020202020204" pitchFamily="34" charset="0"/>
                <a:cs typeface="Arial" panose="020B0604020202020204" pitchFamily="34" charset="0"/>
              </a:rPr>
              <a:t>interactive </a:t>
            </a:r>
            <a:r>
              <a:rPr lang="en-GB" sz="2200" b="1" i="1" dirty="0">
                <a:latin typeface="Arial" panose="020B0604020202020204" pitchFamily="34" charset="0"/>
                <a:cs typeface="Arial" panose="020B0604020202020204" pitchFamily="34" charset="0"/>
              </a:rPr>
              <a:t>worksheets</a:t>
            </a:r>
          </a:p>
          <a:p>
            <a:pPr marL="185738" indent="-185738"/>
            <a:r>
              <a:rPr lang="en-GB" sz="2200" i="1" dirty="0">
                <a:latin typeface="Arial" panose="020B0604020202020204" pitchFamily="34" charset="0"/>
                <a:cs typeface="Arial" panose="020B0604020202020204" pitchFamily="34" charset="0"/>
              </a:rPr>
              <a:t>printable activities/revision notes</a:t>
            </a:r>
          </a:p>
          <a:p>
            <a:pPr marL="185738" indent="-185738"/>
            <a:r>
              <a:rPr lang="en-GB" sz="2200" i="1" dirty="0">
                <a:latin typeface="Arial" panose="020B0604020202020204" pitchFamily="34" charset="0"/>
                <a:cs typeface="Arial" panose="020B0604020202020204" pitchFamily="34" charset="0"/>
              </a:rPr>
              <a:t>classroom resources </a:t>
            </a:r>
          </a:p>
          <a:p>
            <a:pPr marL="185738" indent="-185738"/>
            <a:r>
              <a:rPr lang="en-GB" sz="2200" i="1" dirty="0">
                <a:latin typeface="Arial" panose="020B0604020202020204" pitchFamily="34" charset="0"/>
                <a:cs typeface="Arial" panose="020B0604020202020204" pitchFamily="34" charset="0"/>
              </a:rPr>
              <a:t>free of charge </a:t>
            </a:r>
          </a:p>
          <a:p>
            <a:pPr marL="0" indent="0">
              <a:buNone/>
            </a:pPr>
            <a:endParaRPr lang="en-GB" sz="1400" dirty="0">
              <a:latin typeface="Arial" panose="020B0604020202020204" pitchFamily="34" charset="0"/>
              <a:cs typeface="Arial" panose="020B0604020202020204" pitchFamily="34" charset="0"/>
            </a:endParaRPr>
          </a:p>
        </p:txBody>
      </p:sp>
      <p:pic>
        <p:nvPicPr>
          <p:cNvPr id="6146" name="Picture 2" descr="Image result for image classroom secondary teaching">
            <a:extLst>
              <a:ext uri="{FF2B5EF4-FFF2-40B4-BE49-F238E27FC236}">
                <a16:creationId xmlns:a16="http://schemas.microsoft.com/office/drawing/2014/main" id="{3E42968C-18B4-4019-B675-613583FD33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96098" y="2716213"/>
            <a:ext cx="4558762" cy="36517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1900D024-E783-49F0-A9A1-3BE56305F337}"/>
              </a:ext>
            </a:extLst>
          </p:cNvPr>
          <p:cNvPicPr>
            <a:picLocks noChangeAspect="1"/>
          </p:cNvPicPr>
          <p:nvPr/>
        </p:nvPicPr>
        <p:blipFill>
          <a:blip r:embed="rId3"/>
          <a:stretch>
            <a:fillRect/>
          </a:stretch>
        </p:blipFill>
        <p:spPr>
          <a:xfrm>
            <a:off x="9062650" y="365125"/>
            <a:ext cx="2792210" cy="1201016"/>
          </a:xfrm>
          <a:prstGeom prst="rect">
            <a:avLst/>
          </a:prstGeom>
        </p:spPr>
      </p:pic>
    </p:spTree>
    <p:extLst>
      <p:ext uri="{BB962C8B-B14F-4D97-AF65-F5344CB8AC3E}">
        <p14:creationId xmlns:p14="http://schemas.microsoft.com/office/powerpoint/2010/main" val="34413990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4B148-4AE4-49AE-8F72-C79010337544}"/>
              </a:ext>
            </a:extLst>
          </p:cNvPr>
          <p:cNvSpPr>
            <a:spLocks noGrp="1"/>
          </p:cNvSpPr>
          <p:nvPr>
            <p:ph type="title"/>
          </p:nvPr>
        </p:nvSpPr>
        <p:spPr>
          <a:xfrm>
            <a:off x="838200" y="365125"/>
            <a:ext cx="7027985" cy="1325563"/>
          </a:xfrm>
        </p:spPr>
        <p:txBody>
          <a:bodyPr/>
          <a:lstStyle/>
          <a:p>
            <a:r>
              <a:rPr lang="en-GB" sz="3600" b="1" dirty="0">
                <a:solidFill>
                  <a:srgbClr val="00B0F0"/>
                </a:solidFill>
                <a:latin typeface="Arial" panose="020B0604020202020204" pitchFamily="34" charset="0"/>
                <a:cs typeface="Arial" panose="020B0604020202020204" pitchFamily="34" charset="0"/>
              </a:rPr>
              <a:t>WJEC Resources</a:t>
            </a:r>
            <a:endParaRPr lang="en-GB" sz="3600" b="1" dirty="0"/>
          </a:p>
        </p:txBody>
      </p:sp>
      <p:sp>
        <p:nvSpPr>
          <p:cNvPr id="3" name="Content Placeholder 2">
            <a:extLst>
              <a:ext uri="{FF2B5EF4-FFF2-40B4-BE49-F238E27FC236}">
                <a16:creationId xmlns:a16="http://schemas.microsoft.com/office/drawing/2014/main" id="{2590D14A-C3E0-48A0-8A3E-B6720C82E96B}"/>
              </a:ext>
            </a:extLst>
          </p:cNvPr>
          <p:cNvSpPr>
            <a:spLocks noGrp="1"/>
          </p:cNvSpPr>
          <p:nvPr>
            <p:ph idx="1"/>
          </p:nvPr>
        </p:nvSpPr>
        <p:spPr>
          <a:xfrm>
            <a:off x="838200" y="1847098"/>
            <a:ext cx="10515600" cy="4486276"/>
          </a:xfrm>
        </p:spPr>
        <p:txBody>
          <a:bodyPr>
            <a:normAutofit fontScale="70000" lnSpcReduction="20000"/>
          </a:bodyPr>
          <a:lstStyle/>
          <a:p>
            <a:pPr marL="0" indent="0">
              <a:buNone/>
            </a:pPr>
            <a:r>
              <a:rPr lang="en-GB" sz="2600" dirty="0">
                <a:latin typeface="Arial" panose="020B0604020202020204" pitchFamily="34" charset="0"/>
                <a:cs typeface="Arial" panose="020B0604020202020204" pitchFamily="34" charset="0"/>
              </a:rPr>
              <a:t>Past papers and mark schemes for all legacy GCE Health and Social Care qualifications</a:t>
            </a:r>
          </a:p>
          <a:p>
            <a:pPr marL="0" indent="0">
              <a:buNone/>
            </a:pPr>
            <a:endParaRPr lang="en-GB" sz="2600" dirty="0">
              <a:latin typeface="Arial" panose="020B0604020202020204" pitchFamily="34" charset="0"/>
              <a:cs typeface="Arial" panose="020B0604020202020204" pitchFamily="34" charset="0"/>
            </a:endParaRPr>
          </a:p>
          <a:p>
            <a:pPr marL="0" indent="0">
              <a:buNone/>
            </a:pPr>
            <a:r>
              <a:rPr lang="en-US" sz="2600" b="1" dirty="0">
                <a:latin typeface="Arial" panose="020B0604020202020204" pitchFamily="34" charset="0"/>
                <a:cs typeface="Arial" panose="020B0604020202020204" pitchFamily="34" charset="0"/>
              </a:rPr>
              <a:t>Question bank – create your own question paper</a:t>
            </a:r>
          </a:p>
          <a:p>
            <a:endParaRPr lang="en-GB" sz="2600" b="1" dirty="0">
              <a:solidFill>
                <a:schemeClr val="accent6"/>
              </a:solidFill>
              <a:latin typeface="Arial" panose="020B0604020202020204" pitchFamily="34" charset="0"/>
              <a:cs typeface="Arial" panose="020B0604020202020204" pitchFamily="34" charset="0"/>
            </a:endParaRPr>
          </a:p>
          <a:p>
            <a:r>
              <a:rPr lang="en-US" sz="2600" dirty="0">
                <a:latin typeface="Arial" panose="020B0604020202020204" pitchFamily="34" charset="0"/>
                <a:cs typeface="Arial" panose="020B0604020202020204" pitchFamily="34" charset="0"/>
              </a:rPr>
              <a:t>Question bank is a free tool which allows you to create practice question papers from thousands of past paper questions:  </a:t>
            </a:r>
            <a:r>
              <a:rPr lang="en-US" sz="2600" dirty="0">
                <a:latin typeface="Arial" panose="020B0604020202020204" pitchFamily="34" charset="0"/>
                <a:cs typeface="Arial" panose="020B0604020202020204" pitchFamily="34" charset="0"/>
                <a:hlinkClick r:id="rId2"/>
              </a:rPr>
              <a:t>http://www.wjec.co.uk/question-bank/</a:t>
            </a:r>
            <a:endParaRPr lang="en-US" sz="2600" dirty="0">
              <a:latin typeface="Arial" panose="020B0604020202020204" pitchFamily="34" charset="0"/>
              <a:cs typeface="Arial" panose="020B0604020202020204" pitchFamily="34" charset="0"/>
            </a:endParaRPr>
          </a:p>
          <a:p>
            <a:endParaRPr lang="en-US" sz="2600" dirty="0">
              <a:latin typeface="Arial" panose="020B0604020202020204" pitchFamily="34" charset="0"/>
              <a:cs typeface="Arial" panose="020B0604020202020204" pitchFamily="34" charset="0"/>
            </a:endParaRPr>
          </a:p>
          <a:p>
            <a:pPr marL="0" indent="0">
              <a:buNone/>
            </a:pPr>
            <a:r>
              <a:rPr lang="en-US" sz="2600" b="1" dirty="0">
                <a:latin typeface="Arial" panose="020B0604020202020204" pitchFamily="34" charset="0"/>
                <a:cs typeface="Arial" panose="020B0604020202020204" pitchFamily="34" charset="0"/>
              </a:rPr>
              <a:t>Available when first cohort has been awarded</a:t>
            </a:r>
          </a:p>
          <a:p>
            <a:endParaRPr lang="en-US" sz="2600" b="1" dirty="0">
              <a:solidFill>
                <a:srgbClr val="00B0F0"/>
              </a:solidFill>
              <a:latin typeface="Arial" panose="020B0604020202020204" pitchFamily="34" charset="0"/>
              <a:cs typeface="Arial" panose="020B0604020202020204" pitchFamily="34" charset="0"/>
            </a:endParaRPr>
          </a:p>
          <a:p>
            <a:pPr marL="285750" indent="-285750"/>
            <a:r>
              <a:rPr lang="en-US" sz="2600" dirty="0">
                <a:latin typeface="Arial" panose="020B0604020202020204" pitchFamily="34" charset="0"/>
                <a:cs typeface="Arial" panose="020B0604020202020204" pitchFamily="34" charset="0"/>
              </a:rPr>
              <a:t>item level data </a:t>
            </a:r>
          </a:p>
          <a:p>
            <a:pPr marL="285750" indent="-285750"/>
            <a:r>
              <a:rPr lang="en-US" sz="2600" dirty="0">
                <a:latin typeface="Arial" panose="020B0604020202020204" pitchFamily="34" charset="0"/>
                <a:cs typeface="Arial" panose="020B0604020202020204" pitchFamily="34" charset="0"/>
              </a:rPr>
              <a:t>online examination review for external assessed units </a:t>
            </a:r>
          </a:p>
          <a:p>
            <a:pPr marL="285750" indent="-285750"/>
            <a:r>
              <a:rPr lang="en-US" sz="2600" dirty="0">
                <a:latin typeface="Arial" panose="020B0604020202020204" pitchFamily="34" charset="0"/>
                <a:cs typeface="Arial" panose="020B0604020202020204" pitchFamily="34" charset="0"/>
              </a:rPr>
              <a:t>exemplars for NEA s / internal assessments </a:t>
            </a:r>
          </a:p>
          <a:p>
            <a:pPr marL="285750" indent="-285750"/>
            <a:r>
              <a:rPr lang="en-US" sz="2600" dirty="0">
                <a:latin typeface="Arial" panose="020B0604020202020204" pitchFamily="34" charset="0"/>
                <a:cs typeface="Arial" panose="020B0604020202020204" pitchFamily="34" charset="0"/>
              </a:rPr>
              <a:t>principal moderator and principal examiner reports </a:t>
            </a:r>
          </a:p>
          <a:p>
            <a:pPr marL="285750" indent="-285750"/>
            <a:r>
              <a:rPr lang="en-US" sz="2600" dirty="0">
                <a:latin typeface="Arial" panose="020B0604020202020204" pitchFamily="34" charset="0"/>
                <a:cs typeface="Arial" panose="020B0604020202020204" pitchFamily="34" charset="0"/>
              </a:rPr>
              <a:t>individual </a:t>
            </a:r>
            <a:r>
              <a:rPr lang="en-US" sz="2600" dirty="0" err="1">
                <a:latin typeface="Arial" panose="020B0604020202020204" pitchFamily="34" charset="0"/>
                <a:cs typeface="Arial" panose="020B0604020202020204" pitchFamily="34" charset="0"/>
              </a:rPr>
              <a:t>centre</a:t>
            </a:r>
            <a:r>
              <a:rPr lang="en-US" sz="2600" dirty="0">
                <a:latin typeface="Arial" panose="020B0604020202020204" pitchFamily="34" charset="0"/>
                <a:cs typeface="Arial" panose="020B0604020202020204" pitchFamily="34" charset="0"/>
              </a:rPr>
              <a:t> reports on internal assessments </a:t>
            </a:r>
            <a:endParaRPr lang="en-GB" sz="2600" b="1" dirty="0">
              <a:solidFill>
                <a:schemeClr val="accent6"/>
              </a:solidFill>
              <a:latin typeface="Arial" panose="020B0604020202020204" pitchFamily="34" charset="0"/>
              <a:cs typeface="Arial" panose="020B0604020202020204" pitchFamily="34" charset="0"/>
            </a:endParaRPr>
          </a:p>
          <a:p>
            <a:pPr marL="0" indent="0">
              <a:buNone/>
            </a:pPr>
            <a:endParaRPr lang="en-GB" dirty="0"/>
          </a:p>
        </p:txBody>
      </p:sp>
      <p:pic>
        <p:nvPicPr>
          <p:cNvPr id="5" name="Picture 4">
            <a:extLst>
              <a:ext uri="{FF2B5EF4-FFF2-40B4-BE49-F238E27FC236}">
                <a16:creationId xmlns:a16="http://schemas.microsoft.com/office/drawing/2014/main" id="{1A4FB7C2-F452-4FF7-ABC2-C5AB14B4E20B}"/>
              </a:ext>
            </a:extLst>
          </p:cNvPr>
          <p:cNvPicPr>
            <a:picLocks noChangeAspect="1"/>
          </p:cNvPicPr>
          <p:nvPr/>
        </p:nvPicPr>
        <p:blipFill>
          <a:blip r:embed="rId3"/>
          <a:stretch>
            <a:fillRect/>
          </a:stretch>
        </p:blipFill>
        <p:spPr>
          <a:xfrm>
            <a:off x="8943649" y="365125"/>
            <a:ext cx="2792210" cy="1201016"/>
          </a:xfrm>
          <a:prstGeom prst="rect">
            <a:avLst/>
          </a:prstGeom>
        </p:spPr>
      </p:pic>
    </p:spTree>
    <p:extLst>
      <p:ext uri="{BB962C8B-B14F-4D97-AF65-F5344CB8AC3E}">
        <p14:creationId xmlns:p14="http://schemas.microsoft.com/office/powerpoint/2010/main" val="25380302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14A24-0BAB-4E36-986E-EFF3FF3475DB}"/>
              </a:ext>
            </a:extLst>
          </p:cNvPr>
          <p:cNvSpPr>
            <a:spLocks noGrp="1"/>
          </p:cNvSpPr>
          <p:nvPr>
            <p:ph type="title"/>
          </p:nvPr>
        </p:nvSpPr>
        <p:spPr>
          <a:xfrm>
            <a:off x="838200" y="365125"/>
            <a:ext cx="7625862" cy="1325563"/>
          </a:xfrm>
        </p:spPr>
        <p:txBody>
          <a:bodyPr/>
          <a:lstStyle/>
          <a:p>
            <a:r>
              <a:rPr lang="en-GB" sz="3600" b="1" dirty="0">
                <a:solidFill>
                  <a:srgbClr val="00B0F0"/>
                </a:solidFill>
                <a:latin typeface="Arial" panose="020B0604020202020204" pitchFamily="34" charset="0"/>
                <a:cs typeface="Arial" panose="020B0604020202020204" pitchFamily="34" charset="0"/>
              </a:rPr>
              <a:t>Additional Resources</a:t>
            </a:r>
          </a:p>
        </p:txBody>
      </p:sp>
      <p:sp>
        <p:nvSpPr>
          <p:cNvPr id="3" name="Content Placeholder 2">
            <a:extLst>
              <a:ext uri="{FF2B5EF4-FFF2-40B4-BE49-F238E27FC236}">
                <a16:creationId xmlns:a16="http://schemas.microsoft.com/office/drawing/2014/main" id="{BF0FF786-681D-435D-87B8-4C2075980582}"/>
              </a:ext>
            </a:extLst>
          </p:cNvPr>
          <p:cNvSpPr>
            <a:spLocks noGrp="1"/>
          </p:cNvSpPr>
          <p:nvPr>
            <p:ph idx="1"/>
          </p:nvPr>
        </p:nvSpPr>
        <p:spPr/>
        <p:txBody>
          <a:bodyPr/>
          <a:lstStyle/>
          <a:p>
            <a:pPr marL="0" indent="0">
              <a:buNone/>
            </a:pPr>
            <a:r>
              <a:rPr lang="en-GB" dirty="0">
                <a:latin typeface="Arial" panose="020B0604020202020204" pitchFamily="34" charset="0"/>
                <a:cs typeface="Arial" panose="020B0604020202020204" pitchFamily="34" charset="0"/>
              </a:rPr>
              <a:t>Text books and digital resources</a:t>
            </a:r>
          </a:p>
          <a:p>
            <a:r>
              <a:rPr lang="en-GB" sz="2000" dirty="0">
                <a:latin typeface="Arial" panose="020B0604020202020204" pitchFamily="34" charset="0"/>
                <a:cs typeface="Arial" panose="020B0604020202020204" pitchFamily="34" charset="0"/>
              </a:rPr>
              <a:t>WJEC endorsed </a:t>
            </a:r>
          </a:p>
          <a:p>
            <a:endParaRPr lang="en-GB" dirty="0"/>
          </a:p>
          <a:p>
            <a:pPr marL="0" indent="0">
              <a:buNone/>
            </a:pPr>
            <a:r>
              <a:rPr lang="en-GB" dirty="0">
                <a:latin typeface="Arial" panose="020B0604020202020204" pitchFamily="34" charset="0"/>
                <a:cs typeface="Arial" panose="020B0604020202020204" pitchFamily="34" charset="0"/>
              </a:rPr>
              <a:t>Resources for teachers </a:t>
            </a:r>
          </a:p>
          <a:p>
            <a:r>
              <a:rPr lang="en-GB" sz="2000" dirty="0">
                <a:latin typeface="Arial" panose="020B0604020202020204" pitchFamily="34" charset="0"/>
                <a:cs typeface="Arial" panose="020B0604020202020204" pitchFamily="34" charset="0"/>
              </a:rPr>
              <a:t>WJEC recommended                                                  </a:t>
            </a:r>
          </a:p>
          <a:p>
            <a:endParaRPr lang="en-GB" dirty="0"/>
          </a:p>
        </p:txBody>
      </p:sp>
      <p:pic>
        <p:nvPicPr>
          <p:cNvPr id="5" name="Picture 4">
            <a:extLst>
              <a:ext uri="{FF2B5EF4-FFF2-40B4-BE49-F238E27FC236}">
                <a16:creationId xmlns:a16="http://schemas.microsoft.com/office/drawing/2014/main" id="{9E435253-DCAE-4C59-8CF5-1A3AAB1024AE}"/>
              </a:ext>
            </a:extLst>
          </p:cNvPr>
          <p:cNvPicPr>
            <a:picLocks noChangeAspect="1"/>
          </p:cNvPicPr>
          <p:nvPr/>
        </p:nvPicPr>
        <p:blipFill>
          <a:blip r:embed="rId2"/>
          <a:stretch>
            <a:fillRect/>
          </a:stretch>
        </p:blipFill>
        <p:spPr>
          <a:xfrm>
            <a:off x="9084326" y="214246"/>
            <a:ext cx="2792210" cy="1201016"/>
          </a:xfrm>
          <a:prstGeom prst="rect">
            <a:avLst/>
          </a:prstGeom>
        </p:spPr>
      </p:pic>
    </p:spTree>
    <p:extLst>
      <p:ext uri="{BB962C8B-B14F-4D97-AF65-F5344CB8AC3E}">
        <p14:creationId xmlns:p14="http://schemas.microsoft.com/office/powerpoint/2010/main" val="25798334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53F18082-FB71-D043-AC08-A8981A9BD215}"/>
              </a:ext>
            </a:extLst>
          </p:cNvPr>
          <p:cNvSpPr/>
          <p:nvPr/>
        </p:nvSpPr>
        <p:spPr>
          <a:xfrm>
            <a:off x="9570017" y="141358"/>
            <a:ext cx="2348753" cy="2348753"/>
          </a:xfrm>
          <a:prstGeom prst="ellipse">
            <a:avLst/>
          </a:prstGeom>
          <a:solidFill>
            <a:schemeClr val="bg1"/>
          </a:solid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3" name="TextBox 2">
            <a:extLst>
              <a:ext uri="{FF2B5EF4-FFF2-40B4-BE49-F238E27FC236}">
                <a16:creationId xmlns:a16="http://schemas.microsoft.com/office/drawing/2014/main" id="{DF7650FD-EEB3-2245-BEE1-DDB8083A1BEB}"/>
              </a:ext>
            </a:extLst>
          </p:cNvPr>
          <p:cNvSpPr txBox="1"/>
          <p:nvPr/>
        </p:nvSpPr>
        <p:spPr>
          <a:xfrm>
            <a:off x="4726839" y="361211"/>
            <a:ext cx="5853527" cy="6740307"/>
          </a:xfrm>
          <a:prstGeom prst="rect">
            <a:avLst/>
          </a:prstGeom>
          <a:noFill/>
        </p:spPr>
        <p:txBody>
          <a:bodyPr wrap="square" rtlCol="0">
            <a:spAutoFit/>
          </a:bodyPr>
          <a:lstStyle/>
          <a:p>
            <a:pPr lvl="0">
              <a:defRPr/>
            </a:pPr>
            <a:r>
              <a:rPr lang="en-GB" sz="3600" dirty="0">
                <a:solidFill>
                  <a:srgbClr val="FFFFFF"/>
                </a:solidFill>
              </a:rPr>
              <a:t>Any questions?</a:t>
            </a:r>
          </a:p>
          <a:p>
            <a:pPr lvl="0">
              <a:defRPr/>
            </a:pPr>
            <a:endParaRPr lang="en-GB" sz="3600" dirty="0">
              <a:solidFill>
                <a:srgbClr val="FFFFFF"/>
              </a:solidFill>
            </a:endParaRPr>
          </a:p>
          <a:p>
            <a:pPr lvl="0">
              <a:defRPr/>
            </a:pPr>
            <a:r>
              <a:rPr lang="en-US" sz="3600" dirty="0">
                <a:solidFill>
                  <a:srgbClr val="FFFFFF"/>
                </a:solidFill>
              </a:rPr>
              <a:t>Contact our specialist Subject Officers and administrative support  team with any queries</a:t>
            </a:r>
          </a:p>
          <a:p>
            <a:pPr lvl="0">
              <a:defRPr/>
            </a:pPr>
            <a:endParaRPr lang="en-US" sz="3600" dirty="0">
              <a:solidFill>
                <a:srgbClr val="FFFFFF"/>
              </a:solidFill>
            </a:endParaRPr>
          </a:p>
          <a:p>
            <a:pPr lvl="0">
              <a:defRPr/>
            </a:pPr>
            <a:r>
              <a:rPr lang="en-US" sz="3600" dirty="0">
                <a:solidFill>
                  <a:srgbClr val="FFFFFF"/>
                </a:solidFill>
              </a:rPr>
              <a:t>HSCandCC@wjec.co.uk </a:t>
            </a:r>
          </a:p>
          <a:p>
            <a:pPr lvl="0">
              <a:defRPr/>
            </a:pPr>
            <a:endParaRPr lang="en-US" sz="3600" dirty="0">
              <a:solidFill>
                <a:srgbClr val="FFFFFF"/>
              </a:solidFill>
            </a:endParaRPr>
          </a:p>
          <a:p>
            <a:pPr lvl="0">
              <a:defRPr/>
            </a:pPr>
            <a:r>
              <a:rPr lang="en-US" sz="3600" dirty="0" err="1">
                <a:solidFill>
                  <a:srgbClr val="FFFFFF"/>
                </a:solidFill>
              </a:rPr>
              <a:t>e-Assessment</a:t>
            </a:r>
            <a:r>
              <a:rPr lang="en-US" sz="3600" dirty="0">
                <a:solidFill>
                  <a:srgbClr val="FFFFFF"/>
                </a:solidFill>
              </a:rPr>
              <a:t>:</a:t>
            </a:r>
          </a:p>
          <a:p>
            <a:pPr lvl="0">
              <a:defRPr/>
            </a:pPr>
            <a:r>
              <a:rPr lang="en-US" sz="3600" dirty="0">
                <a:solidFill>
                  <a:srgbClr val="FFFFFF"/>
                </a:solidFill>
              </a:rPr>
              <a:t>e-Assessment@wjec.co.uk</a:t>
            </a:r>
          </a:p>
          <a:p>
            <a:pPr lvl="0">
              <a:defRPr/>
            </a:pPr>
            <a:endParaRPr lang="en-GB" sz="3600" dirty="0">
              <a:solidFill>
                <a:srgbClr val="FFFFFF"/>
              </a:solidFill>
            </a:endParaRPr>
          </a:p>
        </p:txBody>
      </p:sp>
      <p:pic>
        <p:nvPicPr>
          <p:cNvPr id="4" name="Picture 3">
            <a:extLst>
              <a:ext uri="{FF2B5EF4-FFF2-40B4-BE49-F238E27FC236}">
                <a16:creationId xmlns:a16="http://schemas.microsoft.com/office/drawing/2014/main" id="{3B348E84-73F0-B149-81D2-272072280E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06631" y="776254"/>
            <a:ext cx="2075523" cy="895908"/>
          </a:xfrm>
          <a:prstGeom prst="rect">
            <a:avLst/>
          </a:prstGeom>
        </p:spPr>
      </p:pic>
      <p:pic>
        <p:nvPicPr>
          <p:cNvPr id="2" name="Picture 1"/>
          <p:cNvPicPr>
            <a:picLocks noChangeAspect="1"/>
          </p:cNvPicPr>
          <p:nvPr/>
        </p:nvPicPr>
        <p:blipFill>
          <a:blip r:embed="rId3"/>
          <a:stretch>
            <a:fillRect/>
          </a:stretch>
        </p:blipFill>
        <p:spPr>
          <a:xfrm>
            <a:off x="550717" y="1224208"/>
            <a:ext cx="4176122" cy="4176122"/>
          </a:xfrm>
          <a:prstGeom prst="rect">
            <a:avLst/>
          </a:prstGeom>
        </p:spPr>
      </p:pic>
    </p:spTree>
    <p:extLst>
      <p:ext uri="{BB962C8B-B14F-4D97-AF65-F5344CB8AC3E}">
        <p14:creationId xmlns:p14="http://schemas.microsoft.com/office/powerpoint/2010/main" val="1712030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5A047-7E0F-4386-BF5C-94668A17965C}"/>
              </a:ext>
            </a:extLst>
          </p:cNvPr>
          <p:cNvSpPr>
            <a:spLocks noGrp="1"/>
          </p:cNvSpPr>
          <p:nvPr>
            <p:ph type="title"/>
          </p:nvPr>
        </p:nvSpPr>
        <p:spPr>
          <a:xfrm>
            <a:off x="838200" y="541730"/>
            <a:ext cx="7192108" cy="1000551"/>
          </a:xfrm>
        </p:spPr>
        <p:txBody>
          <a:bodyPr/>
          <a:lstStyle/>
          <a:p>
            <a:r>
              <a:rPr lang="en-GB" sz="3800" b="1" dirty="0">
                <a:solidFill>
                  <a:srgbClr val="00B0F0"/>
                </a:solidFill>
                <a:latin typeface="Arial" panose="020B0604020202020204" pitchFamily="34" charset="0"/>
                <a:cs typeface="Arial" panose="020B0604020202020204" pitchFamily="34" charset="0"/>
              </a:rPr>
              <a:t>Aims and Objectives</a:t>
            </a:r>
            <a:endParaRPr lang="en-GB" sz="3800"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D0EE72A3-05AF-4347-A143-186DCEC10055}"/>
              </a:ext>
            </a:extLst>
          </p:cNvPr>
          <p:cNvSpPr>
            <a:spLocks noGrp="1"/>
          </p:cNvSpPr>
          <p:nvPr>
            <p:ph idx="1"/>
          </p:nvPr>
        </p:nvSpPr>
        <p:spPr/>
        <p:txBody>
          <a:bodyPr/>
          <a:lstStyle/>
          <a:p>
            <a:pPr>
              <a:buFont typeface="Wingdings" panose="05000000000000000000" pitchFamily="2" charset="2"/>
              <a:buChar char="§"/>
            </a:pPr>
            <a:r>
              <a:rPr lang="en-GB" dirty="0">
                <a:latin typeface="Arial" panose="020B0604020202020204" pitchFamily="34" charset="0"/>
                <a:cs typeface="Arial" panose="020B0604020202020204" pitchFamily="34" charset="0"/>
              </a:rPr>
              <a:t>To include contemporary issues in relation to the provision of an ethical and sustainable health and social care, and childcare system in Wales.</a:t>
            </a:r>
          </a:p>
          <a:p>
            <a:pPr>
              <a:buFont typeface="Wingdings" panose="05000000000000000000" pitchFamily="2" charset="2"/>
              <a:buChar char="§"/>
            </a:pPr>
            <a:r>
              <a:rPr lang="en-GB" dirty="0">
                <a:latin typeface="Arial" panose="020B0604020202020204" pitchFamily="34" charset="0"/>
                <a:cs typeface="Arial" panose="020B0604020202020204" pitchFamily="34" charset="0"/>
              </a:rPr>
              <a:t>To create independent learners that can make informed decisions about further learning opportunities or continuing into related career choices. </a:t>
            </a:r>
          </a:p>
          <a:p>
            <a:pPr>
              <a:buFont typeface="Wingdings" panose="05000000000000000000" pitchFamily="2" charset="2"/>
              <a:buChar char="§"/>
            </a:pPr>
            <a:r>
              <a:rPr lang="en-GB" dirty="0">
                <a:latin typeface="Arial" panose="020B0604020202020204" pitchFamily="34" charset="0"/>
                <a:cs typeface="Arial" panose="020B0604020202020204" pitchFamily="34" charset="0"/>
              </a:rPr>
              <a:t>To promote flexibility of delivery.</a:t>
            </a:r>
          </a:p>
          <a:p>
            <a:pPr>
              <a:buFont typeface="Wingdings" panose="05000000000000000000" pitchFamily="2" charset="2"/>
              <a:buChar char="§"/>
            </a:pPr>
            <a:r>
              <a:rPr lang="en-GB" dirty="0">
                <a:latin typeface="Arial" panose="020B0604020202020204" pitchFamily="34" charset="0"/>
                <a:cs typeface="Arial" panose="020B0604020202020204" pitchFamily="34" charset="0"/>
              </a:rPr>
              <a:t>To promote active learning and personalisation  by giving learners opportunities to investigate care issues and topics of their own choice. </a:t>
            </a:r>
          </a:p>
        </p:txBody>
      </p:sp>
      <p:pic>
        <p:nvPicPr>
          <p:cNvPr id="5" name="Picture 4">
            <a:extLst>
              <a:ext uri="{FF2B5EF4-FFF2-40B4-BE49-F238E27FC236}">
                <a16:creationId xmlns:a16="http://schemas.microsoft.com/office/drawing/2014/main" id="{CB218BF7-2A08-441A-BC53-4F999D2FC387}"/>
              </a:ext>
            </a:extLst>
          </p:cNvPr>
          <p:cNvPicPr>
            <a:picLocks noChangeAspect="1"/>
          </p:cNvPicPr>
          <p:nvPr/>
        </p:nvPicPr>
        <p:blipFill>
          <a:blip r:embed="rId2"/>
          <a:stretch>
            <a:fillRect/>
          </a:stretch>
        </p:blipFill>
        <p:spPr>
          <a:xfrm>
            <a:off x="8873310" y="245012"/>
            <a:ext cx="2792210" cy="1201016"/>
          </a:xfrm>
          <a:prstGeom prst="rect">
            <a:avLst/>
          </a:prstGeom>
        </p:spPr>
      </p:pic>
    </p:spTree>
    <p:extLst>
      <p:ext uri="{BB962C8B-B14F-4D97-AF65-F5344CB8AC3E}">
        <p14:creationId xmlns:p14="http://schemas.microsoft.com/office/powerpoint/2010/main" val="6560778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28F0C-D186-44A9-8055-C20D79FBE4D8}"/>
              </a:ext>
            </a:extLst>
          </p:cNvPr>
          <p:cNvSpPr>
            <a:spLocks noGrp="1"/>
          </p:cNvSpPr>
          <p:nvPr>
            <p:ph type="title"/>
          </p:nvPr>
        </p:nvSpPr>
        <p:spPr/>
        <p:txBody>
          <a:bodyPr/>
          <a:lstStyle/>
          <a:p>
            <a:r>
              <a:rPr lang="en-GB" dirty="0"/>
              <a:t>         </a:t>
            </a:r>
          </a:p>
        </p:txBody>
      </p:sp>
      <p:sp>
        <p:nvSpPr>
          <p:cNvPr id="3" name="Content Placeholder 2">
            <a:extLst>
              <a:ext uri="{FF2B5EF4-FFF2-40B4-BE49-F238E27FC236}">
                <a16:creationId xmlns:a16="http://schemas.microsoft.com/office/drawing/2014/main" id="{D5AD7281-46ED-474E-810C-8DB447FFC6B6}"/>
              </a:ext>
            </a:extLst>
          </p:cNvPr>
          <p:cNvSpPr>
            <a:spLocks noGrp="1"/>
          </p:cNvSpPr>
          <p:nvPr>
            <p:ph idx="1"/>
          </p:nvPr>
        </p:nvSpPr>
        <p:spPr/>
        <p:txBody>
          <a:bodyPr/>
          <a:lstStyle/>
          <a:p>
            <a:pPr>
              <a:buFont typeface="Wingdings" panose="05000000000000000000" pitchFamily="2" charset="2"/>
              <a:buChar char="§"/>
            </a:pPr>
            <a:r>
              <a:rPr lang="en-GB" dirty="0">
                <a:latin typeface="Arial" panose="020B0604020202020204" pitchFamily="34" charset="0"/>
                <a:cs typeface="Arial" panose="020B0604020202020204" pitchFamily="34" charset="0"/>
              </a:rPr>
              <a:t>This specification is divided into a total of six units, two AS units and four A2 units. </a:t>
            </a:r>
          </a:p>
          <a:p>
            <a:pPr>
              <a:buFont typeface="Wingdings" panose="05000000000000000000" pitchFamily="2" charset="2"/>
              <a:buChar char="§"/>
            </a:pPr>
            <a:r>
              <a:rPr lang="en-GB" dirty="0">
                <a:latin typeface="Arial" panose="020B0604020202020204" pitchFamily="34" charset="0"/>
                <a:cs typeface="Arial" panose="020B0604020202020204" pitchFamily="34" charset="0"/>
              </a:rPr>
              <a:t>A level learners study a total of four units: two AS units plus the two A2 units related to their chosen pathway.</a:t>
            </a:r>
          </a:p>
          <a:p>
            <a:pPr>
              <a:buFont typeface="Wingdings" panose="05000000000000000000" pitchFamily="2" charset="2"/>
              <a:buChar char="§"/>
            </a:pPr>
            <a:endParaRPr lang="en-GB" dirty="0"/>
          </a:p>
        </p:txBody>
      </p:sp>
      <p:sp>
        <p:nvSpPr>
          <p:cNvPr id="5" name="Rectangle 4">
            <a:extLst>
              <a:ext uri="{FF2B5EF4-FFF2-40B4-BE49-F238E27FC236}">
                <a16:creationId xmlns:a16="http://schemas.microsoft.com/office/drawing/2014/main" id="{B24E5AB3-9B27-47E7-B58A-10D4FE22C54B}"/>
              </a:ext>
            </a:extLst>
          </p:cNvPr>
          <p:cNvSpPr/>
          <p:nvPr/>
        </p:nvSpPr>
        <p:spPr>
          <a:xfrm>
            <a:off x="838200" y="689352"/>
            <a:ext cx="4600579" cy="677108"/>
          </a:xfrm>
          <a:prstGeom prst="rect">
            <a:avLst/>
          </a:prstGeom>
        </p:spPr>
        <p:txBody>
          <a:bodyPr wrap="square">
            <a:spAutoFit/>
          </a:bodyPr>
          <a:lstStyle/>
          <a:p>
            <a:r>
              <a:rPr lang="en-GB" sz="3800" b="1" dirty="0">
                <a:solidFill>
                  <a:srgbClr val="00B0F0"/>
                </a:solidFill>
                <a:latin typeface="Arial" panose="020B0604020202020204" pitchFamily="34" charset="0"/>
                <a:cs typeface="Arial" panose="020B0604020202020204" pitchFamily="34" charset="0"/>
              </a:rPr>
              <a:t>Assessment</a:t>
            </a:r>
            <a:endParaRPr lang="en-GB" sz="3800" dirty="0"/>
          </a:p>
        </p:txBody>
      </p:sp>
      <p:graphicFrame>
        <p:nvGraphicFramePr>
          <p:cNvPr id="6" name="Table 6">
            <a:extLst>
              <a:ext uri="{FF2B5EF4-FFF2-40B4-BE49-F238E27FC236}">
                <a16:creationId xmlns:a16="http://schemas.microsoft.com/office/drawing/2014/main" id="{55FA6F2E-AC56-4C56-818A-7AB84C1FB876}"/>
              </a:ext>
            </a:extLst>
          </p:cNvPr>
          <p:cNvGraphicFramePr>
            <a:graphicFrameLocks noGrp="1"/>
          </p:cNvGraphicFramePr>
          <p:nvPr>
            <p:extLst>
              <p:ext uri="{D42A27DB-BD31-4B8C-83A1-F6EECF244321}">
                <p14:modId xmlns:p14="http://schemas.microsoft.com/office/powerpoint/2010/main" val="994037133"/>
              </p:ext>
            </p:extLst>
          </p:nvPr>
        </p:nvGraphicFramePr>
        <p:xfrm>
          <a:off x="1148275" y="3677999"/>
          <a:ext cx="9895449" cy="2761430"/>
        </p:xfrm>
        <a:graphic>
          <a:graphicData uri="http://schemas.openxmlformats.org/drawingml/2006/table">
            <a:tbl>
              <a:tblPr firstRow="1" bandRow="1">
                <a:tableStyleId>{5C22544A-7EE6-4342-B048-85BDC9FD1C3A}</a:tableStyleId>
              </a:tblPr>
              <a:tblGrid>
                <a:gridCol w="3831688">
                  <a:extLst>
                    <a:ext uri="{9D8B030D-6E8A-4147-A177-3AD203B41FA5}">
                      <a16:colId xmlns:a16="http://schemas.microsoft.com/office/drawing/2014/main" val="4104754716"/>
                    </a:ext>
                  </a:extLst>
                </a:gridCol>
                <a:gridCol w="957189">
                  <a:extLst>
                    <a:ext uri="{9D8B030D-6E8A-4147-A177-3AD203B41FA5}">
                      <a16:colId xmlns:a16="http://schemas.microsoft.com/office/drawing/2014/main" val="3710103699"/>
                    </a:ext>
                  </a:extLst>
                </a:gridCol>
                <a:gridCol w="1097280">
                  <a:extLst>
                    <a:ext uri="{9D8B030D-6E8A-4147-A177-3AD203B41FA5}">
                      <a16:colId xmlns:a16="http://schemas.microsoft.com/office/drawing/2014/main" val="124108444"/>
                    </a:ext>
                  </a:extLst>
                </a:gridCol>
                <a:gridCol w="1012874">
                  <a:extLst>
                    <a:ext uri="{9D8B030D-6E8A-4147-A177-3AD203B41FA5}">
                      <a16:colId xmlns:a16="http://schemas.microsoft.com/office/drawing/2014/main" val="350404074"/>
                    </a:ext>
                  </a:extLst>
                </a:gridCol>
                <a:gridCol w="1055077">
                  <a:extLst>
                    <a:ext uri="{9D8B030D-6E8A-4147-A177-3AD203B41FA5}">
                      <a16:colId xmlns:a16="http://schemas.microsoft.com/office/drawing/2014/main" val="2671411329"/>
                    </a:ext>
                  </a:extLst>
                </a:gridCol>
                <a:gridCol w="913562">
                  <a:extLst>
                    <a:ext uri="{9D8B030D-6E8A-4147-A177-3AD203B41FA5}">
                      <a16:colId xmlns:a16="http://schemas.microsoft.com/office/drawing/2014/main" val="758897914"/>
                    </a:ext>
                  </a:extLst>
                </a:gridCol>
                <a:gridCol w="1027779">
                  <a:extLst>
                    <a:ext uri="{9D8B030D-6E8A-4147-A177-3AD203B41FA5}">
                      <a16:colId xmlns:a16="http://schemas.microsoft.com/office/drawing/2014/main" val="2161715503"/>
                    </a:ext>
                  </a:extLst>
                </a:gridCol>
              </a:tblGrid>
              <a:tr h="339375">
                <a:tc>
                  <a:txBody>
                    <a:bodyPr/>
                    <a:lstStyle/>
                    <a:p>
                      <a:r>
                        <a:rPr lang="en-GB" dirty="0">
                          <a:latin typeface="Arial" panose="020B0604020202020204" pitchFamily="34" charset="0"/>
                          <a:cs typeface="Arial" panose="020B0604020202020204" pitchFamily="34" charset="0"/>
                        </a:rPr>
                        <a:t>Qualification</a:t>
                      </a:r>
                    </a:p>
                  </a:txBody>
                  <a:tcPr/>
                </a:tc>
                <a:tc>
                  <a:txBody>
                    <a:bodyPr/>
                    <a:lstStyle/>
                    <a:p>
                      <a:r>
                        <a:rPr lang="en-GB" dirty="0">
                          <a:latin typeface="Arial" panose="020B0604020202020204" pitchFamily="34" charset="0"/>
                          <a:cs typeface="Arial" panose="020B0604020202020204" pitchFamily="34" charset="0"/>
                        </a:rPr>
                        <a:t>Unit 1</a:t>
                      </a:r>
                    </a:p>
                  </a:txBody>
                  <a:tcPr/>
                </a:tc>
                <a:tc>
                  <a:txBody>
                    <a:bodyPr/>
                    <a:lstStyle/>
                    <a:p>
                      <a:r>
                        <a:rPr lang="en-GB" dirty="0">
                          <a:latin typeface="Arial" panose="020B0604020202020204" pitchFamily="34" charset="0"/>
                          <a:cs typeface="Arial" panose="020B0604020202020204" pitchFamily="34" charset="0"/>
                        </a:rPr>
                        <a:t>Unit 2</a:t>
                      </a:r>
                    </a:p>
                  </a:txBody>
                  <a:tcPr/>
                </a:tc>
                <a:tc>
                  <a:txBody>
                    <a:bodyPr/>
                    <a:lstStyle/>
                    <a:p>
                      <a:r>
                        <a:rPr lang="en-GB" dirty="0">
                          <a:latin typeface="Arial" panose="020B0604020202020204" pitchFamily="34" charset="0"/>
                          <a:cs typeface="Arial" panose="020B0604020202020204" pitchFamily="34" charset="0"/>
                        </a:rPr>
                        <a:t>Unit 3</a:t>
                      </a:r>
                    </a:p>
                  </a:txBody>
                  <a:tcPr/>
                </a:tc>
                <a:tc>
                  <a:txBody>
                    <a:bodyPr/>
                    <a:lstStyle/>
                    <a:p>
                      <a:r>
                        <a:rPr lang="en-GB" dirty="0">
                          <a:latin typeface="Arial" panose="020B0604020202020204" pitchFamily="34" charset="0"/>
                          <a:cs typeface="Arial" panose="020B0604020202020204" pitchFamily="34" charset="0"/>
                        </a:rPr>
                        <a:t>Unit 4</a:t>
                      </a:r>
                    </a:p>
                  </a:txBody>
                  <a:tcPr/>
                </a:tc>
                <a:tc>
                  <a:txBody>
                    <a:bodyPr/>
                    <a:lstStyle/>
                    <a:p>
                      <a:r>
                        <a:rPr lang="en-GB" dirty="0">
                          <a:latin typeface="Arial" panose="020B0604020202020204" pitchFamily="34" charset="0"/>
                          <a:cs typeface="Arial" panose="020B0604020202020204" pitchFamily="34" charset="0"/>
                        </a:rPr>
                        <a:t>Unit 5</a:t>
                      </a:r>
                    </a:p>
                  </a:txBody>
                  <a:tcPr/>
                </a:tc>
                <a:tc>
                  <a:txBody>
                    <a:bodyPr/>
                    <a:lstStyle/>
                    <a:p>
                      <a:r>
                        <a:rPr lang="en-GB" dirty="0">
                          <a:latin typeface="Arial" panose="020B0604020202020204" pitchFamily="34" charset="0"/>
                          <a:cs typeface="Arial" panose="020B0604020202020204" pitchFamily="34" charset="0"/>
                        </a:rPr>
                        <a:t>Unit 6</a:t>
                      </a:r>
                    </a:p>
                  </a:txBody>
                  <a:tcPr/>
                </a:tc>
                <a:extLst>
                  <a:ext uri="{0D108BD9-81ED-4DB2-BD59-A6C34878D82A}">
                    <a16:rowId xmlns:a16="http://schemas.microsoft.com/office/drawing/2014/main" val="2815464685"/>
                  </a:ext>
                </a:extLst>
              </a:tr>
              <a:tr h="537343">
                <a:tc>
                  <a:txBody>
                    <a:bodyPr/>
                    <a:lstStyle/>
                    <a:p>
                      <a:r>
                        <a:rPr lang="en-GB" sz="1600" dirty="0">
                          <a:latin typeface="Arial" panose="020B0604020202020204" pitchFamily="34" charset="0"/>
                          <a:cs typeface="Arial" panose="020B0604020202020204" pitchFamily="34" charset="0"/>
                        </a:rPr>
                        <a:t>AS Health and Social Care, and Childcare</a:t>
                      </a:r>
                    </a:p>
                  </a:txBody>
                  <a:tcPr/>
                </a:tc>
                <a:tc>
                  <a:txBody>
                    <a:bodyPr/>
                    <a:lstStyle/>
                    <a:p>
                      <a:pPr algn="ctr"/>
                      <a:r>
                        <a:rPr lang="en-GB" b="1" dirty="0"/>
                        <a:t>✓</a:t>
                      </a:r>
                    </a:p>
                  </a:txBody>
                  <a:tcPr/>
                </a:tc>
                <a:tc>
                  <a:txBody>
                    <a:bodyPr/>
                    <a:lstStyle/>
                    <a:p>
                      <a:pPr algn="ctr"/>
                      <a:r>
                        <a:rPr lang="en-GB" b="1" dirty="0"/>
                        <a:t>✓</a:t>
                      </a:r>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4189322268"/>
                  </a:ext>
                </a:extLst>
              </a:tr>
              <a:tr h="763593">
                <a:tc>
                  <a:txBody>
                    <a:bodyPr/>
                    <a:lstStyle/>
                    <a:p>
                      <a:r>
                        <a:rPr lang="en-GB" sz="1600" b="1" dirty="0">
                          <a:latin typeface="Arial" panose="020B0604020202020204" pitchFamily="34" charset="0"/>
                          <a:cs typeface="Arial" panose="020B0604020202020204" pitchFamily="34" charset="0"/>
                        </a:rPr>
                        <a:t>Pathway 1  (Childcare)</a:t>
                      </a:r>
                    </a:p>
                    <a:p>
                      <a:r>
                        <a:rPr lang="en-GB" sz="1600" dirty="0">
                          <a:latin typeface="Arial" panose="020B0604020202020204" pitchFamily="34" charset="0"/>
                          <a:cs typeface="Arial" panose="020B0604020202020204" pitchFamily="34" charset="0"/>
                        </a:rPr>
                        <a:t>A level Health and Social Care, and Childcare</a:t>
                      </a:r>
                    </a:p>
                  </a:txBody>
                  <a:tcPr/>
                </a:tc>
                <a:tc>
                  <a:txBody>
                    <a:bodyPr/>
                    <a:lstStyle/>
                    <a:p>
                      <a:pPr algn="ctr"/>
                      <a:r>
                        <a:rPr lang="en-GB" b="1" dirty="0"/>
                        <a:t>✓</a:t>
                      </a:r>
                    </a:p>
                  </a:txBody>
                  <a:tcPr/>
                </a:tc>
                <a:tc>
                  <a:txBody>
                    <a:bodyPr/>
                    <a:lstStyle/>
                    <a:p>
                      <a:pPr algn="ctr"/>
                      <a:r>
                        <a:rPr lang="en-GB" b="1" dirty="0"/>
                        <a:t>✓</a:t>
                      </a:r>
                    </a:p>
                  </a:txBody>
                  <a:tcPr/>
                </a:tc>
                <a:tc>
                  <a:txBody>
                    <a:bodyPr/>
                    <a:lstStyle/>
                    <a:p>
                      <a:pPr algn="ctr"/>
                      <a:r>
                        <a:rPr lang="en-GB" b="1" dirty="0"/>
                        <a:t>✓</a:t>
                      </a:r>
                    </a:p>
                  </a:txBody>
                  <a:tcPr/>
                </a:tc>
                <a:tc>
                  <a:txBody>
                    <a:bodyPr/>
                    <a:lstStyle/>
                    <a:p>
                      <a:pPr algn="ctr"/>
                      <a:r>
                        <a:rPr lang="en-GB" b="1" dirty="0"/>
                        <a:t>✓</a:t>
                      </a:r>
                    </a:p>
                  </a:txBody>
                  <a:tcPr/>
                </a:tc>
                <a:tc>
                  <a:txBody>
                    <a:bodyPr/>
                    <a:lstStyle/>
                    <a:p>
                      <a:endParaRPr lang="en-GB" b="1"/>
                    </a:p>
                  </a:txBody>
                  <a:tcPr/>
                </a:tc>
                <a:tc>
                  <a:txBody>
                    <a:bodyPr/>
                    <a:lstStyle/>
                    <a:p>
                      <a:endParaRPr lang="en-GB" b="1"/>
                    </a:p>
                  </a:txBody>
                  <a:tcPr/>
                </a:tc>
                <a:extLst>
                  <a:ext uri="{0D108BD9-81ED-4DB2-BD59-A6C34878D82A}">
                    <a16:rowId xmlns:a16="http://schemas.microsoft.com/office/drawing/2014/main" val="3191377220"/>
                  </a:ext>
                </a:extLst>
              </a:tr>
              <a:tr h="993590">
                <a:tc>
                  <a:txBody>
                    <a:bodyPr/>
                    <a:lstStyle/>
                    <a:p>
                      <a:r>
                        <a:rPr lang="en-GB" sz="1600" b="1" dirty="0">
                          <a:latin typeface="Arial" panose="020B0604020202020204" pitchFamily="34" charset="0"/>
                          <a:cs typeface="Arial" panose="020B0604020202020204" pitchFamily="34" charset="0"/>
                        </a:rPr>
                        <a:t>Pathway 2  (Health and Social Care)</a:t>
                      </a:r>
                    </a:p>
                    <a:p>
                      <a:r>
                        <a:rPr lang="en-GB" sz="1600" dirty="0">
                          <a:latin typeface="Arial" panose="020B0604020202020204" pitchFamily="34" charset="0"/>
                          <a:cs typeface="Arial" panose="020B0604020202020204" pitchFamily="34" charset="0"/>
                        </a:rPr>
                        <a:t>A level Health and Social Care, and Childcare2</a:t>
                      </a:r>
                    </a:p>
                  </a:txBody>
                  <a:tcPr/>
                </a:tc>
                <a:tc>
                  <a:txBody>
                    <a:bodyPr/>
                    <a:lstStyle/>
                    <a:p>
                      <a:r>
                        <a:rPr lang="en-GB" b="1" dirty="0"/>
                        <a:t>✓</a:t>
                      </a:r>
                    </a:p>
                  </a:txBody>
                  <a:tcPr/>
                </a:tc>
                <a:tc>
                  <a:txBody>
                    <a:bodyPr/>
                    <a:lstStyle/>
                    <a:p>
                      <a:r>
                        <a:rPr lang="en-GB" b="1" dirty="0"/>
                        <a:t>✓</a:t>
                      </a:r>
                    </a:p>
                  </a:txBody>
                  <a:tcPr/>
                </a:tc>
                <a:tc>
                  <a:txBody>
                    <a:bodyPr/>
                    <a:lstStyle/>
                    <a:p>
                      <a:endParaRPr lang="en-GB" b="1" dirty="0"/>
                    </a:p>
                  </a:txBody>
                  <a:tcPr/>
                </a:tc>
                <a:tc>
                  <a:txBody>
                    <a:bodyPr/>
                    <a:lstStyle/>
                    <a:p>
                      <a:endParaRPr lang="en-GB" b="1" dirty="0"/>
                    </a:p>
                  </a:txBody>
                  <a:tcPr/>
                </a:tc>
                <a:tc>
                  <a:txBody>
                    <a:bodyPr/>
                    <a:lstStyle/>
                    <a:p>
                      <a:r>
                        <a:rPr lang="en-GB" b="1" dirty="0"/>
                        <a:t>✓</a:t>
                      </a:r>
                    </a:p>
                  </a:txBody>
                  <a:tcPr/>
                </a:tc>
                <a:tc>
                  <a:txBody>
                    <a:bodyPr/>
                    <a:lstStyle/>
                    <a:p>
                      <a:r>
                        <a:rPr lang="en-GB" b="1" dirty="0"/>
                        <a:t>✓</a:t>
                      </a:r>
                    </a:p>
                  </a:txBody>
                  <a:tcPr/>
                </a:tc>
                <a:extLst>
                  <a:ext uri="{0D108BD9-81ED-4DB2-BD59-A6C34878D82A}">
                    <a16:rowId xmlns:a16="http://schemas.microsoft.com/office/drawing/2014/main" val="379770764"/>
                  </a:ext>
                </a:extLst>
              </a:tr>
            </a:tbl>
          </a:graphicData>
        </a:graphic>
      </p:graphicFrame>
      <p:pic>
        <p:nvPicPr>
          <p:cNvPr id="7" name="Picture 6">
            <a:extLst>
              <a:ext uri="{FF2B5EF4-FFF2-40B4-BE49-F238E27FC236}">
                <a16:creationId xmlns:a16="http://schemas.microsoft.com/office/drawing/2014/main" id="{72C03139-6873-48D1-8836-D87716786494}"/>
              </a:ext>
            </a:extLst>
          </p:cNvPr>
          <p:cNvPicPr>
            <a:picLocks noChangeAspect="1"/>
          </p:cNvPicPr>
          <p:nvPr/>
        </p:nvPicPr>
        <p:blipFill>
          <a:blip r:embed="rId2"/>
          <a:stretch>
            <a:fillRect/>
          </a:stretch>
        </p:blipFill>
        <p:spPr>
          <a:xfrm>
            <a:off x="8967095" y="372916"/>
            <a:ext cx="2792210" cy="1201016"/>
          </a:xfrm>
          <a:prstGeom prst="rect">
            <a:avLst/>
          </a:prstGeom>
        </p:spPr>
      </p:pic>
    </p:spTree>
    <p:extLst>
      <p:ext uri="{BB962C8B-B14F-4D97-AF65-F5344CB8AC3E}">
        <p14:creationId xmlns:p14="http://schemas.microsoft.com/office/powerpoint/2010/main" val="41390543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01E0E-B94B-4E8D-9AE5-D894ECC2F8FC}"/>
              </a:ext>
            </a:extLst>
          </p:cNvPr>
          <p:cNvSpPr>
            <a:spLocks noGrp="1"/>
          </p:cNvSpPr>
          <p:nvPr>
            <p:ph type="title"/>
          </p:nvPr>
        </p:nvSpPr>
        <p:spPr>
          <a:xfrm>
            <a:off x="838200" y="546635"/>
            <a:ext cx="5468815" cy="1325563"/>
          </a:xfrm>
        </p:spPr>
        <p:txBody>
          <a:bodyPr>
            <a:normAutofit fontScale="90000"/>
          </a:bodyPr>
          <a:lstStyle/>
          <a:p>
            <a:r>
              <a:rPr lang="en-GB" dirty="0"/>
              <a:t>      </a:t>
            </a:r>
            <a:r>
              <a:rPr lang="en-GB" b="1" dirty="0">
                <a:solidFill>
                  <a:srgbClr val="00B0F0"/>
                </a:solidFill>
                <a:latin typeface="Arial" panose="020B0604020202020204" pitchFamily="34" charset="0"/>
                <a:cs typeface="Arial" panose="020B0604020202020204" pitchFamily="34" charset="0"/>
              </a:rPr>
              <a:t> </a:t>
            </a:r>
            <a:br>
              <a:rPr lang="en-GB" b="1" dirty="0">
                <a:solidFill>
                  <a:srgbClr val="00B0F0"/>
                </a:solidFill>
                <a:latin typeface="Arial" panose="020B0604020202020204" pitchFamily="34" charset="0"/>
                <a:cs typeface="Arial" panose="020B0604020202020204" pitchFamily="34" charset="0"/>
              </a:rPr>
            </a:br>
            <a:r>
              <a:rPr lang="en-GB" sz="4200" b="1" dirty="0">
                <a:solidFill>
                  <a:srgbClr val="00B0F0"/>
                </a:solidFill>
                <a:latin typeface="Arial" panose="020B0604020202020204" pitchFamily="34" charset="0"/>
                <a:cs typeface="Arial" panose="020B0604020202020204" pitchFamily="34" charset="0"/>
              </a:rPr>
              <a:t>Grading</a:t>
            </a:r>
            <a:br>
              <a:rPr lang="en-GB" dirty="0"/>
            </a:br>
            <a:endParaRPr lang="en-GB" dirty="0"/>
          </a:p>
        </p:txBody>
      </p:sp>
      <p:sp>
        <p:nvSpPr>
          <p:cNvPr id="3" name="Content Placeholder 2">
            <a:extLst>
              <a:ext uri="{FF2B5EF4-FFF2-40B4-BE49-F238E27FC236}">
                <a16:creationId xmlns:a16="http://schemas.microsoft.com/office/drawing/2014/main" id="{E6605D7E-90F9-41DB-AA3E-DD209E447B2F}"/>
              </a:ext>
            </a:extLst>
          </p:cNvPr>
          <p:cNvSpPr>
            <a:spLocks noGrp="1"/>
          </p:cNvSpPr>
          <p:nvPr>
            <p:ph idx="1"/>
          </p:nvPr>
        </p:nvSpPr>
        <p:spPr/>
        <p:txBody>
          <a:bodyPr/>
          <a:lstStyle/>
          <a:p>
            <a:pPr>
              <a:buFont typeface="Wingdings" panose="05000000000000000000" pitchFamily="2" charset="2"/>
              <a:buChar char="§"/>
            </a:pPr>
            <a:endParaRPr lang="en-GB" dirty="0">
              <a:latin typeface="Arial" panose="020B0604020202020204" pitchFamily="34" charset="0"/>
              <a:cs typeface="Arial" panose="020B0604020202020204" pitchFamily="34" charset="0"/>
            </a:endParaRPr>
          </a:p>
          <a:p>
            <a:pPr>
              <a:buFont typeface="Wingdings" panose="05000000000000000000" pitchFamily="2" charset="2"/>
              <a:buChar char="§"/>
            </a:pPr>
            <a:r>
              <a:rPr lang="en-GB" dirty="0">
                <a:latin typeface="Arial" panose="020B0604020202020204" pitchFamily="34" charset="0"/>
                <a:cs typeface="Arial" panose="020B0604020202020204" pitchFamily="34" charset="0"/>
              </a:rPr>
              <a:t>The overall grades for the GCE AS qualification will be recorded as a grade on a scale A to E. </a:t>
            </a:r>
          </a:p>
          <a:p>
            <a:pPr>
              <a:buFont typeface="Wingdings" panose="05000000000000000000" pitchFamily="2" charset="2"/>
              <a:buChar char="§"/>
            </a:pPr>
            <a:r>
              <a:rPr lang="en-GB" dirty="0">
                <a:latin typeface="Arial" panose="020B0604020202020204" pitchFamily="34" charset="0"/>
                <a:cs typeface="Arial" panose="020B0604020202020204" pitchFamily="34" charset="0"/>
              </a:rPr>
              <a:t>The overall grades for the GCE A level qualification will be recorded as a grade on a scale A* to E.</a:t>
            </a:r>
          </a:p>
          <a:p>
            <a:pPr>
              <a:buFont typeface="Wingdings" panose="05000000000000000000" pitchFamily="2" charset="2"/>
              <a:buChar char="§"/>
            </a:pPr>
            <a:r>
              <a:rPr lang="en-GB" dirty="0">
                <a:latin typeface="Arial" panose="020B0604020202020204" pitchFamily="34" charset="0"/>
                <a:cs typeface="Arial" panose="020B0604020202020204" pitchFamily="34" charset="0"/>
              </a:rPr>
              <a:t>Results not attaining the minimum standard for the award will be reported as U (unclassified). </a:t>
            </a:r>
          </a:p>
        </p:txBody>
      </p:sp>
      <p:sp>
        <p:nvSpPr>
          <p:cNvPr id="4" name="Rectangle 3">
            <a:extLst>
              <a:ext uri="{FF2B5EF4-FFF2-40B4-BE49-F238E27FC236}">
                <a16:creationId xmlns:a16="http://schemas.microsoft.com/office/drawing/2014/main" id="{E6C02FFD-0D61-4F2B-8418-21C53A5738E8}"/>
              </a:ext>
            </a:extLst>
          </p:cNvPr>
          <p:cNvSpPr/>
          <p:nvPr/>
        </p:nvSpPr>
        <p:spPr>
          <a:xfrm>
            <a:off x="5323994" y="3244334"/>
            <a:ext cx="184731" cy="369332"/>
          </a:xfrm>
          <a:prstGeom prst="rect">
            <a:avLst/>
          </a:prstGeom>
        </p:spPr>
        <p:txBody>
          <a:bodyPr wrap="none">
            <a:spAutoFit/>
          </a:bodyPr>
          <a:lstStyle/>
          <a:p>
            <a:endParaRPr lang="en-GB" dirty="0"/>
          </a:p>
        </p:txBody>
      </p:sp>
      <p:pic>
        <p:nvPicPr>
          <p:cNvPr id="6" name="Picture 5">
            <a:extLst>
              <a:ext uri="{FF2B5EF4-FFF2-40B4-BE49-F238E27FC236}">
                <a16:creationId xmlns:a16="http://schemas.microsoft.com/office/drawing/2014/main" id="{C867025F-95BD-4C0F-97A5-1A382F4DFE5C}"/>
              </a:ext>
            </a:extLst>
          </p:cNvPr>
          <p:cNvPicPr>
            <a:picLocks noChangeAspect="1"/>
          </p:cNvPicPr>
          <p:nvPr/>
        </p:nvPicPr>
        <p:blipFill>
          <a:blip r:embed="rId2"/>
          <a:stretch>
            <a:fillRect/>
          </a:stretch>
        </p:blipFill>
        <p:spPr>
          <a:xfrm>
            <a:off x="9157446" y="365125"/>
            <a:ext cx="2792210" cy="1201016"/>
          </a:xfrm>
          <a:prstGeom prst="rect">
            <a:avLst/>
          </a:prstGeom>
        </p:spPr>
      </p:pic>
    </p:spTree>
    <p:extLst>
      <p:ext uri="{BB962C8B-B14F-4D97-AF65-F5344CB8AC3E}">
        <p14:creationId xmlns:p14="http://schemas.microsoft.com/office/powerpoint/2010/main" val="30678905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0F976-69EB-4A5E-8ADA-E69900C85962}"/>
              </a:ext>
            </a:extLst>
          </p:cNvPr>
          <p:cNvSpPr>
            <a:spLocks noGrp="1"/>
          </p:cNvSpPr>
          <p:nvPr>
            <p:ph type="title"/>
          </p:nvPr>
        </p:nvSpPr>
        <p:spPr>
          <a:xfrm>
            <a:off x="583096" y="240284"/>
            <a:ext cx="6285436" cy="907485"/>
          </a:xfrm>
        </p:spPr>
        <p:txBody>
          <a:bodyPr>
            <a:normAutofit/>
          </a:bodyPr>
          <a:lstStyle/>
          <a:p>
            <a:r>
              <a:rPr lang="en-GB" sz="3800" b="1" dirty="0">
                <a:solidFill>
                  <a:srgbClr val="00B0F0"/>
                </a:solidFill>
                <a:latin typeface="Arial" panose="020B0604020202020204" pitchFamily="34" charset="0"/>
                <a:cs typeface="Arial" panose="020B0604020202020204" pitchFamily="34" charset="0"/>
              </a:rPr>
              <a:t>The</a:t>
            </a:r>
            <a:r>
              <a:rPr lang="en-GB" sz="3800" dirty="0"/>
              <a:t> </a:t>
            </a:r>
            <a:r>
              <a:rPr lang="en-GB" sz="3800" b="1" dirty="0">
                <a:solidFill>
                  <a:srgbClr val="00B0F0"/>
                </a:solidFill>
                <a:latin typeface="Arial" panose="020B0604020202020204" pitchFamily="34" charset="0"/>
                <a:cs typeface="Arial" panose="020B0604020202020204" pitchFamily="34" charset="0"/>
              </a:rPr>
              <a:t>Specification</a:t>
            </a:r>
            <a:endParaRPr lang="en-GB" sz="3800" dirty="0"/>
          </a:p>
        </p:txBody>
      </p:sp>
      <p:sp>
        <p:nvSpPr>
          <p:cNvPr id="3" name="Content Placeholder 2">
            <a:extLst>
              <a:ext uri="{FF2B5EF4-FFF2-40B4-BE49-F238E27FC236}">
                <a16:creationId xmlns:a16="http://schemas.microsoft.com/office/drawing/2014/main" id="{BE77FA88-814F-442B-A8A8-FD2084F42DE2}"/>
              </a:ext>
            </a:extLst>
          </p:cNvPr>
          <p:cNvSpPr>
            <a:spLocks noGrp="1"/>
          </p:cNvSpPr>
          <p:nvPr>
            <p:ph idx="1"/>
          </p:nvPr>
        </p:nvSpPr>
        <p:spPr>
          <a:xfrm>
            <a:off x="583096" y="1155505"/>
            <a:ext cx="10770704" cy="5021459"/>
          </a:xfrm>
        </p:spPr>
        <p:txBody>
          <a:bodyPr/>
          <a:lstStyle/>
          <a:p>
            <a:pPr marL="0" indent="0">
              <a:buNone/>
            </a:pPr>
            <a:r>
              <a:rPr lang="en-GB" sz="1800" dirty="0">
                <a:latin typeface="Arial" panose="020B0604020202020204" pitchFamily="34" charset="0"/>
                <a:cs typeface="Arial" panose="020B0604020202020204" pitchFamily="34" charset="0"/>
              </a:rPr>
              <a:t>Each unit of the specification content has been exemplified in detail to aid delivery.</a:t>
            </a:r>
          </a:p>
          <a:p>
            <a:pPr marL="0" indent="0">
              <a:buNone/>
            </a:pPr>
            <a:endParaRPr lang="en-GB" dirty="0"/>
          </a:p>
        </p:txBody>
      </p:sp>
      <p:graphicFrame>
        <p:nvGraphicFramePr>
          <p:cNvPr id="11" name="Table 11">
            <a:extLst>
              <a:ext uri="{FF2B5EF4-FFF2-40B4-BE49-F238E27FC236}">
                <a16:creationId xmlns:a16="http://schemas.microsoft.com/office/drawing/2014/main" id="{54E8DAC2-C9A9-47CE-BD4A-D2049932BFAC}"/>
              </a:ext>
            </a:extLst>
          </p:cNvPr>
          <p:cNvGraphicFramePr>
            <a:graphicFrameLocks noGrp="1"/>
          </p:cNvGraphicFramePr>
          <p:nvPr>
            <p:extLst>
              <p:ext uri="{D42A27DB-BD31-4B8C-83A1-F6EECF244321}">
                <p14:modId xmlns:p14="http://schemas.microsoft.com/office/powerpoint/2010/main" val="1283537898"/>
              </p:ext>
            </p:extLst>
          </p:nvPr>
        </p:nvGraphicFramePr>
        <p:xfrm>
          <a:off x="662151" y="1578230"/>
          <a:ext cx="7818783" cy="4954162"/>
        </p:xfrm>
        <a:graphic>
          <a:graphicData uri="http://schemas.openxmlformats.org/drawingml/2006/table">
            <a:tbl>
              <a:tblPr firstRow="1" bandRow="1">
                <a:tableStyleId>{7E9639D4-E3E2-4D34-9284-5A2195B3D0D7}</a:tableStyleId>
              </a:tblPr>
              <a:tblGrid>
                <a:gridCol w="1961135">
                  <a:extLst>
                    <a:ext uri="{9D8B030D-6E8A-4147-A177-3AD203B41FA5}">
                      <a16:colId xmlns:a16="http://schemas.microsoft.com/office/drawing/2014/main" val="3945558817"/>
                    </a:ext>
                  </a:extLst>
                </a:gridCol>
                <a:gridCol w="5857648">
                  <a:extLst>
                    <a:ext uri="{9D8B030D-6E8A-4147-A177-3AD203B41FA5}">
                      <a16:colId xmlns:a16="http://schemas.microsoft.com/office/drawing/2014/main" val="2262026532"/>
                    </a:ext>
                  </a:extLst>
                </a:gridCol>
              </a:tblGrid>
              <a:tr h="345002">
                <a:tc gridSpan="2">
                  <a:txBody>
                    <a:bodyPr/>
                    <a:lstStyle/>
                    <a:p>
                      <a:r>
                        <a:rPr lang="en-GB" sz="1600" kern="1200" dirty="0">
                          <a:effectLst/>
                          <a:latin typeface="Arial" panose="020B0604020202020204" pitchFamily="34" charset="0"/>
                          <a:cs typeface="Arial" panose="020B0604020202020204" pitchFamily="34" charset="0"/>
                        </a:rPr>
                        <a:t>2.2.1 Definitions of concepts of health and well-being</a:t>
                      </a:r>
                      <a:endParaRPr lang="en-GB" sz="1600" dirty="0">
                        <a:latin typeface="Arial" panose="020B0604020202020204" pitchFamily="34" charset="0"/>
                        <a:cs typeface="Arial" panose="020B0604020202020204" pitchFamily="34" charset="0"/>
                      </a:endParaRPr>
                    </a:p>
                  </a:txBody>
                  <a:tcPr/>
                </a:tc>
                <a:tc hMerge="1">
                  <a:txBody>
                    <a:bodyPr/>
                    <a:lstStyle/>
                    <a:p>
                      <a:endParaRPr lang="en-GB"/>
                    </a:p>
                  </a:txBody>
                  <a:tcPr/>
                </a:tc>
                <a:extLst>
                  <a:ext uri="{0D108BD9-81ED-4DB2-BD59-A6C34878D82A}">
                    <a16:rowId xmlns:a16="http://schemas.microsoft.com/office/drawing/2014/main" val="1429491187"/>
                  </a:ext>
                </a:extLst>
              </a:tr>
              <a:tr h="1451047">
                <a:tc gridSpan="2">
                  <a:txBody>
                    <a:bodyPr/>
                    <a:lstStyle/>
                    <a:p>
                      <a:pPr algn="l">
                        <a:lnSpc>
                          <a:spcPct val="107000"/>
                        </a:lnSpc>
                        <a:spcAft>
                          <a:spcPts val="0"/>
                        </a:spcAft>
                      </a:pPr>
                      <a:r>
                        <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 this section learners will gain knowledge and understanding of: </a:t>
                      </a:r>
                      <a:endParaRPr lang="en-GB" sz="1600" dirty="0">
                        <a:effectLst/>
                        <a:latin typeface="Arial" panose="020B0604020202020204" pitchFamily="34" charset="0"/>
                        <a:ea typeface="Calibri" panose="020F0502020204030204" pitchFamily="34" charset="0"/>
                        <a:cs typeface="Arial" panose="020B0604020202020204" pitchFamily="34" charset="0"/>
                      </a:endParaRPr>
                    </a:p>
                    <a:p>
                      <a:pPr algn="l">
                        <a:lnSpc>
                          <a:spcPct val="107000"/>
                        </a:lnSpc>
                        <a:spcAft>
                          <a:spcPts val="0"/>
                        </a:spcAft>
                      </a:pPr>
                      <a:r>
                        <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definitions of health and well-being </a:t>
                      </a:r>
                      <a:endParaRPr lang="en-GB" sz="1600" dirty="0">
                        <a:effectLst/>
                        <a:latin typeface="Arial" panose="020B0604020202020204" pitchFamily="34" charset="0"/>
                        <a:ea typeface="Calibri" panose="020F0502020204030204" pitchFamily="34" charset="0"/>
                        <a:cs typeface="Arial" panose="020B0604020202020204" pitchFamily="34" charset="0"/>
                      </a:endParaRPr>
                    </a:p>
                    <a:p>
                      <a:pPr algn="l">
                        <a:lnSpc>
                          <a:spcPct val="107000"/>
                        </a:lnSpc>
                        <a:spcAft>
                          <a:spcPts val="0"/>
                        </a:spcAft>
                      </a:pPr>
                      <a:r>
                        <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models of health, disability and well-being</a:t>
                      </a:r>
                      <a:endParaRPr lang="en-GB" sz="1600" dirty="0">
                        <a:effectLst/>
                        <a:latin typeface="Arial" panose="020B0604020202020204" pitchFamily="34" charset="0"/>
                        <a:ea typeface="Calibri" panose="020F0502020204030204" pitchFamily="34" charset="0"/>
                        <a:cs typeface="Arial" panose="020B0604020202020204" pitchFamily="34" charset="0"/>
                      </a:endParaRPr>
                    </a:p>
                    <a:p>
                      <a:pPr algn="l">
                        <a:lnSpc>
                          <a:spcPct val="107000"/>
                        </a:lnSpc>
                        <a:spcAft>
                          <a:spcPts val="0"/>
                        </a:spcAft>
                      </a:pPr>
                      <a:r>
                        <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   holistic concepts of health and well-being and the factors that contribute to them. This includes: </a:t>
                      </a:r>
                      <a:endParaRPr lang="en-GB" sz="1600" dirty="0">
                        <a:effectLst/>
                        <a:latin typeface="Arial" panose="020B0604020202020204" pitchFamily="34" charset="0"/>
                        <a:ea typeface="Calibri" panose="020F0502020204030204" pitchFamily="34" charset="0"/>
                        <a:cs typeface="Arial" panose="020B0604020202020204" pitchFamily="34" charset="0"/>
                      </a:endParaRPr>
                    </a:p>
                    <a:p>
                      <a:pPr algn="l">
                        <a:lnSpc>
                          <a:spcPct val="107000"/>
                        </a:lnSpc>
                        <a:spcAft>
                          <a:spcPts val="0"/>
                        </a:spcAft>
                      </a:pPr>
                      <a:r>
                        <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social, biomedical and biopsychosocial models of health, disability and well-being</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114300" marR="114300" marT="0" marB="0">
                    <a:lnB w="12700" cap="flat" cmpd="sng" algn="ctr">
                      <a:solidFill>
                        <a:schemeClr val="tx1"/>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773242233"/>
                  </a:ext>
                </a:extLst>
              </a:tr>
              <a:tr h="306497">
                <a:tc>
                  <a:txBody>
                    <a:bodyPr/>
                    <a:lstStyle/>
                    <a:p>
                      <a:pPr algn="l">
                        <a:lnSpc>
                          <a:spcPct val="107000"/>
                        </a:lnSpc>
                        <a:spcAft>
                          <a:spcPts val="0"/>
                        </a:spcAft>
                      </a:pPr>
                      <a:r>
                        <a:rPr lang="en-GB" sz="16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Content</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a:lnSpc>
                          <a:spcPct val="107000"/>
                        </a:lnSpc>
                        <a:spcAft>
                          <a:spcPts val="0"/>
                        </a:spcAft>
                      </a:pPr>
                      <a:r>
                        <a:rPr lang="en-GB" sz="1600" b="1" dirty="0">
                          <a:effectLst/>
                          <a:latin typeface="Arial" panose="020B0604020202020204" pitchFamily="34" charset="0"/>
                          <a:ea typeface="Calibri" panose="020F0502020204030204" pitchFamily="34" charset="0"/>
                          <a:cs typeface="Arial" panose="020B0604020202020204" pitchFamily="34" charset="0"/>
                        </a:rPr>
                        <a:t>Amplification</a:t>
                      </a:r>
                    </a:p>
                  </a:txBody>
                  <a:tcPr marL="114300" marR="114300" marT="0" marB="0">
                    <a:lnL w="12700" cap="flat" cmpd="sng" algn="ctr">
                      <a:solidFill>
                        <a:schemeClr val="tx1"/>
                      </a:solidFill>
                      <a:prstDash val="solid"/>
                      <a:round/>
                      <a:headEnd type="none" w="med" len="med"/>
                      <a:tailEnd type="none" w="med" len="med"/>
                    </a:lnL>
                    <a:solidFill>
                      <a:schemeClr val="bg2">
                        <a:lumMod val="90000"/>
                      </a:schemeClr>
                    </a:solidFill>
                  </a:tcPr>
                </a:tc>
                <a:extLst>
                  <a:ext uri="{0D108BD9-81ED-4DB2-BD59-A6C34878D82A}">
                    <a16:rowId xmlns:a16="http://schemas.microsoft.com/office/drawing/2014/main" val="601168971"/>
                  </a:ext>
                </a:extLst>
              </a:tr>
              <a:tr h="2756120">
                <a:tc>
                  <a:txBody>
                    <a:bodyPr/>
                    <a:lstStyle/>
                    <a:p>
                      <a:pPr marL="342900" indent="-342900" algn="l">
                        <a:lnSpc>
                          <a:spcPct val="107000"/>
                        </a:lnSpc>
                        <a:spcAft>
                          <a:spcPts val="0"/>
                        </a:spcAft>
                        <a:buAutoNum type="alphaLcParenBoth"/>
                      </a:pPr>
                      <a:r>
                        <a:rPr lang="en-GB" sz="1600" dirty="0">
                          <a:latin typeface="Arial" panose="020B0604020202020204" pitchFamily="34" charset="0"/>
                          <a:cs typeface="Arial" panose="020B0604020202020204" pitchFamily="34" charset="0"/>
                        </a:rPr>
                        <a:t>Definitions of health and well-being</a:t>
                      </a:r>
                    </a:p>
                    <a:p>
                      <a:pPr marL="342900" indent="-342900" algn="l">
                        <a:lnSpc>
                          <a:spcPct val="107000"/>
                        </a:lnSpc>
                        <a:spcAft>
                          <a:spcPts val="0"/>
                        </a:spcAft>
                        <a:buAutoNum type="alphaLcParenBoth"/>
                      </a:pPr>
                      <a:endParaRPr lang="en-GB" sz="1600" dirty="0">
                        <a:latin typeface="Arial" panose="020B0604020202020204" pitchFamily="34" charset="0"/>
                        <a:cs typeface="Arial" panose="020B0604020202020204" pitchFamily="34" charset="0"/>
                      </a:endParaRPr>
                    </a:p>
                    <a:p>
                      <a:pPr marL="0" indent="0" algn="l">
                        <a:lnSpc>
                          <a:spcPct val="107000"/>
                        </a:lnSpc>
                        <a:spcAft>
                          <a:spcPts val="0"/>
                        </a:spcAft>
                        <a:buNone/>
                      </a:pPr>
                      <a:r>
                        <a:rPr lang="en-GB" sz="1600" dirty="0">
                          <a:latin typeface="Arial" panose="020B0604020202020204" pitchFamily="34" charset="0"/>
                          <a:cs typeface="Arial" panose="020B0604020202020204" pitchFamily="34" charset="0"/>
                        </a:rPr>
                        <a:t>      (AC 1.1)</a:t>
                      </a:r>
                      <a:endParaRPr lang="en-GB" sz="16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07000"/>
                        </a:lnSpc>
                        <a:spcAft>
                          <a:spcPts val="0"/>
                        </a:spcAft>
                      </a:pPr>
                      <a:r>
                        <a:rPr lang="en-GB" sz="1600" dirty="0">
                          <a:latin typeface="Arial" panose="020B0604020202020204" pitchFamily="34" charset="0"/>
                          <a:cs typeface="Arial" panose="020B0604020202020204" pitchFamily="34" charset="0"/>
                        </a:rPr>
                        <a:t>Learners should know definitions of health and well-being, including: </a:t>
                      </a:r>
                    </a:p>
                    <a:p>
                      <a:pPr algn="l">
                        <a:lnSpc>
                          <a:spcPct val="107000"/>
                        </a:lnSpc>
                        <a:spcAft>
                          <a:spcPts val="0"/>
                        </a:spcAft>
                      </a:pPr>
                      <a:r>
                        <a:rPr lang="en-GB" sz="1600" b="1" dirty="0">
                          <a:latin typeface="Arial" panose="020B0604020202020204" pitchFamily="34" charset="0"/>
                          <a:cs typeface="Arial" panose="020B0604020202020204" pitchFamily="34" charset="0"/>
                        </a:rPr>
                        <a:t>Health </a:t>
                      </a:r>
                    </a:p>
                    <a:p>
                      <a:pPr algn="l">
                        <a:lnSpc>
                          <a:spcPct val="107000"/>
                        </a:lnSpc>
                        <a:spcAft>
                          <a:spcPts val="0"/>
                        </a:spcAft>
                      </a:pPr>
                      <a:r>
                        <a:rPr lang="en-GB" sz="1600" dirty="0">
                          <a:latin typeface="Arial" panose="020B0604020202020204" pitchFamily="34" charset="0"/>
                          <a:cs typeface="Arial" panose="020B0604020202020204" pitchFamily="34" charset="0"/>
                        </a:rPr>
                        <a:t>•</a:t>
                      </a:r>
                      <a:r>
                        <a:rPr lang="en-GB" sz="1600" b="1" dirty="0">
                          <a:latin typeface="Arial" panose="020B0604020202020204" pitchFamily="34" charset="0"/>
                          <a:cs typeface="Arial" panose="020B0604020202020204" pitchFamily="34" charset="0"/>
                        </a:rPr>
                        <a:t> positive</a:t>
                      </a:r>
                      <a:r>
                        <a:rPr lang="en-GB" sz="1600" dirty="0">
                          <a:latin typeface="Arial" panose="020B0604020202020204" pitchFamily="34" charset="0"/>
                          <a:cs typeface="Arial" panose="020B0604020202020204" pitchFamily="34" charset="0"/>
                        </a:rPr>
                        <a:t>: the achievement and maintenance of physical fitness and mental stability </a:t>
                      </a:r>
                    </a:p>
                    <a:p>
                      <a:pPr algn="l">
                        <a:lnSpc>
                          <a:spcPct val="107000"/>
                        </a:lnSpc>
                        <a:spcAft>
                          <a:spcPts val="0"/>
                        </a:spcAft>
                      </a:pPr>
                      <a:r>
                        <a:rPr lang="en-GB" sz="1600" dirty="0">
                          <a:latin typeface="Arial" panose="020B0604020202020204" pitchFamily="34" charset="0"/>
                          <a:cs typeface="Arial" panose="020B0604020202020204" pitchFamily="34" charset="0"/>
                        </a:rPr>
                        <a:t>• </a:t>
                      </a:r>
                      <a:r>
                        <a:rPr lang="en-GB" sz="1600" b="1" dirty="0">
                          <a:latin typeface="Arial" panose="020B0604020202020204" pitchFamily="34" charset="0"/>
                          <a:cs typeface="Arial" panose="020B0604020202020204" pitchFamily="34" charset="0"/>
                        </a:rPr>
                        <a:t>negative</a:t>
                      </a:r>
                      <a:r>
                        <a:rPr lang="en-GB" sz="1600" dirty="0">
                          <a:latin typeface="Arial" panose="020B0604020202020204" pitchFamily="34" charset="0"/>
                          <a:cs typeface="Arial" panose="020B0604020202020204" pitchFamily="34" charset="0"/>
                        </a:rPr>
                        <a:t>: the absence of physical illness, disease and mental distress</a:t>
                      </a:r>
                    </a:p>
                    <a:p>
                      <a:pPr algn="l">
                        <a:lnSpc>
                          <a:spcPct val="107000"/>
                        </a:lnSpc>
                        <a:spcAft>
                          <a:spcPts val="0"/>
                        </a:spcAft>
                      </a:pPr>
                      <a:r>
                        <a:rPr lang="en-GB" sz="1600" dirty="0">
                          <a:latin typeface="Arial" panose="020B0604020202020204" pitchFamily="34" charset="0"/>
                          <a:cs typeface="Arial" panose="020B0604020202020204" pitchFamily="34" charset="0"/>
                        </a:rPr>
                        <a:t> •</a:t>
                      </a:r>
                      <a:r>
                        <a:rPr lang="en-GB" sz="1600" b="1" dirty="0">
                          <a:latin typeface="Arial" panose="020B0604020202020204" pitchFamily="34" charset="0"/>
                          <a:cs typeface="Arial" panose="020B0604020202020204" pitchFamily="34" charset="0"/>
                        </a:rPr>
                        <a:t> holistic</a:t>
                      </a:r>
                      <a:r>
                        <a:rPr lang="en-GB" sz="1600" dirty="0">
                          <a:latin typeface="Arial" panose="020B0604020202020204" pitchFamily="34" charset="0"/>
                          <a:cs typeface="Arial" panose="020B0604020202020204" pitchFamily="34" charset="0"/>
                        </a:rPr>
                        <a:t>: a state of complete physical, mental, and social well-being, and not merely the absence of disease or infirmity (</a:t>
                      </a:r>
                      <a:r>
                        <a:rPr lang="en-GB" sz="1600" i="1" dirty="0">
                          <a:latin typeface="Arial" panose="020B0604020202020204" pitchFamily="34" charset="0"/>
                          <a:cs typeface="Arial" panose="020B0604020202020204" pitchFamily="34" charset="0"/>
                        </a:rPr>
                        <a:t>World Health Organisation)</a:t>
                      </a:r>
                      <a:endParaRPr lang="en-GB" sz="1600" b="1" i="1" dirty="0">
                        <a:effectLst/>
                        <a:latin typeface="Arial" panose="020B0604020202020204" pitchFamily="34" charset="0"/>
                        <a:ea typeface="Calibri" panose="020F0502020204030204" pitchFamily="34" charset="0"/>
                        <a:cs typeface="Arial" panose="020B0604020202020204" pitchFamily="34" charset="0"/>
                      </a:endParaRPr>
                    </a:p>
                  </a:txBody>
                  <a:tcPr marL="114300" marR="114300" marT="0" marB="0">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932872231"/>
                  </a:ext>
                </a:extLst>
              </a:tr>
            </a:tbl>
          </a:graphicData>
        </a:graphic>
      </p:graphicFrame>
      <p:sp>
        <p:nvSpPr>
          <p:cNvPr id="14" name="Speech Bubble: Oval 13">
            <a:extLst>
              <a:ext uri="{FF2B5EF4-FFF2-40B4-BE49-F238E27FC236}">
                <a16:creationId xmlns:a16="http://schemas.microsoft.com/office/drawing/2014/main" id="{9D95BBDC-B697-4F27-AF13-0E94D64D5F3D}"/>
              </a:ext>
            </a:extLst>
          </p:cNvPr>
          <p:cNvSpPr/>
          <p:nvPr/>
        </p:nvSpPr>
        <p:spPr>
          <a:xfrm>
            <a:off x="8173330" y="2447778"/>
            <a:ext cx="3632522" cy="2686930"/>
          </a:xfrm>
          <a:prstGeom prst="wedgeEllipseCallout">
            <a:avLst>
              <a:gd name="adj1" fmla="val -62271"/>
              <a:gd name="adj2" fmla="val 63617"/>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Arial" panose="020B0604020202020204" pitchFamily="34" charset="0"/>
                <a:cs typeface="Arial" panose="020B0604020202020204" pitchFamily="34" charset="0"/>
              </a:rPr>
              <a:t>Detailed content of what the learners need to know</a:t>
            </a:r>
          </a:p>
        </p:txBody>
      </p:sp>
      <p:sp>
        <p:nvSpPr>
          <p:cNvPr id="15" name="TextBox 14">
            <a:extLst>
              <a:ext uri="{FF2B5EF4-FFF2-40B4-BE49-F238E27FC236}">
                <a16:creationId xmlns:a16="http://schemas.microsoft.com/office/drawing/2014/main" id="{58EF02A5-5DC4-48B4-B956-806C632FD896}"/>
              </a:ext>
            </a:extLst>
          </p:cNvPr>
          <p:cNvSpPr txBox="1"/>
          <p:nvPr/>
        </p:nvSpPr>
        <p:spPr>
          <a:xfrm>
            <a:off x="8932986" y="5528603"/>
            <a:ext cx="2308952" cy="646331"/>
          </a:xfrm>
          <a:prstGeom prst="rect">
            <a:avLst/>
          </a:prstGeom>
          <a:noFill/>
        </p:spPr>
        <p:txBody>
          <a:bodyPr wrap="square" rtlCol="0">
            <a:spAutoFit/>
          </a:bodyPr>
          <a:lstStyle/>
          <a:p>
            <a:r>
              <a:rPr lang="en-GB" dirty="0"/>
              <a:t>Ref p 12-72 of the specification</a:t>
            </a:r>
          </a:p>
        </p:txBody>
      </p:sp>
      <p:pic>
        <p:nvPicPr>
          <p:cNvPr id="5" name="Picture 4">
            <a:extLst>
              <a:ext uri="{FF2B5EF4-FFF2-40B4-BE49-F238E27FC236}">
                <a16:creationId xmlns:a16="http://schemas.microsoft.com/office/drawing/2014/main" id="{BE851DA9-EF26-4650-AC7F-4382C18C24A4}"/>
              </a:ext>
            </a:extLst>
          </p:cNvPr>
          <p:cNvPicPr>
            <a:picLocks noChangeAspect="1"/>
          </p:cNvPicPr>
          <p:nvPr/>
        </p:nvPicPr>
        <p:blipFill>
          <a:blip r:embed="rId3"/>
          <a:stretch>
            <a:fillRect/>
          </a:stretch>
        </p:blipFill>
        <p:spPr>
          <a:xfrm>
            <a:off x="9159498" y="156026"/>
            <a:ext cx="2501568" cy="1076002"/>
          </a:xfrm>
          <a:prstGeom prst="rect">
            <a:avLst/>
          </a:prstGeom>
        </p:spPr>
      </p:pic>
    </p:spTree>
    <p:extLst>
      <p:ext uri="{BB962C8B-B14F-4D97-AF65-F5344CB8AC3E}">
        <p14:creationId xmlns:p14="http://schemas.microsoft.com/office/powerpoint/2010/main" val="40409132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A8D7B-AB08-4E4D-8173-B61B5BA48A66}"/>
              </a:ext>
            </a:extLst>
          </p:cNvPr>
          <p:cNvSpPr>
            <a:spLocks noGrp="1"/>
          </p:cNvSpPr>
          <p:nvPr>
            <p:ph type="title"/>
          </p:nvPr>
        </p:nvSpPr>
        <p:spPr>
          <a:xfrm>
            <a:off x="684627" y="418454"/>
            <a:ext cx="6907299" cy="777300"/>
          </a:xfrm>
        </p:spPr>
        <p:txBody>
          <a:bodyPr>
            <a:normAutofit fontScale="90000"/>
          </a:bodyPr>
          <a:lstStyle/>
          <a:p>
            <a:r>
              <a:rPr lang="en-GB" sz="3800" b="1" dirty="0">
                <a:solidFill>
                  <a:srgbClr val="00B0F0"/>
                </a:solidFill>
                <a:latin typeface="Arial" panose="020B0604020202020204" pitchFamily="34" charset="0"/>
                <a:cs typeface="Arial" panose="020B0604020202020204" pitchFamily="34" charset="0"/>
              </a:rPr>
              <a:t>Unit 1 (AS)</a:t>
            </a:r>
            <a:br>
              <a:rPr lang="en-GB" sz="3800" b="1" dirty="0">
                <a:solidFill>
                  <a:srgbClr val="00B0F0"/>
                </a:solidFill>
                <a:latin typeface="Arial" panose="020B0604020202020204" pitchFamily="34" charset="0"/>
                <a:cs typeface="Arial" panose="020B0604020202020204" pitchFamily="34" charset="0"/>
              </a:rPr>
            </a:br>
            <a:r>
              <a:rPr lang="en-GB" sz="3800" b="1" dirty="0">
                <a:solidFill>
                  <a:srgbClr val="00B0F0"/>
                </a:solidFill>
                <a:latin typeface="Arial" panose="020B0604020202020204" pitchFamily="34" charset="0"/>
                <a:cs typeface="Arial" panose="020B0604020202020204" pitchFamily="34" charset="0"/>
              </a:rPr>
              <a:t>Promoting health and well-being  </a:t>
            </a:r>
          </a:p>
        </p:txBody>
      </p:sp>
      <p:sp>
        <p:nvSpPr>
          <p:cNvPr id="3" name="Content Placeholder 2">
            <a:extLst>
              <a:ext uri="{FF2B5EF4-FFF2-40B4-BE49-F238E27FC236}">
                <a16:creationId xmlns:a16="http://schemas.microsoft.com/office/drawing/2014/main" id="{26BE4DAF-D03A-4E78-96D4-AD8FFB24A55D}"/>
              </a:ext>
            </a:extLst>
          </p:cNvPr>
          <p:cNvSpPr>
            <a:spLocks noGrp="1"/>
          </p:cNvSpPr>
          <p:nvPr>
            <p:ph idx="1"/>
          </p:nvPr>
        </p:nvSpPr>
        <p:spPr>
          <a:xfrm>
            <a:off x="684627" y="1388143"/>
            <a:ext cx="10669173" cy="5263261"/>
          </a:xfrm>
        </p:spPr>
        <p:txBody>
          <a:bodyPr>
            <a:noAutofit/>
          </a:bodyPr>
          <a:lstStyle/>
          <a:p>
            <a:pPr marL="0" indent="0">
              <a:buNone/>
            </a:pPr>
            <a:r>
              <a:rPr lang="en-GB" sz="1600" b="1" dirty="0">
                <a:latin typeface="Arial" panose="020B0604020202020204" pitchFamily="34" charset="0"/>
                <a:cs typeface="Arial" panose="020B0604020202020204" pitchFamily="34" charset="0"/>
              </a:rPr>
              <a:t>Written examination</a:t>
            </a:r>
            <a:r>
              <a:rPr lang="en-GB" sz="1600" dirty="0">
                <a:latin typeface="Arial" panose="020B0604020202020204" pitchFamily="34" charset="0"/>
                <a:cs typeface="Arial" panose="020B0604020202020204" pitchFamily="34" charset="0"/>
              </a:rPr>
              <a:t>: 2 hours </a:t>
            </a:r>
          </a:p>
          <a:p>
            <a:pPr marL="0" indent="0">
              <a:buNone/>
            </a:pPr>
            <a:r>
              <a:rPr lang="en-GB" sz="1600" dirty="0">
                <a:latin typeface="Arial" panose="020B0604020202020204" pitchFamily="34" charset="0"/>
                <a:cs typeface="Arial" panose="020B0604020202020204" pitchFamily="34" charset="0"/>
              </a:rPr>
              <a:t>50% of AS qualification, 20% of A level qualification</a:t>
            </a:r>
          </a:p>
          <a:p>
            <a:pPr marL="0" indent="0">
              <a:buNone/>
            </a:pPr>
            <a:r>
              <a:rPr lang="en-GB" sz="1600" dirty="0">
                <a:latin typeface="Arial" panose="020B0604020202020204" pitchFamily="34" charset="0"/>
                <a:cs typeface="Arial" panose="020B0604020202020204" pitchFamily="34" charset="0"/>
              </a:rPr>
              <a:t>80 marks</a:t>
            </a:r>
          </a:p>
          <a:p>
            <a:pPr marL="0" indent="0">
              <a:buNone/>
            </a:pPr>
            <a:r>
              <a:rPr lang="en-GB" sz="1600" b="1" dirty="0">
                <a:latin typeface="Arial" panose="020B0604020202020204" pitchFamily="34" charset="0"/>
                <a:cs typeface="Arial" panose="020B0604020202020204" pitchFamily="34" charset="0"/>
              </a:rPr>
              <a:t>Areas of content</a:t>
            </a:r>
          </a:p>
          <a:p>
            <a:pPr marL="0" indent="0">
              <a:buNone/>
            </a:pPr>
            <a:r>
              <a:rPr lang="en-GB" sz="1600" dirty="0">
                <a:latin typeface="Arial" panose="020B0604020202020204" pitchFamily="34" charset="0"/>
                <a:cs typeface="Arial" panose="020B0604020202020204" pitchFamily="34" charset="0"/>
              </a:rPr>
              <a:t>2:1:1 Definitions and concepts of health and well-being </a:t>
            </a:r>
          </a:p>
          <a:p>
            <a:pPr marL="0" indent="0">
              <a:buNone/>
            </a:pPr>
            <a:r>
              <a:rPr lang="en-GB" sz="1600" dirty="0">
                <a:latin typeface="Arial" panose="020B0604020202020204" pitchFamily="34" charset="0"/>
                <a:cs typeface="Arial" panose="020B0604020202020204" pitchFamily="34" charset="0"/>
              </a:rPr>
              <a:t>2:1:2 Understanding perspectives of health, well-being and resilience </a:t>
            </a:r>
          </a:p>
          <a:p>
            <a:pPr marL="0" indent="0">
              <a:buNone/>
            </a:pPr>
            <a:r>
              <a:rPr lang="en-GB" sz="1600" dirty="0">
                <a:latin typeface="Arial" panose="020B0604020202020204" pitchFamily="34" charset="0"/>
                <a:cs typeface="Arial" panose="020B0604020202020204" pitchFamily="34" charset="0"/>
              </a:rPr>
              <a:t>2:1:3 Supporting and promoting health, well-being and resilience in Wales</a:t>
            </a:r>
          </a:p>
          <a:p>
            <a:pPr marL="0" indent="0">
              <a:buNone/>
            </a:pPr>
            <a:r>
              <a:rPr lang="en-GB" sz="1600" b="1" dirty="0">
                <a:latin typeface="Arial" panose="020B0604020202020204" pitchFamily="34" charset="0"/>
                <a:cs typeface="Arial" panose="020B0604020202020204" pitchFamily="34" charset="0"/>
              </a:rPr>
              <a:t>Overview</a:t>
            </a:r>
          </a:p>
          <a:p>
            <a:pPr marL="0" indent="0">
              <a:buNone/>
            </a:pPr>
            <a:r>
              <a:rPr lang="en-GB" sz="1600" dirty="0">
                <a:latin typeface="Arial" panose="020B0604020202020204" pitchFamily="34" charset="0"/>
                <a:cs typeface="Arial" panose="020B0604020202020204" pitchFamily="34" charset="0"/>
              </a:rPr>
              <a:t>Learners will gain knowledge and understanding of :</a:t>
            </a:r>
          </a:p>
          <a:p>
            <a:pPr>
              <a:buFont typeface="Wingdings" panose="05000000000000000000" pitchFamily="2" charset="2"/>
              <a:buChar char="§"/>
            </a:pPr>
            <a:r>
              <a:rPr lang="en-GB" sz="1600" dirty="0">
                <a:latin typeface="Arial" panose="020B0604020202020204" pitchFamily="34" charset="0"/>
                <a:cs typeface="Arial" panose="020B0604020202020204" pitchFamily="34" charset="0"/>
              </a:rPr>
              <a:t>the definitions of health and well-being,  models of health, disability and well-being , holistic concepts of health and well-being and the factors that contribute to them</a:t>
            </a:r>
          </a:p>
          <a:p>
            <a:pPr>
              <a:buFont typeface="Wingdings" panose="05000000000000000000" pitchFamily="2" charset="2"/>
              <a:buChar char="§"/>
            </a:pPr>
            <a:r>
              <a:rPr lang="en-GB" sz="1600" dirty="0">
                <a:latin typeface="Arial" panose="020B0604020202020204" pitchFamily="34" charset="0"/>
                <a:cs typeface="Arial" panose="020B0604020202020204" pitchFamily="34" charset="0"/>
              </a:rPr>
              <a:t>social and economic determinants and how they contribute to inequalities in health and well-being. Trends, patterns and perspectives of health, well-being and resilience. Legislation and strategies for promoting good health, well-being and resilience</a:t>
            </a:r>
          </a:p>
          <a:p>
            <a:pPr>
              <a:buFont typeface="Wingdings" panose="05000000000000000000" pitchFamily="2" charset="2"/>
              <a:buChar char="§"/>
            </a:pPr>
            <a:r>
              <a:rPr lang="en-GB" sz="1600" dirty="0">
                <a:latin typeface="Arial" panose="020B0604020202020204" pitchFamily="34" charset="0"/>
                <a:cs typeface="Arial" panose="020B0604020202020204" pitchFamily="34" charset="0"/>
              </a:rPr>
              <a:t>preventative measures supported by lifestyle choices and local/national strategies.  Definitions of health promotion  and different approaches in promoting health, well-being and resilience.  Welsh government initiatives and campaigns.  The role of people working in health promotion.</a:t>
            </a:r>
          </a:p>
        </p:txBody>
      </p:sp>
      <p:pic>
        <p:nvPicPr>
          <p:cNvPr id="5" name="Picture 4">
            <a:extLst>
              <a:ext uri="{FF2B5EF4-FFF2-40B4-BE49-F238E27FC236}">
                <a16:creationId xmlns:a16="http://schemas.microsoft.com/office/drawing/2014/main" id="{75A76508-62A2-4898-95B1-582AA2D674B8}"/>
              </a:ext>
            </a:extLst>
          </p:cNvPr>
          <p:cNvPicPr>
            <a:picLocks noChangeAspect="1"/>
          </p:cNvPicPr>
          <p:nvPr/>
        </p:nvPicPr>
        <p:blipFill>
          <a:blip r:embed="rId2"/>
          <a:stretch>
            <a:fillRect/>
          </a:stretch>
        </p:blipFill>
        <p:spPr>
          <a:xfrm>
            <a:off x="9399790" y="-5262"/>
            <a:ext cx="2792210" cy="1201016"/>
          </a:xfrm>
          <a:prstGeom prst="rect">
            <a:avLst/>
          </a:prstGeom>
        </p:spPr>
      </p:pic>
    </p:spTree>
    <p:extLst>
      <p:ext uri="{BB962C8B-B14F-4D97-AF65-F5344CB8AC3E}">
        <p14:creationId xmlns:p14="http://schemas.microsoft.com/office/powerpoint/2010/main" val="5392517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075F4-9FEB-43FE-B1B1-B7FB11F8496D}"/>
              </a:ext>
            </a:extLst>
          </p:cNvPr>
          <p:cNvSpPr>
            <a:spLocks noGrp="1"/>
          </p:cNvSpPr>
          <p:nvPr>
            <p:ph type="title"/>
          </p:nvPr>
        </p:nvSpPr>
        <p:spPr>
          <a:xfrm>
            <a:off x="175846" y="189914"/>
            <a:ext cx="11805138" cy="1325563"/>
          </a:xfrm>
        </p:spPr>
        <p:txBody>
          <a:bodyPr>
            <a:normAutofit/>
          </a:bodyPr>
          <a:lstStyle/>
          <a:p>
            <a:r>
              <a:rPr lang="en-GB" sz="2800" b="1" dirty="0">
                <a:solidFill>
                  <a:srgbClr val="00B0F0"/>
                </a:solidFill>
                <a:latin typeface="Arial" panose="020B0604020202020204" pitchFamily="34" charset="0"/>
                <a:cs typeface="Arial" panose="020B0604020202020204" pitchFamily="34" charset="0"/>
              </a:rPr>
              <a:t>Unit 2 (AS)</a:t>
            </a:r>
            <a:br>
              <a:rPr lang="en-GB" sz="2800" b="1" dirty="0">
                <a:solidFill>
                  <a:srgbClr val="00B0F0"/>
                </a:solidFill>
                <a:latin typeface="Arial" panose="020B0604020202020204" pitchFamily="34" charset="0"/>
                <a:cs typeface="Arial" panose="020B0604020202020204" pitchFamily="34" charset="0"/>
              </a:rPr>
            </a:br>
            <a:r>
              <a:rPr lang="en-GB" sz="2800" b="1" dirty="0">
                <a:solidFill>
                  <a:srgbClr val="00B0F0"/>
                </a:solidFill>
                <a:latin typeface="Arial" panose="020B0604020202020204" pitchFamily="34" charset="0"/>
                <a:cs typeface="Arial" panose="020B0604020202020204" pitchFamily="34" charset="0"/>
              </a:rPr>
              <a:t>Supporting health, well-being and resilience in Wales</a:t>
            </a:r>
            <a:endParaRPr lang="en-GB" sz="2800" dirty="0"/>
          </a:p>
        </p:txBody>
      </p:sp>
      <p:sp>
        <p:nvSpPr>
          <p:cNvPr id="3" name="Content Placeholder 2">
            <a:extLst>
              <a:ext uri="{FF2B5EF4-FFF2-40B4-BE49-F238E27FC236}">
                <a16:creationId xmlns:a16="http://schemas.microsoft.com/office/drawing/2014/main" id="{92AC8958-3A9E-44FB-8C2F-AF48F89515AA}"/>
              </a:ext>
            </a:extLst>
          </p:cNvPr>
          <p:cNvSpPr>
            <a:spLocks noGrp="1"/>
          </p:cNvSpPr>
          <p:nvPr>
            <p:ph idx="1"/>
          </p:nvPr>
        </p:nvSpPr>
        <p:spPr>
          <a:xfrm>
            <a:off x="211015" y="1390930"/>
            <a:ext cx="11531805" cy="5178156"/>
          </a:xfrm>
        </p:spPr>
        <p:txBody>
          <a:bodyPr>
            <a:normAutofit fontScale="92500" lnSpcReduction="10000"/>
          </a:bodyPr>
          <a:lstStyle/>
          <a:p>
            <a:pPr marL="0" indent="0">
              <a:buNone/>
            </a:pPr>
            <a:r>
              <a:rPr lang="en-GB" sz="1600" b="1" dirty="0">
                <a:latin typeface="Arial" panose="020B0604020202020204" pitchFamily="34" charset="0"/>
                <a:cs typeface="Arial" panose="020B0604020202020204" pitchFamily="34" charset="0"/>
              </a:rPr>
              <a:t>Non-exam assessment</a:t>
            </a:r>
            <a:r>
              <a:rPr lang="en-GB" sz="1600" dirty="0">
                <a:latin typeface="Arial" panose="020B0604020202020204" pitchFamily="34" charset="0"/>
                <a:cs typeface="Arial" panose="020B0604020202020204" pitchFamily="34" charset="0"/>
              </a:rPr>
              <a:t>: 30 hours </a:t>
            </a:r>
          </a:p>
          <a:p>
            <a:pPr marL="0" indent="0">
              <a:buNone/>
            </a:pPr>
            <a:r>
              <a:rPr lang="en-GB" sz="1600" dirty="0">
                <a:latin typeface="Arial" panose="020B0604020202020204" pitchFamily="34" charset="0"/>
                <a:cs typeface="Arial" panose="020B0604020202020204" pitchFamily="34" charset="0"/>
              </a:rPr>
              <a:t>50% of AS qualification 20% of A Level qualification</a:t>
            </a:r>
          </a:p>
          <a:p>
            <a:pPr marL="0" indent="0">
              <a:buNone/>
            </a:pPr>
            <a:r>
              <a:rPr lang="en-GB" sz="1600" dirty="0">
                <a:latin typeface="Arial" panose="020B0604020202020204" pitchFamily="34" charset="0"/>
                <a:cs typeface="Arial" panose="020B0604020202020204" pitchFamily="34" charset="0"/>
              </a:rPr>
              <a:t> 80 marks </a:t>
            </a:r>
          </a:p>
          <a:p>
            <a:pPr marL="0" indent="0">
              <a:buNone/>
            </a:pPr>
            <a:r>
              <a:rPr lang="en-GB" sz="1600" b="1" dirty="0">
                <a:latin typeface="Arial" panose="020B0604020202020204" pitchFamily="34" charset="0"/>
                <a:cs typeface="Arial" panose="020B0604020202020204" pitchFamily="34" charset="0"/>
              </a:rPr>
              <a:t>Areas of content</a:t>
            </a:r>
          </a:p>
          <a:p>
            <a:pPr marL="0" indent="0">
              <a:buNone/>
            </a:pPr>
            <a:r>
              <a:rPr lang="en-GB" sz="1600" dirty="0">
                <a:latin typeface="Arial" panose="020B0604020202020204" pitchFamily="34" charset="0"/>
                <a:cs typeface="Arial" panose="020B0604020202020204" pitchFamily="34" charset="0"/>
              </a:rPr>
              <a:t>2:2:1 Supporting individuals to achieve personal outcomes</a:t>
            </a:r>
          </a:p>
          <a:p>
            <a:pPr marL="0" indent="0">
              <a:buNone/>
            </a:pPr>
            <a:r>
              <a:rPr lang="en-GB" sz="1600" dirty="0">
                <a:latin typeface="Arial" panose="020B0604020202020204" pitchFamily="34" charset="0"/>
                <a:cs typeface="Arial" panose="020B0604020202020204" pitchFamily="34" charset="0"/>
              </a:rPr>
              <a:t>2:2:2 Working practices within health and social care, and childcare provision</a:t>
            </a:r>
          </a:p>
          <a:p>
            <a:pPr marL="0" indent="0">
              <a:buNone/>
            </a:pPr>
            <a:r>
              <a:rPr lang="en-GB" sz="1600" dirty="0">
                <a:latin typeface="Arial" panose="020B0604020202020204" pitchFamily="34" charset="0"/>
                <a:cs typeface="Arial" panose="020B0604020202020204" pitchFamily="34" charset="0"/>
              </a:rPr>
              <a:t>2:2:3 Local and national provision </a:t>
            </a:r>
          </a:p>
          <a:p>
            <a:pPr marL="0" indent="0">
              <a:buNone/>
            </a:pPr>
            <a:r>
              <a:rPr lang="en-GB" sz="1600" dirty="0">
                <a:latin typeface="Arial" panose="020B0604020202020204" pitchFamily="34" charset="0"/>
                <a:cs typeface="Arial" panose="020B0604020202020204" pitchFamily="34" charset="0"/>
              </a:rPr>
              <a:t>2;2:4 Responsibilities and rights of both providers and individuals </a:t>
            </a:r>
          </a:p>
          <a:p>
            <a:pPr marL="0" indent="0">
              <a:buNone/>
            </a:pPr>
            <a:r>
              <a:rPr lang="en-GB" sz="1600" b="1" dirty="0">
                <a:latin typeface="Arial" panose="020B0604020202020204" pitchFamily="34" charset="0"/>
                <a:cs typeface="Arial" panose="020B0604020202020204" pitchFamily="34" charset="0"/>
              </a:rPr>
              <a:t>Overview</a:t>
            </a:r>
          </a:p>
          <a:p>
            <a:pPr marL="0" indent="0">
              <a:buNone/>
            </a:pPr>
            <a:r>
              <a:rPr lang="en-GB" sz="1600" dirty="0">
                <a:latin typeface="Arial" panose="020B0604020202020204" pitchFamily="34" charset="0"/>
                <a:cs typeface="Arial" panose="020B0604020202020204" pitchFamily="34" charset="0"/>
              </a:rPr>
              <a:t>Learners will gain knowledge and understanding of:</a:t>
            </a:r>
          </a:p>
          <a:p>
            <a:pPr>
              <a:buFont typeface="Wingdings" panose="05000000000000000000" pitchFamily="2" charset="2"/>
              <a:buChar char="§"/>
            </a:pPr>
            <a:r>
              <a:rPr lang="en-GB" sz="1600" dirty="0">
                <a:latin typeface="Arial" panose="020B0604020202020204" pitchFamily="34" charset="0"/>
                <a:cs typeface="Arial" panose="020B0604020202020204" pitchFamily="34" charset="0"/>
              </a:rPr>
              <a:t>supporting individuals to identify strengths and achieve personal outcomes for their health and well-being and to build resilience</a:t>
            </a:r>
          </a:p>
          <a:p>
            <a:pPr>
              <a:buFont typeface="Wingdings" panose="05000000000000000000" pitchFamily="2" charset="2"/>
              <a:buChar char="§"/>
            </a:pPr>
            <a:r>
              <a:rPr lang="en-GB" sz="1600" dirty="0">
                <a:latin typeface="Arial" panose="020B0604020202020204" pitchFamily="34" charset="0"/>
                <a:cs typeface="Arial" panose="020B0604020202020204" pitchFamily="34" charset="0"/>
              </a:rPr>
              <a:t>person/child-centred care within outcome focused provision. The structure of health and social care, and childcare provision in Wales the sustainability of this provision</a:t>
            </a:r>
          </a:p>
          <a:p>
            <a:pPr>
              <a:buFont typeface="Wingdings" panose="05000000000000000000" pitchFamily="2" charset="2"/>
              <a:buChar char="§"/>
            </a:pPr>
            <a:r>
              <a:rPr lang="en-GB" sz="1600" dirty="0">
                <a:latin typeface="Arial" panose="020B0604020202020204" pitchFamily="34" charset="0"/>
                <a:cs typeface="Arial" panose="020B0604020202020204" pitchFamily="34" charset="0"/>
              </a:rPr>
              <a:t> the range of roles and possible career pathways in Wales</a:t>
            </a:r>
          </a:p>
          <a:p>
            <a:pPr>
              <a:buFont typeface="Wingdings" panose="05000000000000000000" pitchFamily="2" charset="2"/>
              <a:buChar char="§"/>
            </a:pPr>
            <a:r>
              <a:rPr lang="en-GB" sz="1600" dirty="0">
                <a:latin typeface="Arial" panose="020B0604020202020204" pitchFamily="34" charset="0"/>
                <a:cs typeface="Arial" panose="020B0604020202020204" pitchFamily="34" charset="0"/>
              </a:rPr>
              <a:t> how provision in Wales contrasts with provision elsewhere in the UK</a:t>
            </a:r>
          </a:p>
          <a:p>
            <a:pPr>
              <a:buFont typeface="Wingdings" panose="05000000000000000000" pitchFamily="2" charset="2"/>
              <a:buChar char="§"/>
            </a:pPr>
            <a:r>
              <a:rPr lang="en-GB" sz="1600" dirty="0">
                <a:latin typeface="Arial" panose="020B0604020202020204" pitchFamily="34" charset="0"/>
                <a:cs typeface="Arial" panose="020B0604020202020204" pitchFamily="34" charset="0"/>
              </a:rPr>
              <a:t>the impact of Welsh legislation, national and local policies on; provision of health and social care and childcare and the rights of both the providers and individuals.</a:t>
            </a:r>
          </a:p>
        </p:txBody>
      </p:sp>
      <p:pic>
        <p:nvPicPr>
          <p:cNvPr id="5" name="Picture 4">
            <a:extLst>
              <a:ext uri="{FF2B5EF4-FFF2-40B4-BE49-F238E27FC236}">
                <a16:creationId xmlns:a16="http://schemas.microsoft.com/office/drawing/2014/main" id="{C207500A-B004-4C85-9E8F-A55441B45909}"/>
              </a:ext>
            </a:extLst>
          </p:cNvPr>
          <p:cNvPicPr>
            <a:picLocks noChangeAspect="1"/>
          </p:cNvPicPr>
          <p:nvPr/>
        </p:nvPicPr>
        <p:blipFill>
          <a:blip r:embed="rId2"/>
          <a:stretch>
            <a:fillRect/>
          </a:stretch>
        </p:blipFill>
        <p:spPr>
          <a:xfrm>
            <a:off x="9223944" y="189914"/>
            <a:ext cx="2792210" cy="1201016"/>
          </a:xfrm>
          <a:prstGeom prst="rect">
            <a:avLst/>
          </a:prstGeom>
        </p:spPr>
      </p:pic>
    </p:spTree>
    <p:extLst>
      <p:ext uri="{BB962C8B-B14F-4D97-AF65-F5344CB8AC3E}">
        <p14:creationId xmlns:p14="http://schemas.microsoft.com/office/powerpoint/2010/main" val="14188322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E8D75E50D38D1449095CDF5BED87B3E" ma:contentTypeVersion="12" ma:contentTypeDescription="Create a new document." ma:contentTypeScope="" ma:versionID="cdd55c15040df07d87432335672962c6">
  <xsd:schema xmlns:xsd="http://www.w3.org/2001/XMLSchema" xmlns:xs="http://www.w3.org/2001/XMLSchema" xmlns:p="http://schemas.microsoft.com/office/2006/metadata/properties" xmlns:ns2="101960c9-2583-49a4-9434-4c0cad7b266a" xmlns:ns3="10ebebe9-ad9c-417c-96aa-6a2f5b72dbd6" targetNamespace="http://schemas.microsoft.com/office/2006/metadata/properties" ma:root="true" ma:fieldsID="3d85fff58a90e0b49dbd1520a97bd20a" ns2:_="" ns3:_="">
    <xsd:import namespace="101960c9-2583-49a4-9434-4c0cad7b266a"/>
    <xsd:import namespace="10ebebe9-ad9c-417c-96aa-6a2f5b72dbd6"/>
    <xsd:element name="properties">
      <xsd:complexType>
        <xsd:sequence>
          <xsd:element name="documentManagement">
            <xsd:complexType>
              <xsd:all>
                <xsd:element ref="ns2:MediaServiceMetadata" minOccurs="0"/>
                <xsd:element ref="ns2:MediaServiceFastMetadata" minOccurs="0"/>
                <xsd:element ref="ns2:MediaServiceAutoTags" minOccurs="0"/>
                <xsd:element ref="ns2:QA" minOccurs="0"/>
                <xsd:element ref="ns3:SharedWithUsers" minOccurs="0"/>
                <xsd:element ref="ns3:SharedWithDetails" minOccurs="0"/>
                <xsd:element ref="ns2:MediaServiceOCR" minOccurs="0"/>
                <xsd:element ref="ns2:MediaServiceDateTaken"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1960c9-2583-49a4-9434-4c0cad7b26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QA" ma:index="11" nillable="true" ma:displayName="QA" ma:format="Dropdown" ma:internalName="QA">
      <xsd:simpleType>
        <xsd:restriction base="dms:Text">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0ebebe9-ad9c-417c-96aa-6a2f5b72dbd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QA xmlns="101960c9-2583-49a4-9434-4c0cad7b266a" xsi:nil="true"/>
  </documentManagement>
</p:properties>
</file>

<file path=customXml/itemProps1.xml><?xml version="1.0" encoding="utf-8"?>
<ds:datastoreItem xmlns:ds="http://schemas.openxmlformats.org/officeDocument/2006/customXml" ds:itemID="{0B56C7C3-C8EC-4382-AC20-76B30FF458FE}"/>
</file>

<file path=customXml/itemProps2.xml><?xml version="1.0" encoding="utf-8"?>
<ds:datastoreItem xmlns:ds="http://schemas.openxmlformats.org/officeDocument/2006/customXml" ds:itemID="{E5FAA42A-88FC-444E-8DE1-FF6627386BFD}"/>
</file>

<file path=customXml/itemProps3.xml><?xml version="1.0" encoding="utf-8"?>
<ds:datastoreItem xmlns:ds="http://schemas.openxmlformats.org/officeDocument/2006/customXml" ds:itemID="{E7926F6F-B2A6-496C-96B9-135194520B3F}"/>
</file>

<file path=docProps/app.xml><?xml version="1.0" encoding="utf-8"?>
<Properties xmlns="http://schemas.openxmlformats.org/officeDocument/2006/extended-properties" xmlns:vt="http://schemas.openxmlformats.org/officeDocument/2006/docPropsVTypes">
  <TotalTime>977</TotalTime>
  <Words>4212</Words>
  <Application>Microsoft Office PowerPoint</Application>
  <PresentationFormat>Widescreen</PresentationFormat>
  <Paragraphs>477</Paragraphs>
  <Slides>34</Slides>
  <Notes>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34</vt:i4>
      </vt:variant>
    </vt:vector>
  </HeadingPairs>
  <TitlesOfParts>
    <vt:vector size="44" baseType="lpstr">
      <vt:lpstr>Arial</vt:lpstr>
      <vt:lpstr>Calibri</vt:lpstr>
      <vt:lpstr>Calibri Light</vt:lpstr>
      <vt:lpstr>Courier New</vt:lpstr>
      <vt:lpstr>Gotham Rounded Book</vt:lpstr>
      <vt:lpstr>Lato</vt:lpstr>
      <vt:lpstr>Symbol</vt:lpstr>
      <vt:lpstr>Wingdings</vt:lpstr>
      <vt:lpstr>Office Theme</vt:lpstr>
      <vt:lpstr>1_Office Theme</vt:lpstr>
      <vt:lpstr>PowerPoint Presentation</vt:lpstr>
      <vt:lpstr>GCE Health and Social Care, and Childcare</vt:lpstr>
      <vt:lpstr>Aims and Objectives</vt:lpstr>
      <vt:lpstr>Aims and Objectives</vt:lpstr>
      <vt:lpstr>         </vt:lpstr>
      <vt:lpstr>        Grading </vt:lpstr>
      <vt:lpstr>The Specification</vt:lpstr>
      <vt:lpstr>Unit 1 (AS) Promoting health and well-being  </vt:lpstr>
      <vt:lpstr>Unit 2 (AS) Supporting health, well-being and resilience in Wales</vt:lpstr>
      <vt:lpstr>       Unit 3 (A level – Childcare pathway)  Theoretical perspectives of children and young people’s development             </vt:lpstr>
      <vt:lpstr>Unit 4 (A level - Childcare pathway)     Supporting the development, health, well-being and  resilience of children and young people</vt:lpstr>
      <vt:lpstr>Unit 5 (A level Adult Health and Social Care pathway)     Theoretical perspectives of adult behaviour</vt:lpstr>
      <vt:lpstr>Unit 6 (A level Adult Health and Social Care pathway)      Supporting adults to maintain health, well-being and resilience</vt:lpstr>
      <vt:lpstr>Assessment</vt:lpstr>
      <vt:lpstr>Assessment</vt:lpstr>
      <vt:lpstr>Non examination assessment (NEA)</vt:lpstr>
      <vt:lpstr>Time allocated to NEA</vt:lpstr>
      <vt:lpstr>Supervision and monitoring of NEA  (ref: pg75-77 spec)</vt:lpstr>
      <vt:lpstr>Marking, internal standardisation and  moderation</vt:lpstr>
      <vt:lpstr>Submission of marks and administration</vt:lpstr>
      <vt:lpstr>AS Unit 2 Supporting health, well-being and resilience in Wales</vt:lpstr>
      <vt:lpstr>A2 (Childcare pathway) Unit 4: Supporting the development, health, well-being      and resilience of children and young people                 </vt:lpstr>
      <vt:lpstr>             A2 (Adult health and social care pathway) Unit 6: Supporting adults to maintain health, well-being and resilience             </vt:lpstr>
      <vt:lpstr>Written Examinations</vt:lpstr>
      <vt:lpstr>Unit 1: Promoting health and well-being</vt:lpstr>
      <vt:lpstr>Unit 1: Promoting health and well-being</vt:lpstr>
      <vt:lpstr>Unit 1: Promoting health and well-being</vt:lpstr>
      <vt:lpstr>Unit 1: Promoting health and well-being</vt:lpstr>
      <vt:lpstr>Unit 1: Promoting health and well-being</vt:lpstr>
      <vt:lpstr>Unit 3 (A level Childcare pathway)  Theoretical perspectives of children and young people’s development   Unit 5 (A level Adult health and social care pathway) Theoretical perspectives of adult behaviour</vt:lpstr>
      <vt:lpstr>WJEC Resources</vt:lpstr>
      <vt:lpstr>WJEC Resources</vt:lpstr>
      <vt:lpstr>Additional Resources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Home</dc:creator>
  <cp:lastModifiedBy>Wyman, Hilary</cp:lastModifiedBy>
  <cp:revision>116</cp:revision>
  <cp:lastPrinted>2020-01-28T09:59:58Z</cp:lastPrinted>
  <dcterms:created xsi:type="dcterms:W3CDTF">2020-01-15T10:58:46Z</dcterms:created>
  <dcterms:modified xsi:type="dcterms:W3CDTF">2020-01-29T16:14:40Z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0x0101005E8D75E50D38D1449095CDF5BED87B3E</vt:lpwstr>
  </property>
</Properties>
</file>