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713" r:id="rId2"/>
    <p:sldId id="715" r:id="rId3"/>
    <p:sldId id="721" r:id="rId4"/>
    <p:sldId id="693" r:id="rId5"/>
    <p:sldId id="714" r:id="rId6"/>
    <p:sldId id="719" r:id="rId7"/>
    <p:sldId id="720" r:id="rId8"/>
    <p:sldId id="71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9EBF5"/>
          </a:solidFill>
        </a:fill>
      </a:tcStyle>
    </a:wholeTbl>
    <a:band1H>
      <a:tcStyle>
        <a:tcBdr/>
        <a:fill>
          <a:solidFill>
            <a:srgbClr val="CFD5EA"/>
          </a:solidFill>
        </a:fill>
      </a:tcStyle>
    </a:band1H>
    <a:band2H>
      <a:tcStyle>
        <a:tcBdr/>
      </a:tcStyle>
    </a:band2H>
    <a:band1V>
      <a:tcStyle>
        <a:tcBdr/>
        <a:fill>
          <a:solidFill>
            <a:srgbClr val="CFD5EA"/>
          </a:solidFill>
        </a:fill>
      </a:tcStyle>
    </a:band1V>
    <a:band2V>
      <a:tcStyle>
        <a:tcBdr/>
      </a:tcStyle>
    </a:band2V>
    <a:lastCol>
      <a:tcTxStyle b="on">
        <a:font>
          <a:latin typeface="+mn-lt"/>
          <a:ea typeface="+mn-ea"/>
          <a:cs typeface="+mn-cs"/>
        </a:font>
        <a:srgbClr val="FFFFFF"/>
      </a:tcTxStyle>
      <a:tcStyle>
        <a:tcBdr/>
        <a:fill>
          <a:solidFill>
            <a:srgbClr val="4472C4"/>
          </a:solidFill>
        </a:fill>
      </a:tcStyle>
    </a:lastCol>
    <a:firstCol>
      <a:tcTxStyle b="on">
        <a:font>
          <a:latin typeface="+mn-lt"/>
          <a:ea typeface="+mn-ea"/>
          <a:cs typeface="+mn-cs"/>
        </a:font>
        <a:srgbClr val="FFFFFF"/>
      </a:tcTxStyle>
      <a:tcStyle>
        <a:tcBdr/>
        <a:fill>
          <a:solidFill>
            <a:srgbClr val="4472C4"/>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4472C4"/>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4472C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8" d="100"/>
          <a:sy n="58" d="100"/>
        </p:scale>
        <p:origin x="7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D555-C8B8-4B53-89FC-BC60DC059658}" type="datetimeFigureOut">
              <a:rPr lang="en-GB" smtClean="0"/>
              <a:t>28/01/2020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0D89D1-85AA-468B-86A4-426C45DA68A4}" type="slidenum">
              <a:rPr lang="en-GB" smtClean="0"/>
              <a:t>‹#›</a:t>
            </a:fld>
            <a:endParaRPr lang="en-GB"/>
          </a:p>
        </p:txBody>
      </p:sp>
    </p:spTree>
    <p:extLst>
      <p:ext uri="{BB962C8B-B14F-4D97-AF65-F5344CB8AC3E}">
        <p14:creationId xmlns:p14="http://schemas.microsoft.com/office/powerpoint/2010/main" val="767410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3FFBE-84E1-4502-A0C2-10ECE889EBDD}"/>
              </a:ext>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en-GB"/>
          </a:p>
        </p:txBody>
      </p:sp>
      <p:sp>
        <p:nvSpPr>
          <p:cNvPr id="3" name="Subtitle 2">
            <a:extLst>
              <a:ext uri="{FF2B5EF4-FFF2-40B4-BE49-F238E27FC236}">
                <a16:creationId xmlns:a16="http://schemas.microsoft.com/office/drawing/2014/main" id="{6ADCAEC3-8B4D-496F-A967-36A90F0C8E0A}"/>
              </a:ext>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en-GB"/>
          </a:p>
        </p:txBody>
      </p:sp>
      <p:sp>
        <p:nvSpPr>
          <p:cNvPr id="4" name="Date Placeholder 3">
            <a:extLst>
              <a:ext uri="{FF2B5EF4-FFF2-40B4-BE49-F238E27FC236}">
                <a16:creationId xmlns:a16="http://schemas.microsoft.com/office/drawing/2014/main" id="{5031DD6B-FC28-4F15-AA14-DBFD10D3095B}"/>
              </a:ext>
            </a:extLst>
          </p:cNvPr>
          <p:cNvSpPr txBox="1">
            <a:spLocks noGrp="1"/>
          </p:cNvSpPr>
          <p:nvPr>
            <p:ph type="dt" sz="half" idx="7"/>
          </p:nvPr>
        </p:nvSpPr>
        <p:spPr/>
        <p:txBody>
          <a:bodyPr/>
          <a:lstStyle>
            <a:lvl1pPr>
              <a:defRPr/>
            </a:lvl1pPr>
          </a:lstStyle>
          <a:p>
            <a:pPr lvl="0"/>
            <a:fld id="{67DFFD7B-898D-4990-BEA6-D27D10236539}" type="datetime1">
              <a:rPr lang="en-GB"/>
              <a:pPr lvl="0"/>
              <a:t>28/01/2020</a:t>
            </a:fld>
            <a:endParaRPr lang="en-GB"/>
          </a:p>
        </p:txBody>
      </p:sp>
      <p:sp>
        <p:nvSpPr>
          <p:cNvPr id="5" name="Footer Placeholder 4">
            <a:extLst>
              <a:ext uri="{FF2B5EF4-FFF2-40B4-BE49-F238E27FC236}">
                <a16:creationId xmlns:a16="http://schemas.microsoft.com/office/drawing/2014/main" id="{76F9D977-51A9-4483-A629-A5053BCCD961}"/>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A46F5208-6208-44E8-8B58-3ED86BD9926B}"/>
              </a:ext>
            </a:extLst>
          </p:cNvPr>
          <p:cNvSpPr txBox="1">
            <a:spLocks noGrp="1"/>
          </p:cNvSpPr>
          <p:nvPr>
            <p:ph type="sldNum" sz="quarter" idx="8"/>
          </p:nvPr>
        </p:nvSpPr>
        <p:spPr/>
        <p:txBody>
          <a:bodyPr/>
          <a:lstStyle>
            <a:lvl1pPr>
              <a:defRPr/>
            </a:lvl1pPr>
          </a:lstStyle>
          <a:p>
            <a:pPr lvl="0"/>
            <a:fld id="{2303AFB3-12B8-435B-BEAD-AD09192AF5B9}" type="slidenum">
              <a:t>‹#›</a:t>
            </a:fld>
            <a:endParaRPr lang="en-GB"/>
          </a:p>
        </p:txBody>
      </p:sp>
    </p:spTree>
    <p:extLst>
      <p:ext uri="{BB962C8B-B14F-4D97-AF65-F5344CB8AC3E}">
        <p14:creationId xmlns:p14="http://schemas.microsoft.com/office/powerpoint/2010/main" val="741830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39DEF-353A-446B-8762-F063A887D672}"/>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Vertical Text Placeholder 2">
            <a:extLst>
              <a:ext uri="{FF2B5EF4-FFF2-40B4-BE49-F238E27FC236}">
                <a16:creationId xmlns:a16="http://schemas.microsoft.com/office/drawing/2014/main" id="{ECEE7E61-C150-4333-8594-F260A955028C}"/>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1954D5-07AB-42E6-8DF1-A55DD71E2629}"/>
              </a:ext>
            </a:extLst>
          </p:cNvPr>
          <p:cNvSpPr txBox="1">
            <a:spLocks noGrp="1"/>
          </p:cNvSpPr>
          <p:nvPr>
            <p:ph type="dt" sz="half" idx="7"/>
          </p:nvPr>
        </p:nvSpPr>
        <p:spPr/>
        <p:txBody>
          <a:bodyPr/>
          <a:lstStyle>
            <a:lvl1pPr>
              <a:defRPr/>
            </a:lvl1pPr>
          </a:lstStyle>
          <a:p>
            <a:pPr lvl="0"/>
            <a:fld id="{B19E6C7E-A3FF-4F38-AD6D-600D37CDC186}" type="datetime1">
              <a:rPr lang="en-GB"/>
              <a:pPr lvl="0"/>
              <a:t>28/01/2020</a:t>
            </a:fld>
            <a:endParaRPr lang="en-GB"/>
          </a:p>
        </p:txBody>
      </p:sp>
      <p:sp>
        <p:nvSpPr>
          <p:cNvPr id="5" name="Footer Placeholder 4">
            <a:extLst>
              <a:ext uri="{FF2B5EF4-FFF2-40B4-BE49-F238E27FC236}">
                <a16:creationId xmlns:a16="http://schemas.microsoft.com/office/drawing/2014/main" id="{D9CD8484-C93F-4438-ADFC-5D7E63E96C4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73107EB4-CBDC-481A-8366-95A31830D6F0}"/>
              </a:ext>
            </a:extLst>
          </p:cNvPr>
          <p:cNvSpPr txBox="1">
            <a:spLocks noGrp="1"/>
          </p:cNvSpPr>
          <p:nvPr>
            <p:ph type="sldNum" sz="quarter" idx="8"/>
          </p:nvPr>
        </p:nvSpPr>
        <p:spPr/>
        <p:txBody>
          <a:bodyPr/>
          <a:lstStyle>
            <a:lvl1pPr>
              <a:defRPr/>
            </a:lvl1pPr>
          </a:lstStyle>
          <a:p>
            <a:pPr lvl="0"/>
            <a:fld id="{7478CB67-9816-4E1B-AC63-AB3F6B9C0898}" type="slidenum">
              <a:t>‹#›</a:t>
            </a:fld>
            <a:endParaRPr lang="en-GB"/>
          </a:p>
        </p:txBody>
      </p:sp>
    </p:spTree>
    <p:extLst>
      <p:ext uri="{BB962C8B-B14F-4D97-AF65-F5344CB8AC3E}">
        <p14:creationId xmlns:p14="http://schemas.microsoft.com/office/powerpoint/2010/main" val="3721886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6CFABA-B760-4DF4-B1E1-B9D44A8E52C9}"/>
              </a:ext>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en-GB"/>
          </a:p>
        </p:txBody>
      </p:sp>
      <p:sp>
        <p:nvSpPr>
          <p:cNvPr id="3" name="Vertical Text Placeholder 2">
            <a:extLst>
              <a:ext uri="{FF2B5EF4-FFF2-40B4-BE49-F238E27FC236}">
                <a16:creationId xmlns:a16="http://schemas.microsoft.com/office/drawing/2014/main" id="{6D3302A1-05DE-41BE-84B9-0EDECB742564}"/>
              </a:ext>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D37F182-C31B-4676-ACF3-2780E9BE77AB}"/>
              </a:ext>
            </a:extLst>
          </p:cNvPr>
          <p:cNvSpPr txBox="1">
            <a:spLocks noGrp="1"/>
          </p:cNvSpPr>
          <p:nvPr>
            <p:ph type="dt" sz="half" idx="7"/>
          </p:nvPr>
        </p:nvSpPr>
        <p:spPr/>
        <p:txBody>
          <a:bodyPr/>
          <a:lstStyle>
            <a:lvl1pPr>
              <a:defRPr/>
            </a:lvl1pPr>
          </a:lstStyle>
          <a:p>
            <a:pPr lvl="0"/>
            <a:fld id="{61CCCDB3-75FC-4283-988C-86C9941C5125}" type="datetime1">
              <a:rPr lang="en-GB"/>
              <a:pPr lvl="0"/>
              <a:t>28/01/2020</a:t>
            </a:fld>
            <a:endParaRPr lang="en-GB"/>
          </a:p>
        </p:txBody>
      </p:sp>
      <p:sp>
        <p:nvSpPr>
          <p:cNvPr id="5" name="Footer Placeholder 4">
            <a:extLst>
              <a:ext uri="{FF2B5EF4-FFF2-40B4-BE49-F238E27FC236}">
                <a16:creationId xmlns:a16="http://schemas.microsoft.com/office/drawing/2014/main" id="{5F15BBF4-925A-4F26-A4C2-4AAEC4E59744}"/>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7C6B7A48-867C-40C7-89CC-D70FE97DBACB}"/>
              </a:ext>
            </a:extLst>
          </p:cNvPr>
          <p:cNvSpPr txBox="1">
            <a:spLocks noGrp="1"/>
          </p:cNvSpPr>
          <p:nvPr>
            <p:ph type="sldNum" sz="quarter" idx="8"/>
          </p:nvPr>
        </p:nvSpPr>
        <p:spPr/>
        <p:txBody>
          <a:bodyPr/>
          <a:lstStyle>
            <a:lvl1pPr>
              <a:defRPr/>
            </a:lvl1pPr>
          </a:lstStyle>
          <a:p>
            <a:pPr lvl="0"/>
            <a:fld id="{5A6FA746-97BC-4A7D-B95F-68FEAA64A478}" type="slidenum">
              <a:t>‹#›</a:t>
            </a:fld>
            <a:endParaRPr lang="en-GB"/>
          </a:p>
        </p:txBody>
      </p:sp>
    </p:spTree>
    <p:extLst>
      <p:ext uri="{BB962C8B-B14F-4D97-AF65-F5344CB8AC3E}">
        <p14:creationId xmlns:p14="http://schemas.microsoft.com/office/powerpoint/2010/main" val="25925148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and Content Shapes">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15DB3E3A-AFCC-4C5B-B70A-7F707107820E}"/>
              </a:ext>
            </a:extLst>
          </p:cNvPr>
          <p:cNvSpPr txBox="1">
            <a:spLocks noGrp="1"/>
          </p:cNvSpPr>
          <p:nvPr>
            <p:ph type="ftr" sz="quarter" idx="9"/>
          </p:nvPr>
        </p:nvSpPr>
        <p:spPr>
          <a:xfrm>
            <a:off x="196550" y="291236"/>
            <a:ext cx="7637461" cy="516242"/>
          </a:xfrm>
        </p:spPr>
        <p:txBody>
          <a:bodyPr/>
          <a:lstStyle>
            <a:lvl1pPr>
              <a:defRPr lang="en-US">
                <a:latin typeface="Lato"/>
                <a:ea typeface="Lato"/>
                <a:cs typeface="Lato"/>
              </a:defRPr>
            </a:lvl1pPr>
          </a:lstStyle>
          <a:p>
            <a:pPr lvl="0"/>
            <a:endParaRPr lang="en-US"/>
          </a:p>
        </p:txBody>
      </p:sp>
      <p:cxnSp>
        <p:nvCxnSpPr>
          <p:cNvPr id="3" name="Straight Connector 7">
            <a:extLst>
              <a:ext uri="{FF2B5EF4-FFF2-40B4-BE49-F238E27FC236}">
                <a16:creationId xmlns:a16="http://schemas.microsoft.com/office/drawing/2014/main" id="{7DEFFD1F-6C33-4CE4-AA52-BEA46E248679}"/>
              </a:ext>
            </a:extLst>
          </p:cNvPr>
          <p:cNvCxnSpPr/>
          <p:nvPr/>
        </p:nvCxnSpPr>
        <p:spPr>
          <a:xfrm>
            <a:off x="282010" y="888778"/>
            <a:ext cx="11665010" cy="0"/>
          </a:xfrm>
          <a:prstGeom prst="straightConnector1">
            <a:avLst/>
          </a:prstGeom>
          <a:noFill/>
          <a:ln w="22229" cap="flat">
            <a:solidFill>
              <a:srgbClr val="65B2E6"/>
            </a:solidFill>
            <a:prstDash val="solid"/>
            <a:miter/>
          </a:ln>
        </p:spPr>
      </p:cxnSp>
      <p:pic>
        <p:nvPicPr>
          <p:cNvPr id="4" name="Picture 6">
            <a:extLst>
              <a:ext uri="{FF2B5EF4-FFF2-40B4-BE49-F238E27FC236}">
                <a16:creationId xmlns:a16="http://schemas.microsoft.com/office/drawing/2014/main" id="{F683320F-A829-4E16-A2A2-CB932DE0FD59}"/>
              </a:ext>
            </a:extLst>
          </p:cNvPr>
          <p:cNvPicPr>
            <a:picLocks noChangeAspect="1"/>
          </p:cNvPicPr>
          <p:nvPr/>
        </p:nvPicPr>
        <p:blipFill>
          <a:blip r:embed="rId2"/>
          <a:stretch>
            <a:fillRect/>
          </a:stretch>
        </p:blipFill>
        <p:spPr>
          <a:xfrm>
            <a:off x="10505331" y="113906"/>
            <a:ext cx="1586968" cy="685022"/>
          </a:xfrm>
          <a:prstGeom prst="rect">
            <a:avLst/>
          </a:prstGeom>
          <a:noFill/>
          <a:ln cap="flat">
            <a:noFill/>
          </a:ln>
        </p:spPr>
      </p:pic>
    </p:spTree>
    <p:extLst>
      <p:ext uri="{BB962C8B-B14F-4D97-AF65-F5344CB8AC3E}">
        <p14:creationId xmlns:p14="http://schemas.microsoft.com/office/powerpoint/2010/main" val="2666335757"/>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2481603432"/>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FD357-E52E-4C50-B1B8-99D8B5B569C7}"/>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a:extLst>
              <a:ext uri="{FF2B5EF4-FFF2-40B4-BE49-F238E27FC236}">
                <a16:creationId xmlns:a16="http://schemas.microsoft.com/office/drawing/2014/main" id="{0EBDEF60-A542-4CE8-A95E-41498906A2AA}"/>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5C5C4A-A145-4B89-9500-D2F72A4ABEA4}"/>
              </a:ext>
            </a:extLst>
          </p:cNvPr>
          <p:cNvSpPr txBox="1">
            <a:spLocks noGrp="1"/>
          </p:cNvSpPr>
          <p:nvPr>
            <p:ph type="dt" sz="half" idx="7"/>
          </p:nvPr>
        </p:nvSpPr>
        <p:spPr/>
        <p:txBody>
          <a:bodyPr/>
          <a:lstStyle>
            <a:lvl1pPr>
              <a:defRPr/>
            </a:lvl1pPr>
          </a:lstStyle>
          <a:p>
            <a:pPr lvl="0"/>
            <a:fld id="{7B6A53B5-170D-442C-AF90-5437623B52D6}" type="datetime1">
              <a:rPr lang="en-GB"/>
              <a:pPr lvl="0"/>
              <a:t>28/01/2020</a:t>
            </a:fld>
            <a:endParaRPr lang="en-GB"/>
          </a:p>
        </p:txBody>
      </p:sp>
      <p:sp>
        <p:nvSpPr>
          <p:cNvPr id="5" name="Footer Placeholder 4">
            <a:extLst>
              <a:ext uri="{FF2B5EF4-FFF2-40B4-BE49-F238E27FC236}">
                <a16:creationId xmlns:a16="http://schemas.microsoft.com/office/drawing/2014/main" id="{1AF6D1C5-4C28-402A-B4F9-A559B2066B2B}"/>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1C166B0A-3063-40B7-A4FC-4709CE3C245A}"/>
              </a:ext>
            </a:extLst>
          </p:cNvPr>
          <p:cNvSpPr txBox="1">
            <a:spLocks noGrp="1"/>
          </p:cNvSpPr>
          <p:nvPr>
            <p:ph type="sldNum" sz="quarter" idx="8"/>
          </p:nvPr>
        </p:nvSpPr>
        <p:spPr/>
        <p:txBody>
          <a:bodyPr/>
          <a:lstStyle>
            <a:lvl1pPr>
              <a:defRPr/>
            </a:lvl1pPr>
          </a:lstStyle>
          <a:p>
            <a:pPr lvl="0"/>
            <a:fld id="{C9D7E48F-E98C-413C-82ED-745077799040}" type="slidenum">
              <a:t>‹#›</a:t>
            </a:fld>
            <a:endParaRPr lang="en-GB"/>
          </a:p>
        </p:txBody>
      </p:sp>
    </p:spTree>
    <p:extLst>
      <p:ext uri="{BB962C8B-B14F-4D97-AF65-F5344CB8AC3E}">
        <p14:creationId xmlns:p14="http://schemas.microsoft.com/office/powerpoint/2010/main" val="3288545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A178E-E24D-4B53-BDAD-01859320D5FD}"/>
              </a:ext>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en-GB"/>
          </a:p>
        </p:txBody>
      </p:sp>
      <p:sp>
        <p:nvSpPr>
          <p:cNvPr id="3" name="Text Placeholder 2">
            <a:extLst>
              <a:ext uri="{FF2B5EF4-FFF2-40B4-BE49-F238E27FC236}">
                <a16:creationId xmlns:a16="http://schemas.microsoft.com/office/drawing/2014/main" id="{0F2D3BFC-7BB1-4688-9CDE-44DD148A7423}"/>
              </a:ext>
            </a:extLst>
          </p:cNvPr>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DB2B4256-995F-49E5-A704-B4D8FFA1657B}"/>
              </a:ext>
            </a:extLst>
          </p:cNvPr>
          <p:cNvSpPr txBox="1">
            <a:spLocks noGrp="1"/>
          </p:cNvSpPr>
          <p:nvPr>
            <p:ph type="dt" sz="half" idx="7"/>
          </p:nvPr>
        </p:nvSpPr>
        <p:spPr/>
        <p:txBody>
          <a:bodyPr/>
          <a:lstStyle>
            <a:lvl1pPr>
              <a:defRPr/>
            </a:lvl1pPr>
          </a:lstStyle>
          <a:p>
            <a:pPr lvl="0"/>
            <a:fld id="{7429523C-DD9B-4521-9D63-70B2734BA5AA}" type="datetime1">
              <a:rPr lang="en-GB"/>
              <a:pPr lvl="0"/>
              <a:t>28/01/2020</a:t>
            </a:fld>
            <a:endParaRPr lang="en-GB"/>
          </a:p>
        </p:txBody>
      </p:sp>
      <p:sp>
        <p:nvSpPr>
          <p:cNvPr id="5" name="Footer Placeholder 4">
            <a:extLst>
              <a:ext uri="{FF2B5EF4-FFF2-40B4-BE49-F238E27FC236}">
                <a16:creationId xmlns:a16="http://schemas.microsoft.com/office/drawing/2014/main" id="{EFF3CA34-C865-4877-A428-23115365770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A3863D9-510E-490A-952F-5B1AA598E9A0}"/>
              </a:ext>
            </a:extLst>
          </p:cNvPr>
          <p:cNvSpPr txBox="1">
            <a:spLocks noGrp="1"/>
          </p:cNvSpPr>
          <p:nvPr>
            <p:ph type="sldNum" sz="quarter" idx="8"/>
          </p:nvPr>
        </p:nvSpPr>
        <p:spPr/>
        <p:txBody>
          <a:bodyPr/>
          <a:lstStyle>
            <a:lvl1pPr>
              <a:defRPr/>
            </a:lvl1pPr>
          </a:lstStyle>
          <a:p>
            <a:pPr lvl="0"/>
            <a:fld id="{623712D8-A4A8-4AE7-BD78-E453F59678A4}" type="slidenum">
              <a:t>‹#›</a:t>
            </a:fld>
            <a:endParaRPr lang="en-GB"/>
          </a:p>
        </p:txBody>
      </p:sp>
    </p:spTree>
    <p:extLst>
      <p:ext uri="{BB962C8B-B14F-4D97-AF65-F5344CB8AC3E}">
        <p14:creationId xmlns:p14="http://schemas.microsoft.com/office/powerpoint/2010/main" val="2141852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10DB6-8CF4-4BF2-BE4E-2103A68A93DA}"/>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a:extLst>
              <a:ext uri="{FF2B5EF4-FFF2-40B4-BE49-F238E27FC236}">
                <a16:creationId xmlns:a16="http://schemas.microsoft.com/office/drawing/2014/main" id="{17274328-E4D6-446C-ADB6-DC1262B0BA54}"/>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9472F07-C155-4978-851B-AB5F95A11CB5}"/>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FBDFD8E-6901-40D4-8B46-69B69E9E2D80}"/>
              </a:ext>
            </a:extLst>
          </p:cNvPr>
          <p:cNvSpPr txBox="1">
            <a:spLocks noGrp="1"/>
          </p:cNvSpPr>
          <p:nvPr>
            <p:ph type="dt" sz="half" idx="7"/>
          </p:nvPr>
        </p:nvSpPr>
        <p:spPr/>
        <p:txBody>
          <a:bodyPr/>
          <a:lstStyle>
            <a:lvl1pPr>
              <a:defRPr/>
            </a:lvl1pPr>
          </a:lstStyle>
          <a:p>
            <a:pPr lvl="0"/>
            <a:fld id="{7F8DB699-13D4-479A-9317-3DD0DBD82331}" type="datetime1">
              <a:rPr lang="en-GB"/>
              <a:pPr lvl="0"/>
              <a:t>28/01/2020</a:t>
            </a:fld>
            <a:endParaRPr lang="en-GB"/>
          </a:p>
        </p:txBody>
      </p:sp>
      <p:sp>
        <p:nvSpPr>
          <p:cNvPr id="6" name="Footer Placeholder 5">
            <a:extLst>
              <a:ext uri="{FF2B5EF4-FFF2-40B4-BE49-F238E27FC236}">
                <a16:creationId xmlns:a16="http://schemas.microsoft.com/office/drawing/2014/main" id="{205469BA-7590-4D9E-B9E4-FD7A23A23B64}"/>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55834F91-9FA5-45B5-AC22-EA48E69BC86F}"/>
              </a:ext>
            </a:extLst>
          </p:cNvPr>
          <p:cNvSpPr txBox="1">
            <a:spLocks noGrp="1"/>
          </p:cNvSpPr>
          <p:nvPr>
            <p:ph type="sldNum" sz="quarter" idx="8"/>
          </p:nvPr>
        </p:nvSpPr>
        <p:spPr/>
        <p:txBody>
          <a:bodyPr/>
          <a:lstStyle>
            <a:lvl1pPr>
              <a:defRPr/>
            </a:lvl1pPr>
          </a:lstStyle>
          <a:p>
            <a:pPr lvl="0"/>
            <a:fld id="{D31FADC3-9A0C-4C67-A864-97084B36AB3D}" type="slidenum">
              <a:t>‹#›</a:t>
            </a:fld>
            <a:endParaRPr lang="en-GB"/>
          </a:p>
        </p:txBody>
      </p:sp>
    </p:spTree>
    <p:extLst>
      <p:ext uri="{BB962C8B-B14F-4D97-AF65-F5344CB8AC3E}">
        <p14:creationId xmlns:p14="http://schemas.microsoft.com/office/powerpoint/2010/main" val="1463627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F7762-CEA7-4501-98F9-D8E9CBF0B93E}"/>
              </a:ext>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en-GB"/>
          </a:p>
        </p:txBody>
      </p:sp>
      <p:sp>
        <p:nvSpPr>
          <p:cNvPr id="3" name="Text Placeholder 2">
            <a:extLst>
              <a:ext uri="{FF2B5EF4-FFF2-40B4-BE49-F238E27FC236}">
                <a16:creationId xmlns:a16="http://schemas.microsoft.com/office/drawing/2014/main" id="{190F58B9-298B-457D-A2BB-FBA4DB1F21D2}"/>
              </a:ext>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F46A401E-CB18-4E87-A7EE-ACF94FC721B0}"/>
              </a:ext>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1268EE4-DC93-40A9-9E87-4D4DDE39CEC4}"/>
              </a:ext>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4526D23E-25A9-4253-A093-9D23AFEFB97E}"/>
              </a:ext>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4070B687-BDBE-46BB-8D39-38773FD0F65E}"/>
              </a:ext>
            </a:extLst>
          </p:cNvPr>
          <p:cNvSpPr txBox="1">
            <a:spLocks noGrp="1"/>
          </p:cNvSpPr>
          <p:nvPr>
            <p:ph type="dt" sz="half" idx="7"/>
          </p:nvPr>
        </p:nvSpPr>
        <p:spPr/>
        <p:txBody>
          <a:bodyPr/>
          <a:lstStyle>
            <a:lvl1pPr>
              <a:defRPr/>
            </a:lvl1pPr>
          </a:lstStyle>
          <a:p>
            <a:pPr lvl="0"/>
            <a:fld id="{A03B6497-049D-49F2-A9BD-3A082EE94C64}" type="datetime1">
              <a:rPr lang="en-GB"/>
              <a:pPr lvl="0"/>
              <a:t>28/01/2020</a:t>
            </a:fld>
            <a:endParaRPr lang="en-GB"/>
          </a:p>
        </p:txBody>
      </p:sp>
      <p:sp>
        <p:nvSpPr>
          <p:cNvPr id="8" name="Footer Placeholder 7">
            <a:extLst>
              <a:ext uri="{FF2B5EF4-FFF2-40B4-BE49-F238E27FC236}">
                <a16:creationId xmlns:a16="http://schemas.microsoft.com/office/drawing/2014/main" id="{D8F75D37-F03F-4DD9-A8B2-2F6077D3F1D1}"/>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8358622C-EC4E-4E27-8830-038B87CE3424}"/>
              </a:ext>
            </a:extLst>
          </p:cNvPr>
          <p:cNvSpPr txBox="1">
            <a:spLocks noGrp="1"/>
          </p:cNvSpPr>
          <p:nvPr>
            <p:ph type="sldNum" sz="quarter" idx="8"/>
          </p:nvPr>
        </p:nvSpPr>
        <p:spPr/>
        <p:txBody>
          <a:bodyPr/>
          <a:lstStyle>
            <a:lvl1pPr>
              <a:defRPr/>
            </a:lvl1pPr>
          </a:lstStyle>
          <a:p>
            <a:pPr lvl="0"/>
            <a:fld id="{A0DD0648-3E8C-4BB2-9048-8412782AC36B}" type="slidenum">
              <a:t>‹#›</a:t>
            </a:fld>
            <a:endParaRPr lang="en-GB"/>
          </a:p>
        </p:txBody>
      </p:sp>
    </p:spTree>
    <p:extLst>
      <p:ext uri="{BB962C8B-B14F-4D97-AF65-F5344CB8AC3E}">
        <p14:creationId xmlns:p14="http://schemas.microsoft.com/office/powerpoint/2010/main" val="2426911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982E6-078A-4598-B28F-94905BD69AE3}"/>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560978A8-37B5-4D6A-9966-4EC8BFB94A56}"/>
              </a:ext>
            </a:extLst>
          </p:cNvPr>
          <p:cNvSpPr txBox="1">
            <a:spLocks noGrp="1"/>
          </p:cNvSpPr>
          <p:nvPr>
            <p:ph type="dt" sz="half" idx="7"/>
          </p:nvPr>
        </p:nvSpPr>
        <p:spPr/>
        <p:txBody>
          <a:bodyPr/>
          <a:lstStyle>
            <a:lvl1pPr>
              <a:defRPr/>
            </a:lvl1pPr>
          </a:lstStyle>
          <a:p>
            <a:pPr lvl="0"/>
            <a:fld id="{72B7704D-107D-478E-B0EB-0336B2568522}" type="datetime1">
              <a:rPr lang="en-GB"/>
              <a:pPr lvl="0"/>
              <a:t>28/01/2020</a:t>
            </a:fld>
            <a:endParaRPr lang="en-GB"/>
          </a:p>
        </p:txBody>
      </p:sp>
      <p:sp>
        <p:nvSpPr>
          <p:cNvPr id="4" name="Footer Placeholder 3">
            <a:extLst>
              <a:ext uri="{FF2B5EF4-FFF2-40B4-BE49-F238E27FC236}">
                <a16:creationId xmlns:a16="http://schemas.microsoft.com/office/drawing/2014/main" id="{F27CAB77-E78E-4B04-AC1D-A253B061FADA}"/>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6F6149A9-51C7-4755-9E52-7EA03C890F64}"/>
              </a:ext>
            </a:extLst>
          </p:cNvPr>
          <p:cNvSpPr txBox="1">
            <a:spLocks noGrp="1"/>
          </p:cNvSpPr>
          <p:nvPr>
            <p:ph type="sldNum" sz="quarter" idx="8"/>
          </p:nvPr>
        </p:nvSpPr>
        <p:spPr/>
        <p:txBody>
          <a:bodyPr/>
          <a:lstStyle>
            <a:lvl1pPr>
              <a:defRPr/>
            </a:lvl1pPr>
          </a:lstStyle>
          <a:p>
            <a:pPr lvl="0"/>
            <a:fld id="{14A8C047-8AFC-4670-9DDB-E08A2F4E94DC}" type="slidenum">
              <a:t>‹#›</a:t>
            </a:fld>
            <a:endParaRPr lang="en-GB"/>
          </a:p>
        </p:txBody>
      </p:sp>
    </p:spTree>
    <p:extLst>
      <p:ext uri="{BB962C8B-B14F-4D97-AF65-F5344CB8AC3E}">
        <p14:creationId xmlns:p14="http://schemas.microsoft.com/office/powerpoint/2010/main" val="1363192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25BE4E-0E68-46BC-A686-8E521766331F}"/>
              </a:ext>
            </a:extLst>
          </p:cNvPr>
          <p:cNvSpPr txBox="1">
            <a:spLocks noGrp="1"/>
          </p:cNvSpPr>
          <p:nvPr>
            <p:ph type="dt" sz="half" idx="7"/>
          </p:nvPr>
        </p:nvSpPr>
        <p:spPr/>
        <p:txBody>
          <a:bodyPr/>
          <a:lstStyle>
            <a:lvl1pPr>
              <a:defRPr/>
            </a:lvl1pPr>
          </a:lstStyle>
          <a:p>
            <a:pPr lvl="0"/>
            <a:fld id="{D472894D-2606-42AA-AF7A-A1C647087EFE}" type="datetime1">
              <a:rPr lang="en-GB"/>
              <a:pPr lvl="0"/>
              <a:t>28/01/2020</a:t>
            </a:fld>
            <a:endParaRPr lang="en-GB"/>
          </a:p>
        </p:txBody>
      </p:sp>
      <p:sp>
        <p:nvSpPr>
          <p:cNvPr id="3" name="Footer Placeholder 2">
            <a:extLst>
              <a:ext uri="{FF2B5EF4-FFF2-40B4-BE49-F238E27FC236}">
                <a16:creationId xmlns:a16="http://schemas.microsoft.com/office/drawing/2014/main" id="{02226352-F408-4616-A472-085BDC306820}"/>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4579DF68-308B-41BF-A2B0-96941418217F}"/>
              </a:ext>
            </a:extLst>
          </p:cNvPr>
          <p:cNvSpPr txBox="1">
            <a:spLocks noGrp="1"/>
          </p:cNvSpPr>
          <p:nvPr>
            <p:ph type="sldNum" sz="quarter" idx="8"/>
          </p:nvPr>
        </p:nvSpPr>
        <p:spPr/>
        <p:txBody>
          <a:bodyPr/>
          <a:lstStyle>
            <a:lvl1pPr>
              <a:defRPr/>
            </a:lvl1pPr>
          </a:lstStyle>
          <a:p>
            <a:pPr lvl="0"/>
            <a:fld id="{12CF97CB-4BCF-4DA8-86D3-F07E1A4D1D88}" type="slidenum">
              <a:t>‹#›</a:t>
            </a:fld>
            <a:endParaRPr lang="en-GB"/>
          </a:p>
        </p:txBody>
      </p:sp>
    </p:spTree>
    <p:extLst>
      <p:ext uri="{BB962C8B-B14F-4D97-AF65-F5344CB8AC3E}">
        <p14:creationId xmlns:p14="http://schemas.microsoft.com/office/powerpoint/2010/main" val="2271096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07A48F-CE0C-4BB8-B703-418730602F79}"/>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en-GB"/>
          </a:p>
        </p:txBody>
      </p:sp>
      <p:sp>
        <p:nvSpPr>
          <p:cNvPr id="3" name="Content Placeholder 2">
            <a:extLst>
              <a:ext uri="{FF2B5EF4-FFF2-40B4-BE49-F238E27FC236}">
                <a16:creationId xmlns:a16="http://schemas.microsoft.com/office/drawing/2014/main" id="{ABD85691-C93B-41A9-B482-F65DA51A59DF}"/>
              </a:ext>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0CF3E3C-2CA0-4E60-9621-C7B0DB61ACEA}"/>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F6849796-F22D-4091-8214-337ED1D8927D}"/>
              </a:ext>
            </a:extLst>
          </p:cNvPr>
          <p:cNvSpPr txBox="1">
            <a:spLocks noGrp="1"/>
          </p:cNvSpPr>
          <p:nvPr>
            <p:ph type="dt" sz="half" idx="7"/>
          </p:nvPr>
        </p:nvSpPr>
        <p:spPr/>
        <p:txBody>
          <a:bodyPr/>
          <a:lstStyle>
            <a:lvl1pPr>
              <a:defRPr/>
            </a:lvl1pPr>
          </a:lstStyle>
          <a:p>
            <a:pPr lvl="0"/>
            <a:fld id="{ED6DE703-D731-4EB4-92F6-A6C0212B9DA6}" type="datetime1">
              <a:rPr lang="en-GB"/>
              <a:pPr lvl="0"/>
              <a:t>28/01/2020</a:t>
            </a:fld>
            <a:endParaRPr lang="en-GB"/>
          </a:p>
        </p:txBody>
      </p:sp>
      <p:sp>
        <p:nvSpPr>
          <p:cNvPr id="6" name="Footer Placeholder 5">
            <a:extLst>
              <a:ext uri="{FF2B5EF4-FFF2-40B4-BE49-F238E27FC236}">
                <a16:creationId xmlns:a16="http://schemas.microsoft.com/office/drawing/2014/main" id="{34ABF5D9-7F03-43CB-80E2-48826EC019E7}"/>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DD024E0C-1BF7-4293-95F9-5CB285E9419E}"/>
              </a:ext>
            </a:extLst>
          </p:cNvPr>
          <p:cNvSpPr txBox="1">
            <a:spLocks noGrp="1"/>
          </p:cNvSpPr>
          <p:nvPr>
            <p:ph type="sldNum" sz="quarter" idx="8"/>
          </p:nvPr>
        </p:nvSpPr>
        <p:spPr/>
        <p:txBody>
          <a:bodyPr/>
          <a:lstStyle>
            <a:lvl1pPr>
              <a:defRPr/>
            </a:lvl1pPr>
          </a:lstStyle>
          <a:p>
            <a:pPr lvl="0"/>
            <a:fld id="{2681C0E9-1BF0-4499-A2D9-BABB48EA6E26}" type="slidenum">
              <a:t>‹#›</a:t>
            </a:fld>
            <a:endParaRPr lang="en-GB"/>
          </a:p>
        </p:txBody>
      </p:sp>
    </p:spTree>
    <p:extLst>
      <p:ext uri="{BB962C8B-B14F-4D97-AF65-F5344CB8AC3E}">
        <p14:creationId xmlns:p14="http://schemas.microsoft.com/office/powerpoint/2010/main" val="4269755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6EC37-19F3-4BDF-A11E-CD242AEFF718}"/>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en-GB"/>
          </a:p>
        </p:txBody>
      </p:sp>
      <p:sp>
        <p:nvSpPr>
          <p:cNvPr id="3" name="Picture Placeholder 2">
            <a:extLst>
              <a:ext uri="{FF2B5EF4-FFF2-40B4-BE49-F238E27FC236}">
                <a16:creationId xmlns:a16="http://schemas.microsoft.com/office/drawing/2014/main" id="{30B595E3-BF05-494D-A0EF-9D173211E5ED}"/>
              </a:ext>
            </a:extLst>
          </p:cNvPr>
          <p:cNvSpPr txBox="1">
            <a:spLocks noGrp="1"/>
          </p:cNvSpPr>
          <p:nvPr>
            <p:ph type="pic" idx="1"/>
          </p:nvPr>
        </p:nvSpPr>
        <p:spPr>
          <a:xfrm>
            <a:off x="5183184" y="987423"/>
            <a:ext cx="6172200" cy="4873623"/>
          </a:xfrm>
        </p:spPr>
        <p:txBody>
          <a:bodyPr/>
          <a:lstStyle>
            <a:lvl1pPr marL="0" indent="0">
              <a:buNone/>
              <a:defRPr lang="en-GB" sz="3200"/>
            </a:lvl1pPr>
          </a:lstStyle>
          <a:p>
            <a:pPr lvl="0"/>
            <a:endParaRPr lang="en-GB"/>
          </a:p>
        </p:txBody>
      </p:sp>
      <p:sp>
        <p:nvSpPr>
          <p:cNvPr id="4" name="Text Placeholder 3">
            <a:extLst>
              <a:ext uri="{FF2B5EF4-FFF2-40B4-BE49-F238E27FC236}">
                <a16:creationId xmlns:a16="http://schemas.microsoft.com/office/drawing/2014/main" id="{8391DF9C-ABFC-406B-9D92-97E72EAB34AA}"/>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09DEA36-E00A-4ACE-9A2B-52E66072987D}"/>
              </a:ext>
            </a:extLst>
          </p:cNvPr>
          <p:cNvSpPr txBox="1">
            <a:spLocks noGrp="1"/>
          </p:cNvSpPr>
          <p:nvPr>
            <p:ph type="dt" sz="half" idx="7"/>
          </p:nvPr>
        </p:nvSpPr>
        <p:spPr/>
        <p:txBody>
          <a:bodyPr/>
          <a:lstStyle>
            <a:lvl1pPr>
              <a:defRPr/>
            </a:lvl1pPr>
          </a:lstStyle>
          <a:p>
            <a:pPr lvl="0"/>
            <a:fld id="{9A972056-FA2C-439F-B3EA-CFADC1D75433}" type="datetime1">
              <a:rPr lang="en-GB"/>
              <a:pPr lvl="0"/>
              <a:t>28/01/2020</a:t>
            </a:fld>
            <a:endParaRPr lang="en-GB"/>
          </a:p>
        </p:txBody>
      </p:sp>
      <p:sp>
        <p:nvSpPr>
          <p:cNvPr id="6" name="Footer Placeholder 5">
            <a:extLst>
              <a:ext uri="{FF2B5EF4-FFF2-40B4-BE49-F238E27FC236}">
                <a16:creationId xmlns:a16="http://schemas.microsoft.com/office/drawing/2014/main" id="{D668A22F-B52C-4999-B4A1-71C9D234B033}"/>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48A2834F-519C-4662-B728-947F5E36FBEE}"/>
              </a:ext>
            </a:extLst>
          </p:cNvPr>
          <p:cNvSpPr txBox="1">
            <a:spLocks noGrp="1"/>
          </p:cNvSpPr>
          <p:nvPr>
            <p:ph type="sldNum" sz="quarter" idx="8"/>
          </p:nvPr>
        </p:nvSpPr>
        <p:spPr/>
        <p:txBody>
          <a:bodyPr/>
          <a:lstStyle>
            <a:lvl1pPr>
              <a:defRPr/>
            </a:lvl1pPr>
          </a:lstStyle>
          <a:p>
            <a:pPr lvl="0"/>
            <a:fld id="{8032FBB2-56D4-4E03-9110-78C1CB537F87}" type="slidenum">
              <a:t>‹#›</a:t>
            </a:fld>
            <a:endParaRPr lang="en-GB"/>
          </a:p>
        </p:txBody>
      </p:sp>
    </p:spTree>
    <p:extLst>
      <p:ext uri="{BB962C8B-B14F-4D97-AF65-F5344CB8AC3E}">
        <p14:creationId xmlns:p14="http://schemas.microsoft.com/office/powerpoint/2010/main" val="25638915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B875A5A-BC41-49BC-816B-FBA2CF1FDA1A}"/>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en-GB"/>
          </a:p>
        </p:txBody>
      </p:sp>
      <p:sp>
        <p:nvSpPr>
          <p:cNvPr id="3" name="Text Placeholder 2">
            <a:extLst>
              <a:ext uri="{FF2B5EF4-FFF2-40B4-BE49-F238E27FC236}">
                <a16:creationId xmlns:a16="http://schemas.microsoft.com/office/drawing/2014/main" id="{EE38DABD-E7DE-43DC-9266-46CC213707A3}"/>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2883A8C-D2A6-4A04-AEA5-61F31CC6F19A}"/>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en-GB" sz="1200" b="0" i="0" u="none" strike="noStrike" kern="1200" cap="none" spc="0" baseline="0">
                <a:solidFill>
                  <a:srgbClr val="898989"/>
                </a:solidFill>
                <a:uFillTx/>
                <a:latin typeface="Calibri"/>
              </a:defRPr>
            </a:lvl1pPr>
          </a:lstStyle>
          <a:p>
            <a:pPr lvl="0"/>
            <a:fld id="{1D827240-697E-4B20-9F77-178975074ACF}" type="datetime1">
              <a:rPr lang="en-GB"/>
              <a:pPr lvl="0"/>
              <a:t>28/01/2020</a:t>
            </a:fld>
            <a:endParaRPr lang="en-GB"/>
          </a:p>
        </p:txBody>
      </p:sp>
      <p:sp>
        <p:nvSpPr>
          <p:cNvPr id="5" name="Footer Placeholder 4">
            <a:extLst>
              <a:ext uri="{FF2B5EF4-FFF2-40B4-BE49-F238E27FC236}">
                <a16:creationId xmlns:a16="http://schemas.microsoft.com/office/drawing/2014/main" id="{BADE5908-FCED-4D59-8945-D551267861E9}"/>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en-GB" sz="1200" b="0" i="0" u="none" strike="noStrike" kern="1200" cap="none" spc="0" baseline="0">
                <a:solidFill>
                  <a:srgbClr val="898989"/>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7CC2D33E-917E-483E-98AF-C78E824EC6F2}"/>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en-GB" sz="1200" b="0" i="0" u="none" strike="noStrike" kern="1200" cap="none" spc="0" baseline="0">
                <a:solidFill>
                  <a:srgbClr val="898989"/>
                </a:solidFill>
                <a:uFillTx/>
                <a:latin typeface="Calibri"/>
              </a:defRPr>
            </a:lvl1pPr>
          </a:lstStyle>
          <a:p>
            <a:pPr lvl="0"/>
            <a:fld id="{1F7F3A49-5333-404E-BA88-DB6EBE449294}" type="slidenum">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5" Type="http://schemas.openxmlformats.org/officeDocument/2006/relationships/hyperlink" Target="https://www.healthandcarelearning.wales/qualifications/level-3-childrens-care-play-learning-and-development-practice-and-theory/" TargetMode="Externa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s://www.wjec.co.uk/teachers/e-assessment" TargetMode="External"/><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mailto:HSCandCC@wjec.co.uk"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458">
    <p:spTree>
      <p:nvGrpSpPr>
        <p:cNvPr id="1" name=""/>
        <p:cNvGrpSpPr/>
        <p:nvPr/>
      </p:nvGrpSpPr>
      <p:grpSpPr>
        <a:xfrm>
          <a:off x="0" y="0"/>
          <a:ext cx="0" cy="0"/>
          <a:chOff x="0" y="0"/>
          <a:chExt cx="0" cy="0"/>
        </a:xfrm>
      </p:grpSpPr>
      <p:sp>
        <p:nvSpPr>
          <p:cNvPr id="2" name="Title 18">
            <a:extLst>
              <a:ext uri="{FF2B5EF4-FFF2-40B4-BE49-F238E27FC236}">
                <a16:creationId xmlns:a16="http://schemas.microsoft.com/office/drawing/2014/main" id="{2D8D5E29-B8DC-4EF2-8B63-63BDBAD1099A}"/>
              </a:ext>
            </a:extLst>
          </p:cNvPr>
          <p:cNvSpPr txBox="1"/>
          <p:nvPr/>
        </p:nvSpPr>
        <p:spPr>
          <a:xfrm>
            <a:off x="282010" y="208720"/>
            <a:ext cx="10223321" cy="447260"/>
          </a:xfrm>
          <a:prstGeom prst="rect">
            <a:avLst/>
          </a:prstGeom>
          <a:noFill/>
          <a:ln cap="flat">
            <a:noFill/>
          </a:ln>
        </p:spPr>
        <p:txBody>
          <a:bodyPr vert="horz" wrap="square" lIns="0" tIns="0" rIns="0" bIns="0" anchor="b" anchorCtr="0" compatLnSpc="1">
            <a:no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3200" b="0" i="0" u="none" strike="noStrike" kern="1200" cap="none" spc="0" baseline="0" dirty="0">
                <a:solidFill>
                  <a:srgbClr val="007BB9"/>
                </a:solidFill>
                <a:uFillTx/>
                <a:latin typeface="Arial"/>
              </a:rPr>
              <a:t>GCE Health and Social Care and Childcare </a:t>
            </a:r>
          </a:p>
        </p:txBody>
      </p:sp>
      <p:sp>
        <p:nvSpPr>
          <p:cNvPr id="4" name="TextBox 3">
            <a:extLst>
              <a:ext uri="{FF2B5EF4-FFF2-40B4-BE49-F238E27FC236}">
                <a16:creationId xmlns:a16="http://schemas.microsoft.com/office/drawing/2014/main" id="{AA82F345-F8F5-42E9-88F2-5A9C988C6BC2}"/>
              </a:ext>
            </a:extLst>
          </p:cNvPr>
          <p:cNvSpPr txBox="1"/>
          <p:nvPr/>
        </p:nvSpPr>
        <p:spPr>
          <a:xfrm>
            <a:off x="227256" y="970207"/>
            <a:ext cx="11336893" cy="1338828"/>
          </a:xfrm>
          <a:prstGeom prst="rect">
            <a:avLst/>
          </a:prstGeom>
          <a:noFill/>
        </p:spPr>
        <p:txBody>
          <a:bodyPr wrap="square" rtlCol="0">
            <a:spAutoFit/>
          </a:bodyPr>
          <a:lstStyle/>
          <a:p>
            <a:pPr lvl="0">
              <a:lnSpc>
                <a:spcPct val="90000"/>
              </a:lnSpc>
              <a:defRPr sz="1800" b="0" i="0" u="none" strike="noStrike" kern="0" cap="none" spc="0" baseline="0">
                <a:solidFill>
                  <a:srgbClr val="000000"/>
                </a:solidFill>
                <a:uFillTx/>
              </a:defRPr>
            </a:pPr>
            <a:r>
              <a:rPr lang="en-US" dirty="0">
                <a:solidFill>
                  <a:srgbClr val="007BB9"/>
                </a:solidFill>
                <a:latin typeface="Arial"/>
              </a:rPr>
              <a:t>Can be taught alongside </a:t>
            </a:r>
          </a:p>
          <a:p>
            <a:pPr lvl="0">
              <a:lnSpc>
                <a:spcPct val="90000"/>
              </a:lnSpc>
              <a:defRPr sz="1800" b="0" i="0" u="none" strike="noStrike" kern="0" cap="none" spc="0" baseline="0">
                <a:solidFill>
                  <a:srgbClr val="000000"/>
                </a:solidFill>
                <a:uFillTx/>
              </a:defRPr>
            </a:pPr>
            <a:endParaRPr lang="en-US" dirty="0">
              <a:solidFill>
                <a:srgbClr val="007BB9"/>
              </a:solidFill>
              <a:latin typeface="Arial"/>
            </a:endParaRPr>
          </a:p>
          <a:p>
            <a:pPr marL="285750" lvl="0" indent="-285750">
              <a:lnSpc>
                <a:spcPct val="90000"/>
              </a:lnSpc>
              <a:buFont typeface="Arial" panose="020B0604020202020204" pitchFamily="34" charset="0"/>
              <a:buChar char="•"/>
              <a:defRPr sz="1800" b="0" i="0" u="none" strike="noStrike" kern="0" cap="none" spc="0" baseline="0">
                <a:solidFill>
                  <a:srgbClr val="000000"/>
                </a:solidFill>
                <a:uFillTx/>
              </a:defRPr>
            </a:pPr>
            <a:r>
              <a:rPr lang="en-US" dirty="0">
                <a:solidFill>
                  <a:srgbClr val="007BB9"/>
                </a:solidFill>
                <a:latin typeface="Arial"/>
              </a:rPr>
              <a:t>Level 3 Health and Social Care – Principles and Contexts </a:t>
            </a:r>
          </a:p>
          <a:p>
            <a:pPr marL="285750" lvl="0" indent="-285750">
              <a:lnSpc>
                <a:spcPct val="90000"/>
              </a:lnSpc>
              <a:buFont typeface="Arial" panose="020B0604020202020204" pitchFamily="34" charset="0"/>
              <a:buChar char="•"/>
              <a:defRPr sz="1800" b="0" i="0" u="none" strike="noStrike" kern="0" cap="none" spc="0" baseline="0">
                <a:solidFill>
                  <a:srgbClr val="000000"/>
                </a:solidFill>
                <a:uFillTx/>
              </a:defRPr>
            </a:pPr>
            <a:r>
              <a:rPr lang="en-US" dirty="0">
                <a:solidFill>
                  <a:srgbClr val="007BB9"/>
                </a:solidFill>
                <a:latin typeface="Arial"/>
              </a:rPr>
              <a:t>Level 3 CCPLD Practice and Theory </a:t>
            </a:r>
          </a:p>
          <a:p>
            <a:pPr lvl="0">
              <a:lnSpc>
                <a:spcPct val="90000"/>
              </a:lnSpc>
              <a:defRPr sz="1800" b="0" i="0" u="none" strike="noStrike" kern="0" cap="none" spc="0" baseline="0">
                <a:solidFill>
                  <a:srgbClr val="000000"/>
                </a:solidFill>
                <a:uFillTx/>
              </a:defRPr>
            </a:pPr>
            <a:endParaRPr lang="en-US" dirty="0">
              <a:solidFill>
                <a:srgbClr val="007BB9"/>
              </a:solidFill>
              <a:latin typeface="Arial"/>
            </a:endParaRPr>
          </a:p>
        </p:txBody>
      </p:sp>
      <p:sp>
        <p:nvSpPr>
          <p:cNvPr id="8" name="Rectangle 7">
            <a:extLst>
              <a:ext uri="{FF2B5EF4-FFF2-40B4-BE49-F238E27FC236}">
                <a16:creationId xmlns:a16="http://schemas.microsoft.com/office/drawing/2014/main" id="{017DE093-FACC-4ADB-839A-480678BA4B1F}"/>
              </a:ext>
            </a:extLst>
          </p:cNvPr>
          <p:cNvSpPr/>
          <p:nvPr/>
        </p:nvSpPr>
        <p:spPr>
          <a:xfrm>
            <a:off x="332177" y="2309035"/>
            <a:ext cx="10173154" cy="1144929"/>
          </a:xfrm>
          <a:prstGeom prst="rect">
            <a:avLst/>
          </a:prstGeom>
        </p:spPr>
        <p:txBody>
          <a:bodyPr wrap="square">
            <a:spAutoFit/>
          </a:bodyPr>
          <a:lstStyle/>
          <a:p>
            <a:pPr lvl="0">
              <a:lnSpc>
                <a:spcPct val="90000"/>
              </a:lnSpc>
              <a:defRPr sz="1800" b="0" i="0" u="none" strike="noStrike" kern="0" cap="none" spc="0" baseline="0">
                <a:solidFill>
                  <a:srgbClr val="000000"/>
                </a:solidFill>
                <a:uFillTx/>
              </a:defRPr>
            </a:pPr>
            <a:r>
              <a:rPr lang="en-US" sz="2000" b="1" dirty="0">
                <a:solidFill>
                  <a:srgbClr val="007BB9"/>
                </a:solidFill>
                <a:latin typeface="Arial"/>
              </a:rPr>
              <a:t>Level 3 Health and Social Care – Principles and Contexts</a:t>
            </a:r>
          </a:p>
          <a:p>
            <a:pPr marL="285750" lvl="0" indent="-285750">
              <a:lnSpc>
                <a:spcPct val="90000"/>
              </a:lnSpc>
              <a:buFont typeface="Arial" panose="020B0604020202020204" pitchFamily="34" charset="0"/>
              <a:buChar char="•"/>
              <a:defRPr sz="1800" b="0" i="0" u="none" strike="noStrike" kern="0" cap="none" spc="0" baseline="0">
                <a:solidFill>
                  <a:srgbClr val="000000"/>
                </a:solidFill>
                <a:uFillTx/>
              </a:defRPr>
            </a:pPr>
            <a:endParaRPr lang="en-US" sz="2000" b="1" dirty="0">
              <a:solidFill>
                <a:srgbClr val="007BB9"/>
              </a:solidFill>
              <a:latin typeface="Arial"/>
            </a:endParaRPr>
          </a:p>
          <a:p>
            <a:pPr marL="285750" lvl="0" indent="-285750">
              <a:lnSpc>
                <a:spcPct val="90000"/>
              </a:lnSpc>
              <a:buFont typeface="Arial" panose="020B0604020202020204" pitchFamily="34" charset="0"/>
              <a:buChar char="•"/>
              <a:defRPr sz="1800" b="0" i="0" u="none" strike="noStrike" kern="0" cap="none" spc="0" baseline="0">
                <a:solidFill>
                  <a:srgbClr val="000000"/>
                </a:solidFill>
                <a:uFillTx/>
              </a:defRPr>
            </a:pPr>
            <a:endParaRPr lang="en-US" dirty="0">
              <a:solidFill>
                <a:srgbClr val="007BB9"/>
              </a:solidFill>
              <a:latin typeface="Arial"/>
            </a:endParaRPr>
          </a:p>
          <a:p>
            <a:pPr lvl="0">
              <a:lnSpc>
                <a:spcPct val="90000"/>
              </a:lnSpc>
              <a:defRPr sz="1800" b="0" i="0" u="none" strike="noStrike" kern="0" cap="none" spc="0" baseline="0">
                <a:solidFill>
                  <a:srgbClr val="000000"/>
                </a:solidFill>
                <a:uFillTx/>
              </a:defRPr>
            </a:pPr>
            <a:endParaRPr lang="en-US" dirty="0">
              <a:solidFill>
                <a:srgbClr val="007BB9"/>
              </a:solidFill>
              <a:latin typeface="Arial"/>
            </a:endParaRPr>
          </a:p>
        </p:txBody>
      </p:sp>
      <p:pic>
        <p:nvPicPr>
          <p:cNvPr id="9" name="Picture 8">
            <a:extLst>
              <a:ext uri="{FF2B5EF4-FFF2-40B4-BE49-F238E27FC236}">
                <a16:creationId xmlns:a16="http://schemas.microsoft.com/office/drawing/2014/main" id="{DD125A57-6B13-4537-90A7-0845C664B6FB}"/>
              </a:ext>
            </a:extLst>
          </p:cNvPr>
          <p:cNvPicPr>
            <a:picLocks noChangeAspect="1"/>
          </p:cNvPicPr>
          <p:nvPr/>
        </p:nvPicPr>
        <p:blipFill>
          <a:blip r:embed="rId2"/>
          <a:stretch>
            <a:fillRect/>
          </a:stretch>
        </p:blipFill>
        <p:spPr>
          <a:xfrm>
            <a:off x="36263" y="2810549"/>
            <a:ext cx="10764982" cy="396448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46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E049EE5-2D0D-49DB-B8D1-57291CF8CA90}"/>
              </a:ext>
            </a:extLst>
          </p:cNvPr>
          <p:cNvSpPr/>
          <p:nvPr/>
        </p:nvSpPr>
        <p:spPr>
          <a:xfrm>
            <a:off x="425260" y="182268"/>
            <a:ext cx="6868038" cy="341632"/>
          </a:xfrm>
          <a:prstGeom prst="rect">
            <a:avLst/>
          </a:prstGeom>
        </p:spPr>
        <p:txBody>
          <a:bodyPr wrap="square">
            <a:spAutoFit/>
          </a:bodyPr>
          <a:lstStyle/>
          <a:p>
            <a:pPr lvl="0">
              <a:lnSpc>
                <a:spcPct val="90000"/>
              </a:lnSpc>
              <a:defRPr sz="1800" b="0" i="0" u="none" strike="noStrike" kern="0" cap="none" spc="0" baseline="0">
                <a:solidFill>
                  <a:srgbClr val="000000"/>
                </a:solidFill>
                <a:uFillTx/>
              </a:defRPr>
            </a:pPr>
            <a:r>
              <a:rPr lang="en-US" b="1" dirty="0">
                <a:solidFill>
                  <a:srgbClr val="007BB9"/>
                </a:solidFill>
                <a:latin typeface="Arial"/>
              </a:rPr>
              <a:t>Level 3 Health and Social Care – Principles and Contexts</a:t>
            </a:r>
          </a:p>
        </p:txBody>
      </p:sp>
      <p:pic>
        <p:nvPicPr>
          <p:cNvPr id="8" name="Picture 7">
            <a:extLst>
              <a:ext uri="{FF2B5EF4-FFF2-40B4-BE49-F238E27FC236}">
                <a16:creationId xmlns:a16="http://schemas.microsoft.com/office/drawing/2014/main" id="{146EBDC6-A785-4F4C-8760-D0615BFD8601}"/>
              </a:ext>
            </a:extLst>
          </p:cNvPr>
          <p:cNvPicPr>
            <a:picLocks noChangeAspect="1"/>
          </p:cNvPicPr>
          <p:nvPr/>
        </p:nvPicPr>
        <p:blipFill>
          <a:blip r:embed="rId2"/>
          <a:stretch>
            <a:fillRect/>
          </a:stretch>
        </p:blipFill>
        <p:spPr>
          <a:xfrm>
            <a:off x="96982" y="1105124"/>
            <a:ext cx="12192000" cy="1804331"/>
          </a:xfrm>
          <a:prstGeom prst="rect">
            <a:avLst/>
          </a:prstGeom>
        </p:spPr>
      </p:pic>
      <p:pic>
        <p:nvPicPr>
          <p:cNvPr id="9" name="Picture 8">
            <a:extLst>
              <a:ext uri="{FF2B5EF4-FFF2-40B4-BE49-F238E27FC236}">
                <a16:creationId xmlns:a16="http://schemas.microsoft.com/office/drawing/2014/main" id="{7C6C2F8B-BF15-49C2-BB16-CA2BD1B7FA27}"/>
              </a:ext>
            </a:extLst>
          </p:cNvPr>
          <p:cNvPicPr>
            <a:picLocks noChangeAspect="1"/>
          </p:cNvPicPr>
          <p:nvPr/>
        </p:nvPicPr>
        <p:blipFill>
          <a:blip r:embed="rId3"/>
          <a:stretch>
            <a:fillRect/>
          </a:stretch>
        </p:blipFill>
        <p:spPr>
          <a:xfrm>
            <a:off x="332509" y="3283526"/>
            <a:ext cx="11055927" cy="2906687"/>
          </a:xfrm>
          <a:prstGeom prst="rect">
            <a:avLst/>
          </a:prstGeom>
        </p:spPr>
      </p:pic>
      <p:sp>
        <p:nvSpPr>
          <p:cNvPr id="10" name="TextBox 9">
            <a:extLst>
              <a:ext uri="{FF2B5EF4-FFF2-40B4-BE49-F238E27FC236}">
                <a16:creationId xmlns:a16="http://schemas.microsoft.com/office/drawing/2014/main" id="{8D74DE4A-DBFB-439A-803E-B5E961D2E422}"/>
              </a:ext>
            </a:extLst>
          </p:cNvPr>
          <p:cNvSpPr txBox="1"/>
          <p:nvPr/>
        </p:nvSpPr>
        <p:spPr>
          <a:xfrm>
            <a:off x="6749570" y="4048515"/>
            <a:ext cx="3927763" cy="3139321"/>
          </a:xfrm>
          <a:prstGeom prst="rect">
            <a:avLst/>
          </a:prstGeom>
          <a:noFill/>
        </p:spPr>
        <p:txBody>
          <a:bodyPr wrap="square" rtlCol="0">
            <a:spAutoFit/>
          </a:bodyPr>
          <a:lstStyle/>
          <a:p>
            <a:r>
              <a:rPr lang="en-GB" dirty="0"/>
              <a:t>The Level 3 </a:t>
            </a:r>
            <a:r>
              <a:rPr lang="en-GB" b="1" dirty="0"/>
              <a:t>Diploma</a:t>
            </a:r>
            <a:r>
              <a:rPr lang="en-GB" dirty="0"/>
              <a:t> attracts double these points </a:t>
            </a:r>
          </a:p>
          <a:p>
            <a:r>
              <a:rPr lang="en-GB" dirty="0"/>
              <a:t>A* 112 </a:t>
            </a:r>
          </a:p>
          <a:p>
            <a:r>
              <a:rPr lang="en-GB" dirty="0"/>
              <a:t>A      96</a:t>
            </a:r>
          </a:p>
          <a:p>
            <a:r>
              <a:rPr lang="en-GB" dirty="0"/>
              <a:t>B      80</a:t>
            </a:r>
          </a:p>
          <a:p>
            <a:r>
              <a:rPr lang="en-GB" dirty="0"/>
              <a:t>C      64</a:t>
            </a:r>
          </a:p>
          <a:p>
            <a:r>
              <a:rPr lang="en-GB" dirty="0"/>
              <a:t>D      48</a:t>
            </a:r>
          </a:p>
          <a:p>
            <a:r>
              <a:rPr lang="en-GB" dirty="0"/>
              <a:t>E       32</a:t>
            </a:r>
          </a:p>
          <a:p>
            <a:endParaRPr lang="en-GB" dirty="0"/>
          </a:p>
          <a:p>
            <a:endParaRPr lang="en-GB" dirty="0"/>
          </a:p>
          <a:p>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E049EE5-2D0D-49DB-B8D1-57291CF8CA90}"/>
              </a:ext>
            </a:extLst>
          </p:cNvPr>
          <p:cNvSpPr/>
          <p:nvPr/>
        </p:nvSpPr>
        <p:spPr>
          <a:xfrm>
            <a:off x="425260" y="182268"/>
            <a:ext cx="6868038" cy="341632"/>
          </a:xfrm>
          <a:prstGeom prst="rect">
            <a:avLst/>
          </a:prstGeom>
        </p:spPr>
        <p:txBody>
          <a:bodyPr wrap="square">
            <a:spAutoFit/>
          </a:bodyPr>
          <a:lstStyle/>
          <a:p>
            <a:pPr lvl="0">
              <a:lnSpc>
                <a:spcPct val="90000"/>
              </a:lnSpc>
              <a:defRPr sz="1800" b="0" i="0" u="none" strike="noStrike" kern="0" cap="none" spc="0" baseline="0">
                <a:solidFill>
                  <a:srgbClr val="000000"/>
                </a:solidFill>
                <a:uFillTx/>
              </a:defRPr>
            </a:pPr>
            <a:r>
              <a:rPr lang="en-US" b="1" dirty="0">
                <a:solidFill>
                  <a:srgbClr val="007BB9"/>
                </a:solidFill>
                <a:latin typeface="Arial"/>
              </a:rPr>
              <a:t>Level 3 Health and Social Care – Principles and Contexts</a:t>
            </a:r>
          </a:p>
        </p:txBody>
      </p:sp>
      <p:pic>
        <p:nvPicPr>
          <p:cNvPr id="2" name="Picture 1">
            <a:extLst>
              <a:ext uri="{FF2B5EF4-FFF2-40B4-BE49-F238E27FC236}">
                <a16:creationId xmlns:a16="http://schemas.microsoft.com/office/drawing/2014/main" id="{5BEE1186-CF71-4C74-924A-DEA9B8C0A768}"/>
              </a:ext>
            </a:extLst>
          </p:cNvPr>
          <p:cNvPicPr>
            <a:picLocks noChangeAspect="1"/>
          </p:cNvPicPr>
          <p:nvPr/>
        </p:nvPicPr>
        <p:blipFill>
          <a:blip r:embed="rId2"/>
          <a:stretch>
            <a:fillRect/>
          </a:stretch>
        </p:blipFill>
        <p:spPr>
          <a:xfrm>
            <a:off x="131618" y="990426"/>
            <a:ext cx="10051474" cy="4094192"/>
          </a:xfrm>
          <a:prstGeom prst="rect">
            <a:avLst/>
          </a:prstGeom>
        </p:spPr>
      </p:pic>
      <p:pic>
        <p:nvPicPr>
          <p:cNvPr id="4" name="Picture 3">
            <a:extLst>
              <a:ext uri="{FF2B5EF4-FFF2-40B4-BE49-F238E27FC236}">
                <a16:creationId xmlns:a16="http://schemas.microsoft.com/office/drawing/2014/main" id="{66EE5F67-96DA-4C70-AC8E-ADE5838F860F}"/>
              </a:ext>
            </a:extLst>
          </p:cNvPr>
          <p:cNvPicPr>
            <a:picLocks noChangeAspect="1"/>
          </p:cNvPicPr>
          <p:nvPr/>
        </p:nvPicPr>
        <p:blipFill>
          <a:blip r:embed="rId3"/>
          <a:stretch>
            <a:fillRect/>
          </a:stretch>
        </p:blipFill>
        <p:spPr>
          <a:xfrm>
            <a:off x="0" y="5258686"/>
            <a:ext cx="12192000" cy="1599314"/>
          </a:xfrm>
          <a:prstGeom prst="rect">
            <a:avLst/>
          </a:prstGeom>
        </p:spPr>
      </p:pic>
    </p:spTree>
    <p:extLst>
      <p:ext uri="{BB962C8B-B14F-4D97-AF65-F5344CB8AC3E}">
        <p14:creationId xmlns:p14="http://schemas.microsoft.com/office/powerpoint/2010/main" val="1231335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ular Callout 6"/>
          <p:cNvSpPr/>
          <p:nvPr/>
        </p:nvSpPr>
        <p:spPr>
          <a:xfrm rot="10800000">
            <a:off x="3472873" y="6001978"/>
            <a:ext cx="914400" cy="612648"/>
          </a:xfrm>
          <a:prstGeom prst="wedgeRectCallout">
            <a:avLst>
              <a:gd name="adj1" fmla="val -618813"/>
              <a:gd name="adj2" fmla="val 136373"/>
            </a:avLst>
          </a:prstGeom>
        </p:spPr>
        <p:txBody>
          <a:bodyPr wrap="none" lIns="0" tIns="0" rIns="0" bIns="0" rtlCol="0" anchor="ctr">
            <a:noAutofit/>
          </a:bodyPr>
          <a:lstStyle/>
          <a:p>
            <a:pPr algn="ctr"/>
            <a:endParaRPr lang="en-GB">
              <a:solidFill>
                <a:srgbClr val="000000"/>
              </a:solidFill>
            </a:endParaRPr>
          </a:p>
        </p:txBody>
      </p:sp>
      <p:sp>
        <p:nvSpPr>
          <p:cNvPr id="8" name="Rounded Rectangular Callout 7"/>
          <p:cNvSpPr/>
          <p:nvPr/>
        </p:nvSpPr>
        <p:spPr>
          <a:xfrm>
            <a:off x="1560945" y="6197600"/>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00648" y="1752427"/>
            <a:ext cx="2797632" cy="2465137"/>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4014" y="1542061"/>
            <a:ext cx="3087938" cy="2561206"/>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278" y="1866726"/>
            <a:ext cx="2714555" cy="2236541"/>
          </a:xfrm>
          <a:prstGeom prst="rect">
            <a:avLst/>
          </a:prstGeom>
        </p:spPr>
      </p:pic>
      <p:sp>
        <p:nvSpPr>
          <p:cNvPr id="4" name="Rectangle 3"/>
          <p:cNvSpPr/>
          <p:nvPr/>
        </p:nvSpPr>
        <p:spPr>
          <a:xfrm>
            <a:off x="582104" y="2575794"/>
            <a:ext cx="1812902" cy="1200329"/>
          </a:xfrm>
          <a:prstGeom prst="rect">
            <a:avLst/>
          </a:prstGeom>
        </p:spPr>
        <p:txBody>
          <a:bodyPr wrap="square">
            <a:spAutoFit/>
          </a:bodyPr>
          <a:lstStyle/>
          <a:p>
            <a:pPr algn="ctr"/>
            <a:r>
              <a:rPr lang="en-GB" sz="2400" b="1" dirty="0"/>
              <a:t>Mandatory </a:t>
            </a:r>
            <a:br>
              <a:rPr lang="en-GB" sz="2400" b="1" dirty="0"/>
            </a:br>
            <a:r>
              <a:rPr lang="en-GB" sz="2400" b="1" dirty="0"/>
              <a:t>Group 1</a:t>
            </a:r>
          </a:p>
          <a:p>
            <a:pPr algn="ctr"/>
            <a:r>
              <a:rPr lang="en-GB" sz="2400" b="1" dirty="0"/>
              <a:t>30 credits</a:t>
            </a:r>
          </a:p>
        </p:txBody>
      </p:sp>
      <p:sp>
        <p:nvSpPr>
          <p:cNvPr id="6" name="Rectangle 5"/>
          <p:cNvSpPr/>
          <p:nvPr/>
        </p:nvSpPr>
        <p:spPr>
          <a:xfrm>
            <a:off x="3731263" y="2483460"/>
            <a:ext cx="2187388" cy="1384995"/>
          </a:xfrm>
          <a:prstGeom prst="rect">
            <a:avLst/>
          </a:prstGeom>
        </p:spPr>
        <p:txBody>
          <a:bodyPr wrap="square">
            <a:spAutoFit/>
          </a:bodyPr>
          <a:lstStyle/>
          <a:p>
            <a:pPr lvl="0" algn="ctr"/>
            <a:r>
              <a:rPr lang="en-US" sz="2400" b="1" dirty="0">
                <a:latin typeface="Arial" panose="020B0604020202020204" pitchFamily="34" charset="0"/>
                <a:cs typeface="Arial" panose="020B0604020202020204" pitchFamily="34" charset="0"/>
              </a:rPr>
              <a:t>Optional </a:t>
            </a:r>
          </a:p>
          <a:p>
            <a:pPr lvl="0" algn="ctr"/>
            <a:r>
              <a:rPr lang="en-US" sz="2400" b="1" dirty="0">
                <a:latin typeface="Arial" panose="020B0604020202020204" pitchFamily="34" charset="0"/>
                <a:cs typeface="Arial" panose="020B0604020202020204" pitchFamily="34" charset="0"/>
              </a:rPr>
              <a:t>Group A</a:t>
            </a:r>
          </a:p>
          <a:p>
            <a:pPr lvl="0" algn="ctr"/>
            <a:r>
              <a:rPr lang="en-US" dirty="0">
                <a:latin typeface="Arial" panose="020B0604020202020204" pitchFamily="34" charset="0"/>
                <a:cs typeface="Arial" panose="020B0604020202020204" pitchFamily="34" charset="0"/>
              </a:rPr>
              <a:t>Minimum</a:t>
            </a:r>
          </a:p>
          <a:p>
            <a:pPr lvl="0" algn="ctr"/>
            <a:r>
              <a:rPr lang="en-US" dirty="0">
                <a:latin typeface="Arial" panose="020B0604020202020204" pitchFamily="34" charset="0"/>
                <a:cs typeface="Arial" panose="020B0604020202020204" pitchFamily="34" charset="0"/>
              </a:rPr>
              <a:t> of 4 credits  </a:t>
            </a:r>
          </a:p>
        </p:txBody>
      </p:sp>
      <p:sp>
        <p:nvSpPr>
          <p:cNvPr id="16" name="Rectangle 15"/>
          <p:cNvSpPr/>
          <p:nvPr/>
        </p:nvSpPr>
        <p:spPr>
          <a:xfrm>
            <a:off x="6819201" y="2003096"/>
            <a:ext cx="1838820" cy="2031325"/>
          </a:xfrm>
          <a:prstGeom prst="rect">
            <a:avLst/>
          </a:prstGeom>
        </p:spPr>
        <p:txBody>
          <a:bodyPr wrap="square">
            <a:spAutoFit/>
          </a:bodyPr>
          <a:lstStyle/>
          <a:p>
            <a:pPr lvl="0" algn="ctr"/>
            <a:r>
              <a:rPr lang="en-US" sz="2400" b="1" dirty="0"/>
              <a:t>Optional Groups</a:t>
            </a:r>
          </a:p>
          <a:p>
            <a:pPr lvl="0" algn="ctr"/>
            <a:r>
              <a:rPr lang="en-US" sz="2400" b="1" dirty="0"/>
              <a:t> A B or C.</a:t>
            </a:r>
          </a:p>
          <a:p>
            <a:pPr lvl="0" algn="ctr"/>
            <a:r>
              <a:rPr lang="en-US" b="1" dirty="0"/>
              <a:t>Remaining balance </a:t>
            </a:r>
          </a:p>
          <a:p>
            <a:pPr lvl="0" algn="ctr"/>
            <a:r>
              <a:rPr lang="en-US" b="1" dirty="0"/>
              <a:t>of 16 credits</a:t>
            </a:r>
          </a:p>
        </p:txBody>
      </p:sp>
      <p:sp>
        <p:nvSpPr>
          <p:cNvPr id="20" name="Content Placeholder 19">
            <a:extLst>
              <a:ext uri="{FF2B5EF4-FFF2-40B4-BE49-F238E27FC236}">
                <a16:creationId xmlns:a16="http://schemas.microsoft.com/office/drawing/2014/main" id="{2AE46048-E841-804E-B6F5-9CBADC81CFB8}"/>
              </a:ext>
            </a:extLst>
          </p:cNvPr>
          <p:cNvSpPr>
            <a:spLocks noGrp="1"/>
          </p:cNvSpPr>
          <p:nvPr>
            <p:ph sz="quarter" idx="10"/>
          </p:nvPr>
        </p:nvSpPr>
        <p:spPr>
          <a:xfrm>
            <a:off x="372346" y="977006"/>
            <a:ext cx="8487845" cy="810509"/>
          </a:xfrm>
        </p:spPr>
        <p:txBody>
          <a:bodyPr>
            <a:normAutofit fontScale="62500" lnSpcReduction="20000"/>
          </a:bodyPr>
          <a:lstStyle/>
          <a:p>
            <a:r>
              <a:rPr lang="en-US" dirty="0"/>
              <a:t>To achieve the Level 3 Children’s Care, Play, Learning and Development: Practice and Theory qualification, learners must achieve a minimum of 72 </a:t>
            </a:r>
            <a:r>
              <a:rPr lang="en-US" dirty="0">
                <a:solidFill>
                  <a:srgbClr val="0077C8"/>
                </a:solidFill>
              </a:rPr>
              <a:t>credits in total</a:t>
            </a:r>
          </a:p>
          <a:p>
            <a:endParaRPr lang="en-US" dirty="0"/>
          </a:p>
        </p:txBody>
      </p:sp>
      <p:sp>
        <p:nvSpPr>
          <p:cNvPr id="19" name="Title 18">
            <a:extLst>
              <a:ext uri="{FF2B5EF4-FFF2-40B4-BE49-F238E27FC236}">
                <a16:creationId xmlns:a16="http://schemas.microsoft.com/office/drawing/2014/main" id="{98AF9B6E-29B3-1D4D-B8EA-E98E6217F7F8}"/>
              </a:ext>
            </a:extLst>
          </p:cNvPr>
          <p:cNvSpPr>
            <a:spLocks noGrp="1"/>
          </p:cNvSpPr>
          <p:nvPr>
            <p:ph type="title"/>
          </p:nvPr>
        </p:nvSpPr>
        <p:spPr>
          <a:xfrm>
            <a:off x="282011" y="362332"/>
            <a:ext cx="10223323" cy="447261"/>
          </a:xfrm>
        </p:spPr>
        <p:txBody>
          <a:bodyPr>
            <a:noAutofit/>
          </a:bodyPr>
          <a:lstStyle/>
          <a:p>
            <a:r>
              <a:rPr lang="en-US" sz="2000" b="1" dirty="0">
                <a:solidFill>
                  <a:schemeClr val="accent1"/>
                </a:solidFill>
              </a:rPr>
              <a:t>Level 3 Children’s Care, Play, Learning and Development: Practice and Theory </a:t>
            </a:r>
            <a:br>
              <a:rPr lang="en-US" sz="2000" b="1" dirty="0">
                <a:solidFill>
                  <a:schemeClr val="accent1"/>
                </a:solidFill>
              </a:rPr>
            </a:br>
            <a:endParaRPr lang="en-US" sz="2000" b="1" dirty="0">
              <a:solidFill>
                <a:schemeClr val="accent1"/>
              </a:solidFill>
            </a:endParaRPr>
          </a:p>
        </p:txBody>
      </p:sp>
      <p:pic>
        <p:nvPicPr>
          <p:cNvPr id="13" name="Picture 12">
            <a:extLst>
              <a:ext uri="{FF2B5EF4-FFF2-40B4-BE49-F238E27FC236}">
                <a16:creationId xmlns:a16="http://schemas.microsoft.com/office/drawing/2014/main" id="{B8D1E510-B78F-4C4D-B025-79AA23D241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24522" y="1764952"/>
            <a:ext cx="2714555" cy="2391476"/>
          </a:xfrm>
          <a:prstGeom prst="rect">
            <a:avLst/>
          </a:prstGeom>
        </p:spPr>
      </p:pic>
      <p:sp>
        <p:nvSpPr>
          <p:cNvPr id="15" name="Rectangle 14">
            <a:extLst>
              <a:ext uri="{FF2B5EF4-FFF2-40B4-BE49-F238E27FC236}">
                <a16:creationId xmlns:a16="http://schemas.microsoft.com/office/drawing/2014/main" id="{B8580689-BD06-424A-85F5-5E447EF5C59D}"/>
              </a:ext>
            </a:extLst>
          </p:cNvPr>
          <p:cNvSpPr/>
          <p:nvPr/>
        </p:nvSpPr>
        <p:spPr>
          <a:xfrm>
            <a:off x="9584256" y="2155771"/>
            <a:ext cx="2146533" cy="1938992"/>
          </a:xfrm>
          <a:prstGeom prst="rect">
            <a:avLst/>
          </a:prstGeom>
        </p:spPr>
        <p:txBody>
          <a:bodyPr wrap="square">
            <a:spAutoFit/>
          </a:bodyPr>
          <a:lstStyle/>
          <a:p>
            <a:pPr algn="ctr"/>
            <a:r>
              <a:rPr lang="en-GB" sz="2400" b="1" dirty="0"/>
              <a:t>Mandatory </a:t>
            </a:r>
            <a:br>
              <a:rPr lang="en-GB" sz="2400" b="1" dirty="0"/>
            </a:br>
            <a:r>
              <a:rPr lang="en-GB" sz="2400" b="1" dirty="0"/>
              <a:t>Group 2</a:t>
            </a:r>
          </a:p>
          <a:p>
            <a:pPr algn="ctr"/>
            <a:r>
              <a:rPr lang="en-GB" sz="2400" b="1" dirty="0"/>
              <a:t>Unit 330 </a:t>
            </a:r>
          </a:p>
          <a:p>
            <a:pPr algn="ctr"/>
            <a:r>
              <a:rPr lang="en-GB" sz="2400" b="1" dirty="0"/>
              <a:t>Unit 331 </a:t>
            </a:r>
          </a:p>
          <a:p>
            <a:pPr algn="ctr"/>
            <a:r>
              <a:rPr lang="en-GB" sz="2400" b="1" dirty="0"/>
              <a:t>22 credits</a:t>
            </a:r>
          </a:p>
        </p:txBody>
      </p:sp>
      <p:sp>
        <p:nvSpPr>
          <p:cNvPr id="2" name="TextBox 1">
            <a:extLst>
              <a:ext uri="{FF2B5EF4-FFF2-40B4-BE49-F238E27FC236}">
                <a16:creationId xmlns:a16="http://schemas.microsoft.com/office/drawing/2014/main" id="{CEA1C9DD-64F1-4C28-AA56-A7BE3B92F1F2}"/>
              </a:ext>
            </a:extLst>
          </p:cNvPr>
          <p:cNvSpPr txBox="1"/>
          <p:nvPr/>
        </p:nvSpPr>
        <p:spPr>
          <a:xfrm>
            <a:off x="-1447153" y="5426801"/>
            <a:ext cx="11148684" cy="369332"/>
          </a:xfrm>
          <a:prstGeom prst="rect">
            <a:avLst/>
          </a:prstGeom>
          <a:noFill/>
        </p:spPr>
        <p:txBody>
          <a:bodyPr wrap="square" rtlCol="0">
            <a:spAutoFit/>
          </a:bodyPr>
          <a:lstStyle/>
          <a:p>
            <a:pPr algn="ctr"/>
            <a:r>
              <a:rPr lang="en-GB" dirty="0"/>
              <a:t>       Learners must pass all components to gain this qualification. </a:t>
            </a:r>
          </a:p>
        </p:txBody>
      </p:sp>
      <p:sp>
        <p:nvSpPr>
          <p:cNvPr id="17" name="Rounded Rectangle 8">
            <a:extLst>
              <a:ext uri="{FF2B5EF4-FFF2-40B4-BE49-F238E27FC236}">
                <a16:creationId xmlns:a16="http://schemas.microsoft.com/office/drawing/2014/main" id="{B2C178D4-EE5F-4FF1-B194-D50CB5747A5A}"/>
              </a:ext>
            </a:extLst>
          </p:cNvPr>
          <p:cNvSpPr/>
          <p:nvPr/>
        </p:nvSpPr>
        <p:spPr>
          <a:xfrm>
            <a:off x="896071" y="4403712"/>
            <a:ext cx="7210424" cy="817245"/>
          </a:xfrm>
          <a:prstGeom prst="roundRect">
            <a:avLst/>
          </a:prstGeom>
          <a:solidFill>
            <a:schemeClr val="tx2"/>
          </a:solidFill>
          <a:ln>
            <a:noFill/>
          </a:ln>
        </p:spPr>
        <p:txBody>
          <a:bodyPr wrap="square">
            <a:spAutoFit/>
          </a:bodyPr>
          <a:lstStyle/>
          <a:p>
            <a:r>
              <a:rPr lang="en-GB" sz="1400" dirty="0">
                <a:solidFill>
                  <a:schemeClr val="bg1"/>
                </a:solidFill>
              </a:rPr>
              <a:t>                                              70% of the qualification – Pass / fail</a:t>
            </a:r>
          </a:p>
          <a:p>
            <a:r>
              <a:rPr lang="en-GB" sz="1400" dirty="0">
                <a:solidFill>
                  <a:schemeClr val="bg1"/>
                </a:solidFill>
              </a:rPr>
              <a:t> </a:t>
            </a:r>
          </a:p>
          <a:p>
            <a:r>
              <a:rPr lang="en-GB" sz="1400" dirty="0">
                <a:solidFill>
                  <a:schemeClr val="bg1"/>
                </a:solidFill>
              </a:rPr>
              <a:t>                                     </a:t>
            </a:r>
            <a:r>
              <a:rPr lang="en-GB" sz="1400" b="1" dirty="0">
                <a:solidFill>
                  <a:schemeClr val="bg1"/>
                </a:solidFill>
              </a:rPr>
              <a:t>INTERNAL ASSESSMENT IN A WORK PLACE SETTING  </a:t>
            </a:r>
          </a:p>
        </p:txBody>
      </p:sp>
      <p:sp>
        <p:nvSpPr>
          <p:cNvPr id="18" name="Rounded Rectangle 8">
            <a:extLst>
              <a:ext uri="{FF2B5EF4-FFF2-40B4-BE49-F238E27FC236}">
                <a16:creationId xmlns:a16="http://schemas.microsoft.com/office/drawing/2014/main" id="{392D896C-CABA-484B-AC42-A68B2B79661A}"/>
              </a:ext>
            </a:extLst>
          </p:cNvPr>
          <p:cNvSpPr/>
          <p:nvPr/>
        </p:nvSpPr>
        <p:spPr>
          <a:xfrm>
            <a:off x="9562611" y="4218092"/>
            <a:ext cx="2476466" cy="2247424"/>
          </a:xfrm>
          <a:prstGeom prst="roundRect">
            <a:avLst/>
          </a:prstGeom>
          <a:solidFill>
            <a:schemeClr val="tx2"/>
          </a:solidFill>
          <a:ln>
            <a:noFill/>
          </a:ln>
        </p:spPr>
        <p:txBody>
          <a:bodyPr wrap="square">
            <a:spAutoFit/>
          </a:bodyPr>
          <a:lstStyle/>
          <a:p>
            <a:r>
              <a:rPr lang="en-GB" sz="1400" dirty="0">
                <a:solidFill>
                  <a:schemeClr val="bg1"/>
                </a:solidFill>
              </a:rPr>
              <a:t>30% of the qualification</a:t>
            </a:r>
          </a:p>
          <a:p>
            <a:r>
              <a:rPr lang="en-GB" sz="1400" b="1" dirty="0">
                <a:solidFill>
                  <a:schemeClr val="bg1"/>
                </a:solidFill>
              </a:rPr>
              <a:t>EXTERNAL ASSESSMENT – Classroom Taught </a:t>
            </a:r>
          </a:p>
          <a:p>
            <a:endParaRPr lang="en-GB" sz="1400" dirty="0">
              <a:solidFill>
                <a:schemeClr val="bg1"/>
              </a:solidFill>
            </a:endParaRPr>
          </a:p>
          <a:p>
            <a:r>
              <a:rPr lang="en-GB" sz="1400" dirty="0">
                <a:solidFill>
                  <a:schemeClr val="bg1"/>
                </a:solidFill>
              </a:rPr>
              <a:t>Pass/Merit/Distinction</a:t>
            </a:r>
          </a:p>
          <a:p>
            <a:r>
              <a:rPr lang="en-GB" sz="1400" dirty="0">
                <a:solidFill>
                  <a:schemeClr val="bg1"/>
                </a:solidFill>
              </a:rPr>
              <a:t>/distinction*</a:t>
            </a:r>
          </a:p>
          <a:p>
            <a:endParaRPr lang="en-GB" sz="1400" dirty="0">
              <a:solidFill>
                <a:schemeClr val="bg1"/>
              </a:solidFill>
            </a:endParaRPr>
          </a:p>
          <a:p>
            <a:r>
              <a:rPr lang="en-GB" sz="1400" dirty="0">
                <a:solidFill>
                  <a:schemeClr val="bg1"/>
                </a:solidFill>
              </a:rPr>
              <a:t>Sets the overall grade for the qualification </a:t>
            </a:r>
          </a:p>
        </p:txBody>
      </p:sp>
      <p:sp>
        <p:nvSpPr>
          <p:cNvPr id="3" name="Rectangle 2">
            <a:extLst>
              <a:ext uri="{FF2B5EF4-FFF2-40B4-BE49-F238E27FC236}">
                <a16:creationId xmlns:a16="http://schemas.microsoft.com/office/drawing/2014/main" id="{3EF4438E-B01A-48C4-A75D-69ADE0207996}"/>
              </a:ext>
            </a:extLst>
          </p:cNvPr>
          <p:cNvSpPr/>
          <p:nvPr/>
        </p:nvSpPr>
        <p:spPr>
          <a:xfrm>
            <a:off x="748310" y="6072410"/>
            <a:ext cx="8390711" cy="923330"/>
          </a:xfrm>
          <a:prstGeom prst="rect">
            <a:avLst/>
          </a:prstGeom>
        </p:spPr>
        <p:txBody>
          <a:bodyPr wrap="square">
            <a:spAutoFit/>
          </a:bodyPr>
          <a:lstStyle/>
          <a:p>
            <a:r>
              <a:rPr lang="en-GB" dirty="0">
                <a:hlinkClick r:id="rId5"/>
              </a:rPr>
              <a:t>https://www.healthandcarelearning.wales/qualifications/level-3-childrens-care-play-learning-and-development-practice-and-theory/</a:t>
            </a:r>
            <a:endParaRPr lang="en-GB" dirty="0"/>
          </a:p>
          <a:p>
            <a:endParaRPr lang="en-GB" dirty="0"/>
          </a:p>
        </p:txBody>
      </p:sp>
    </p:spTree>
    <p:extLst>
      <p:ext uri="{BB962C8B-B14F-4D97-AF65-F5344CB8AC3E}">
        <p14:creationId xmlns:p14="http://schemas.microsoft.com/office/powerpoint/2010/main" val="1830130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lvl="0">
              <a:defRPr/>
            </a:pPr>
            <a:r>
              <a:rPr lang="en-US" sz="1800" dirty="0">
                <a:solidFill>
                  <a:srgbClr val="007BB9"/>
                </a:solidFill>
                <a:latin typeface="Arial" panose="020B0604020202020204"/>
              </a:rPr>
              <a:t>Level 3 Children’s Care, Play, Learning  and Development: Practice and Theory</a:t>
            </a:r>
          </a:p>
          <a:p>
            <a:pPr lvl="0">
              <a:defRPr/>
            </a:pPr>
            <a:endParaRPr lang="en-US" dirty="0">
              <a:solidFill>
                <a:srgbClr val="007BB9"/>
              </a:solidFill>
              <a:latin typeface="Arial" panose="020B0604020202020204"/>
            </a:endParaRPr>
          </a:p>
        </p:txBody>
      </p:sp>
      <p:sp>
        <p:nvSpPr>
          <p:cNvPr id="2" name="Rectangle 1">
            <a:extLst>
              <a:ext uri="{FF2B5EF4-FFF2-40B4-BE49-F238E27FC236}">
                <a16:creationId xmlns:a16="http://schemas.microsoft.com/office/drawing/2014/main" id="{AB0368F0-D086-4ECA-9EAB-FBF8DD1C56A5}"/>
              </a:ext>
            </a:extLst>
          </p:cNvPr>
          <p:cNvSpPr/>
          <p:nvPr/>
        </p:nvSpPr>
        <p:spPr>
          <a:xfrm>
            <a:off x="282011" y="1004555"/>
            <a:ext cx="11722420" cy="923330"/>
          </a:xfrm>
          <a:prstGeom prst="rect">
            <a:avLst/>
          </a:prstGeom>
        </p:spPr>
        <p:txBody>
          <a:bodyPr wrap="square">
            <a:spAutoFit/>
          </a:bodyPr>
          <a:lstStyle/>
          <a:p>
            <a:pPr>
              <a:spcBef>
                <a:spcPts val="200"/>
              </a:spcBef>
              <a:spcAft>
                <a:spcPts val="0"/>
              </a:spcAft>
            </a:pPr>
            <a:r>
              <a:rPr lang="en-GB" dirty="0">
                <a:latin typeface="Lato" panose="020F0502020204030203" pitchFamily="34" charset="0"/>
                <a:ea typeface="Lato" panose="020F0502020204030203" pitchFamily="34" charset="0"/>
                <a:cs typeface="Lato" panose="020F0502020204030203" pitchFamily="34" charset="0"/>
              </a:rPr>
              <a:t>Mandatory Group 2 complements the units in Mandatory Group 1 and in the CCPLD: Core qualification, and  gives learners the opportunity to gain additional knowledge in relation to areas which are not available within the other mandatory and optional units in this qualification. </a:t>
            </a:r>
            <a:endParaRPr lang="en-GB" dirty="0">
              <a:latin typeface="CongressSans"/>
              <a:ea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3BEEE12F-95D6-4993-85DD-988AE4CF2B2C}"/>
              </a:ext>
            </a:extLst>
          </p:cNvPr>
          <p:cNvSpPr/>
          <p:nvPr/>
        </p:nvSpPr>
        <p:spPr>
          <a:xfrm>
            <a:off x="275821" y="1927885"/>
            <a:ext cx="11640358" cy="3590727"/>
          </a:xfrm>
          <a:prstGeom prst="rect">
            <a:avLst/>
          </a:prstGeom>
        </p:spPr>
        <p:txBody>
          <a:bodyPr wrap="square">
            <a:spAutoFit/>
          </a:bodyPr>
          <a:lstStyle/>
          <a:p>
            <a:pPr>
              <a:spcBef>
                <a:spcPts val="200"/>
              </a:spcBef>
              <a:spcAft>
                <a:spcPts val="0"/>
              </a:spcAft>
            </a:pPr>
            <a:r>
              <a:rPr lang="en-GB" sz="2000" b="1" dirty="0">
                <a:latin typeface="Lato" panose="020F0502020204030203" pitchFamily="34" charset="0"/>
                <a:ea typeface="Lato" panose="020F0502020204030203" pitchFamily="34" charset="0"/>
                <a:cs typeface="Lato" panose="020F0502020204030203" pitchFamily="34" charset="0"/>
              </a:rPr>
              <a:t>Unit 330</a:t>
            </a:r>
          </a:p>
          <a:p>
            <a:pPr>
              <a:spcBef>
                <a:spcPts val="200"/>
              </a:spcBef>
              <a:spcAft>
                <a:spcPts val="0"/>
              </a:spcAft>
            </a:pPr>
            <a:r>
              <a:rPr lang="en-GB" sz="2000" b="1" dirty="0">
                <a:latin typeface="Lato" panose="020F0502020204030203" pitchFamily="34" charset="0"/>
                <a:ea typeface="Times New Roman" panose="02020603050405020304" pitchFamily="18" charset="0"/>
                <a:cs typeface="Helvetica" panose="020B0604020202020204" pitchFamily="34" charset="0"/>
              </a:rPr>
              <a:t>Principles and theories that influence children's care, play, learning and development in the 21</a:t>
            </a:r>
            <a:r>
              <a:rPr lang="en-GB" sz="2000" b="1" baseline="30000" dirty="0">
                <a:latin typeface="Lato" panose="020F0502020204030203" pitchFamily="34" charset="0"/>
                <a:ea typeface="Times New Roman" panose="02020603050405020304" pitchFamily="18" charset="0"/>
                <a:cs typeface="Helvetica" panose="020B0604020202020204" pitchFamily="34" charset="0"/>
              </a:rPr>
              <a:t>st</a:t>
            </a:r>
            <a:r>
              <a:rPr lang="en-GB" sz="2000" b="1" dirty="0">
                <a:latin typeface="Lato" panose="020F0502020204030203" pitchFamily="34" charset="0"/>
                <a:ea typeface="Times New Roman" panose="02020603050405020304" pitchFamily="18" charset="0"/>
                <a:cs typeface="Helvetica" panose="020B0604020202020204" pitchFamily="34" charset="0"/>
              </a:rPr>
              <a:t> century in Wales</a:t>
            </a:r>
          </a:p>
          <a:p>
            <a:pPr>
              <a:spcBef>
                <a:spcPts val="200"/>
              </a:spcBef>
              <a:spcAft>
                <a:spcPts val="0"/>
              </a:spcAft>
            </a:pPr>
            <a:r>
              <a:rPr lang="en-GB" sz="2000" dirty="0">
                <a:latin typeface="Lato" panose="020F0502020204030203" pitchFamily="34" charset="0"/>
                <a:ea typeface="Lato" panose="020F0502020204030203" pitchFamily="34" charset="0"/>
                <a:cs typeface="Helvetica" panose="020B0604020202020204" pitchFamily="34" charset="0"/>
              </a:rPr>
              <a:t>This </a:t>
            </a:r>
            <a:r>
              <a:rPr lang="en-GB" sz="2000" dirty="0">
                <a:latin typeface="Lato" panose="020F0502020204030203" pitchFamily="34" charset="0"/>
                <a:ea typeface="Lato" panose="020F0502020204030203" pitchFamily="34" charset="0"/>
                <a:cs typeface="Lato" panose="020F0502020204030203" pitchFamily="34" charset="0"/>
              </a:rPr>
              <a:t> includes five main topic areas:</a:t>
            </a:r>
            <a:endParaRPr lang="en-GB" sz="2000" dirty="0">
              <a:latin typeface="CongressSans"/>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GB" dirty="0">
                <a:latin typeface="Lato" panose="020F0502020204030203" pitchFamily="34" charset="0"/>
                <a:cs typeface="Helvetica" panose="020B0604020202020204" pitchFamily="34" charset="0"/>
              </a:rPr>
              <a:t>supporting holistic development 0-19 years</a:t>
            </a:r>
            <a:endParaRPr lang="en-GB" dirty="0"/>
          </a:p>
          <a:p>
            <a:pPr marL="342900" lvl="0" indent="-342900">
              <a:spcAft>
                <a:spcPts val="0"/>
              </a:spcAft>
              <a:buFont typeface="Symbol" panose="05050102010706020507" pitchFamily="18" charset="2"/>
              <a:buChar char=""/>
            </a:pPr>
            <a:r>
              <a:rPr lang="en-GB" dirty="0">
                <a:latin typeface="Lato" panose="020F0502020204030203" pitchFamily="34" charset="0"/>
                <a:cs typeface="Helvetica" panose="020B0604020202020204" pitchFamily="34" charset="0"/>
              </a:rPr>
              <a:t>positive behaviour approaches to support holistic development</a:t>
            </a:r>
            <a:endParaRPr lang="en-GB" dirty="0"/>
          </a:p>
          <a:p>
            <a:pPr marL="342900" lvl="0" indent="-342900">
              <a:spcAft>
                <a:spcPts val="0"/>
              </a:spcAft>
              <a:buFont typeface="Symbol" panose="05050102010706020507" pitchFamily="18" charset="2"/>
              <a:buChar char=""/>
            </a:pPr>
            <a:r>
              <a:rPr lang="en-GB" dirty="0">
                <a:latin typeface="Lato" panose="020F0502020204030203" pitchFamily="34" charset="0"/>
              </a:rPr>
              <a:t>healthcare provision available in Wales from conception to 19 years and how it supports health and well-being</a:t>
            </a:r>
            <a:endParaRPr lang="en-GB" dirty="0"/>
          </a:p>
          <a:p>
            <a:pPr marL="342900" lvl="0" indent="-342900">
              <a:spcAft>
                <a:spcPts val="0"/>
              </a:spcAft>
              <a:buFont typeface="Symbol" panose="05050102010706020507" pitchFamily="18" charset="2"/>
              <a:buChar char=""/>
            </a:pPr>
            <a:r>
              <a:rPr lang="en-GB" dirty="0">
                <a:latin typeface="Lato" panose="020F0502020204030203" pitchFamily="34" charset="0"/>
                <a:cs typeface="Helvetica" panose="020B0604020202020204" pitchFamily="34" charset="0"/>
              </a:rPr>
              <a:t>the principles to ensure inclusive learning for all children 0-19 years</a:t>
            </a:r>
            <a:endParaRPr lang="en-GB" dirty="0"/>
          </a:p>
          <a:p>
            <a:pPr marL="342900" lvl="0" indent="-342900">
              <a:spcAft>
                <a:spcPts val="0"/>
              </a:spcAft>
              <a:buFont typeface="Symbol" panose="05050102010706020507" pitchFamily="18" charset="2"/>
              <a:buChar char=""/>
            </a:pPr>
            <a:r>
              <a:rPr lang="en-GB" dirty="0">
                <a:latin typeface="Lato" panose="020F0502020204030203" pitchFamily="34" charset="0"/>
              </a:rPr>
              <a:t>the impact of traditional and contemporary thinking on children's holistic development. </a:t>
            </a:r>
          </a:p>
          <a:p>
            <a:pPr marL="342900" lvl="0" indent="-342900">
              <a:spcAft>
                <a:spcPts val="0"/>
              </a:spcAft>
              <a:buFont typeface="Symbol" panose="05050102010706020507" pitchFamily="18" charset="2"/>
              <a:buChar char=""/>
            </a:pPr>
            <a:endParaRPr lang="en-GB" dirty="0">
              <a:latin typeface="Lato" panose="020F0502020204030203" pitchFamily="34" charset="0"/>
            </a:endParaRPr>
          </a:p>
          <a:p>
            <a:pPr lvl="0">
              <a:spcAft>
                <a:spcPts val="0"/>
              </a:spcAft>
            </a:pPr>
            <a:r>
              <a:rPr lang="en-GB" dirty="0">
                <a:latin typeface="Lato" panose="020F0502020204030203" pitchFamily="34" charset="0"/>
              </a:rPr>
              <a:t>All content is mandatory and has been designed to be taught in a classroom/workshop environment.</a:t>
            </a:r>
            <a:endParaRPr lang="en-GB" dirty="0"/>
          </a:p>
          <a:p>
            <a:pPr marL="240030">
              <a:spcAft>
                <a:spcPts val="0"/>
              </a:spcAft>
            </a:pPr>
            <a:r>
              <a:rPr lang="en-GB" dirty="0">
                <a:latin typeface="Lato" panose="020F0502020204030203" pitchFamily="34" charset="0"/>
                <a:cs typeface="Helvetica" panose="020B0604020202020204" pitchFamily="34" charset="0"/>
              </a:rPr>
              <a:t> </a:t>
            </a:r>
            <a:endParaRPr lang="en-GB" dirty="0">
              <a:effectLst/>
            </a:endParaRPr>
          </a:p>
        </p:txBody>
      </p:sp>
      <p:sp>
        <p:nvSpPr>
          <p:cNvPr id="9" name="Rectangle 8">
            <a:extLst>
              <a:ext uri="{FF2B5EF4-FFF2-40B4-BE49-F238E27FC236}">
                <a16:creationId xmlns:a16="http://schemas.microsoft.com/office/drawing/2014/main" id="{52AFDB62-D804-475D-9472-E67E8DD4DD13}"/>
              </a:ext>
            </a:extLst>
          </p:cNvPr>
          <p:cNvSpPr/>
          <p:nvPr/>
        </p:nvSpPr>
        <p:spPr>
          <a:xfrm>
            <a:off x="282011" y="5308057"/>
            <a:ext cx="11159712" cy="1251625"/>
          </a:xfrm>
          <a:prstGeom prst="rect">
            <a:avLst/>
          </a:prstGeom>
        </p:spPr>
        <p:txBody>
          <a:bodyPr wrap="square">
            <a:spAutoFit/>
          </a:bodyPr>
          <a:lstStyle/>
          <a:p>
            <a:pPr>
              <a:spcBef>
                <a:spcPts val="200"/>
              </a:spcBef>
              <a:spcAft>
                <a:spcPts val="0"/>
              </a:spcAft>
            </a:pPr>
            <a:r>
              <a:rPr lang="en-GB" b="1" dirty="0">
                <a:latin typeface="Lato" panose="020F0502020204030203" pitchFamily="34" charset="0"/>
                <a:ea typeface="Times New Roman" panose="02020603050405020304" pitchFamily="18" charset="0"/>
                <a:cs typeface="Helvetica" panose="020B0604020202020204" pitchFamily="34" charset="0"/>
              </a:rPr>
              <a:t>Unit 331</a:t>
            </a:r>
          </a:p>
          <a:p>
            <a:pPr>
              <a:spcBef>
                <a:spcPts val="200"/>
              </a:spcBef>
              <a:spcAft>
                <a:spcPts val="0"/>
              </a:spcAft>
            </a:pPr>
            <a:r>
              <a:rPr lang="en-GB" b="1" dirty="0">
                <a:latin typeface="Lato" panose="020F0502020204030203" pitchFamily="34" charset="0"/>
                <a:ea typeface="Times New Roman" panose="02020603050405020304" pitchFamily="18" charset="0"/>
                <a:cs typeface="Helvetica" panose="020B0604020202020204" pitchFamily="34" charset="0"/>
              </a:rPr>
              <a:t> Investigating current issues in children's care, play, learning and development in Wales </a:t>
            </a:r>
          </a:p>
          <a:p>
            <a:pPr>
              <a:spcBef>
                <a:spcPts val="200"/>
              </a:spcBef>
              <a:spcAft>
                <a:spcPts val="0"/>
              </a:spcAft>
            </a:pPr>
            <a:r>
              <a:rPr lang="en-GB" dirty="0">
                <a:latin typeface="Lato" panose="020F0502020204030203" pitchFamily="34" charset="0"/>
                <a:ea typeface="Times New Roman" panose="02020603050405020304" pitchFamily="18" charset="0"/>
                <a:cs typeface="Helvetica" panose="020B0604020202020204" pitchFamily="34" charset="0"/>
              </a:rPr>
              <a:t>This unit does not contain any additional content. To complete the assessment, learners will draw on knowledge and understanding gained through completion of Unit 330 and their chosen practice units.</a:t>
            </a:r>
            <a:endParaRPr lang="en-GB" dirty="0">
              <a:latin typeface="CongressSans"/>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9399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lvl="0">
              <a:defRPr/>
            </a:pPr>
            <a:r>
              <a:rPr lang="en-US" sz="1800" dirty="0">
                <a:solidFill>
                  <a:srgbClr val="007BB9"/>
                </a:solidFill>
                <a:latin typeface="Arial" panose="020B0604020202020204"/>
              </a:rPr>
              <a:t>Level 3 Children’s Care, Play, Learning  and Development: Practice and Theory</a:t>
            </a:r>
          </a:p>
          <a:p>
            <a:pPr lvl="0">
              <a:defRPr/>
            </a:pPr>
            <a:endParaRPr lang="en-US" dirty="0">
              <a:solidFill>
                <a:srgbClr val="007BB9"/>
              </a:solidFill>
              <a:latin typeface="Arial" panose="020B0604020202020204"/>
            </a:endParaRPr>
          </a:p>
        </p:txBody>
      </p:sp>
      <p:pic>
        <p:nvPicPr>
          <p:cNvPr id="2" name="Picture 1">
            <a:extLst>
              <a:ext uri="{FF2B5EF4-FFF2-40B4-BE49-F238E27FC236}">
                <a16:creationId xmlns:a16="http://schemas.microsoft.com/office/drawing/2014/main" id="{4E9F3D0F-6389-4B10-B81E-5E4BA0DD8F4E}"/>
              </a:ext>
            </a:extLst>
          </p:cNvPr>
          <p:cNvPicPr>
            <a:picLocks noChangeAspect="1"/>
          </p:cNvPicPr>
          <p:nvPr/>
        </p:nvPicPr>
        <p:blipFill>
          <a:blip r:embed="rId2"/>
          <a:stretch>
            <a:fillRect/>
          </a:stretch>
        </p:blipFill>
        <p:spPr>
          <a:xfrm>
            <a:off x="457200" y="1236616"/>
            <a:ext cx="7772400" cy="4940481"/>
          </a:xfrm>
          <a:prstGeom prst="rect">
            <a:avLst/>
          </a:prstGeom>
        </p:spPr>
      </p:pic>
      <p:sp>
        <p:nvSpPr>
          <p:cNvPr id="4" name="TextBox 3">
            <a:extLst>
              <a:ext uri="{FF2B5EF4-FFF2-40B4-BE49-F238E27FC236}">
                <a16:creationId xmlns:a16="http://schemas.microsoft.com/office/drawing/2014/main" id="{304FA7A2-3AAD-48D2-B693-CC562526494F}"/>
              </a:ext>
            </a:extLst>
          </p:cNvPr>
          <p:cNvSpPr txBox="1"/>
          <p:nvPr/>
        </p:nvSpPr>
        <p:spPr>
          <a:xfrm>
            <a:off x="8593017" y="3706856"/>
            <a:ext cx="3317631" cy="1477328"/>
          </a:xfrm>
          <a:prstGeom prst="rect">
            <a:avLst/>
          </a:prstGeom>
          <a:noFill/>
        </p:spPr>
        <p:txBody>
          <a:bodyPr wrap="square" rtlCol="0">
            <a:spAutoFit/>
          </a:bodyPr>
          <a:lstStyle/>
          <a:p>
            <a:r>
              <a:rPr lang="en-GB" dirty="0">
                <a:highlight>
                  <a:srgbClr val="FFFF00"/>
                </a:highlight>
              </a:rPr>
              <a:t>Information in relation to on screen assessments can be found on the open website </a:t>
            </a:r>
          </a:p>
          <a:p>
            <a:endParaRPr lang="en-GB" dirty="0">
              <a:highlight>
                <a:srgbClr val="FFFF00"/>
              </a:highlight>
            </a:endParaRPr>
          </a:p>
          <a:p>
            <a:endParaRPr lang="en-GB" dirty="0"/>
          </a:p>
        </p:txBody>
      </p:sp>
      <p:sp>
        <p:nvSpPr>
          <p:cNvPr id="5" name="Rectangle 4">
            <a:extLst>
              <a:ext uri="{FF2B5EF4-FFF2-40B4-BE49-F238E27FC236}">
                <a16:creationId xmlns:a16="http://schemas.microsoft.com/office/drawing/2014/main" id="{CD71B1FE-7CB7-4EF9-828C-FD5605B3C3EB}"/>
              </a:ext>
            </a:extLst>
          </p:cNvPr>
          <p:cNvSpPr/>
          <p:nvPr/>
        </p:nvSpPr>
        <p:spPr>
          <a:xfrm>
            <a:off x="8593017" y="4722519"/>
            <a:ext cx="4595445" cy="923330"/>
          </a:xfrm>
          <a:prstGeom prst="rect">
            <a:avLst/>
          </a:prstGeom>
        </p:spPr>
        <p:txBody>
          <a:bodyPr wrap="square">
            <a:spAutoFit/>
          </a:bodyPr>
          <a:lstStyle/>
          <a:p>
            <a:r>
              <a:rPr lang="en-GB" dirty="0">
                <a:hlinkClick r:id="rId3"/>
              </a:rPr>
              <a:t>https://www.wjec.co.uk/teachers/e-assessment</a:t>
            </a:r>
            <a:endParaRPr lang="en-GB" dirty="0"/>
          </a:p>
          <a:p>
            <a:endParaRPr lang="en-GB" dirty="0"/>
          </a:p>
        </p:txBody>
      </p:sp>
      <p:sp>
        <p:nvSpPr>
          <p:cNvPr id="6" name="Rectangle 5">
            <a:extLst>
              <a:ext uri="{FF2B5EF4-FFF2-40B4-BE49-F238E27FC236}">
                <a16:creationId xmlns:a16="http://schemas.microsoft.com/office/drawing/2014/main" id="{DB8C9839-FCEC-4CF2-AE85-274F3ABDD145}"/>
              </a:ext>
            </a:extLst>
          </p:cNvPr>
          <p:cNvSpPr/>
          <p:nvPr/>
        </p:nvSpPr>
        <p:spPr>
          <a:xfrm>
            <a:off x="9310135" y="6207325"/>
            <a:ext cx="2518638" cy="369332"/>
          </a:xfrm>
          <a:prstGeom prst="rect">
            <a:avLst/>
          </a:prstGeom>
        </p:spPr>
        <p:txBody>
          <a:bodyPr wrap="none">
            <a:spAutoFit/>
          </a:bodyPr>
          <a:lstStyle/>
          <a:p>
            <a:pPr algn="r"/>
            <a:r>
              <a:rPr lang="en-GB" dirty="0">
                <a:solidFill>
                  <a:srgbClr val="00B0F0"/>
                </a:solidFill>
                <a:latin typeface="Arial" panose="020B0604020202020204" pitchFamily="34" charset="0"/>
                <a:cs typeface="Arial" panose="020B0604020202020204" pitchFamily="34" charset="0"/>
              </a:rPr>
              <a:t>Ref: p 27 specification </a:t>
            </a:r>
          </a:p>
        </p:txBody>
      </p:sp>
    </p:spTree>
    <p:extLst>
      <p:ext uri="{BB962C8B-B14F-4D97-AF65-F5344CB8AC3E}">
        <p14:creationId xmlns:p14="http://schemas.microsoft.com/office/powerpoint/2010/main" val="2618252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lvl="0">
              <a:defRPr/>
            </a:pPr>
            <a:r>
              <a:rPr lang="en-US" sz="1800" dirty="0">
                <a:solidFill>
                  <a:srgbClr val="007BB9"/>
                </a:solidFill>
                <a:latin typeface="Arial" panose="020B0604020202020204"/>
              </a:rPr>
              <a:t>Level 3 Children’s Care, Play, Learning  and Development: Practice and Theory</a:t>
            </a:r>
          </a:p>
          <a:p>
            <a:pPr lvl="0">
              <a:defRPr/>
            </a:pPr>
            <a:endParaRPr lang="en-US" dirty="0">
              <a:solidFill>
                <a:srgbClr val="007BB9"/>
              </a:solidFill>
              <a:latin typeface="Arial" panose="020B0604020202020204"/>
            </a:endParaRPr>
          </a:p>
        </p:txBody>
      </p:sp>
      <p:pic>
        <p:nvPicPr>
          <p:cNvPr id="3" name="Picture 2">
            <a:extLst>
              <a:ext uri="{FF2B5EF4-FFF2-40B4-BE49-F238E27FC236}">
                <a16:creationId xmlns:a16="http://schemas.microsoft.com/office/drawing/2014/main" id="{FA2AB9D0-D91F-4F77-9A58-B99B9AA8E205}"/>
              </a:ext>
            </a:extLst>
          </p:cNvPr>
          <p:cNvPicPr>
            <a:picLocks noChangeAspect="1"/>
          </p:cNvPicPr>
          <p:nvPr/>
        </p:nvPicPr>
        <p:blipFill>
          <a:blip r:embed="rId2"/>
          <a:stretch>
            <a:fillRect/>
          </a:stretch>
        </p:blipFill>
        <p:spPr>
          <a:xfrm>
            <a:off x="639729" y="963005"/>
            <a:ext cx="4788056" cy="5686273"/>
          </a:xfrm>
          <a:prstGeom prst="rect">
            <a:avLst/>
          </a:prstGeom>
        </p:spPr>
      </p:pic>
      <p:sp>
        <p:nvSpPr>
          <p:cNvPr id="6" name="Rectangle 5">
            <a:extLst>
              <a:ext uri="{FF2B5EF4-FFF2-40B4-BE49-F238E27FC236}">
                <a16:creationId xmlns:a16="http://schemas.microsoft.com/office/drawing/2014/main" id="{D61C726A-2325-45C3-BBE1-C737633E4BF8}"/>
              </a:ext>
            </a:extLst>
          </p:cNvPr>
          <p:cNvSpPr/>
          <p:nvPr/>
        </p:nvSpPr>
        <p:spPr>
          <a:xfrm>
            <a:off x="5908431" y="1016296"/>
            <a:ext cx="5498123" cy="1472198"/>
          </a:xfrm>
          <a:prstGeom prst="rect">
            <a:avLst/>
          </a:prstGeom>
        </p:spPr>
        <p:txBody>
          <a:bodyPr wrap="square">
            <a:spAutoFit/>
          </a:bodyPr>
          <a:lstStyle/>
          <a:p>
            <a:pPr>
              <a:spcBef>
                <a:spcPts val="200"/>
              </a:spcBef>
              <a:spcAft>
                <a:spcPts val="0"/>
              </a:spcAft>
            </a:pPr>
            <a:r>
              <a:rPr lang="en-GB" sz="2400" b="1" dirty="0">
                <a:solidFill>
                  <a:srgbClr val="1E7BB9"/>
                </a:solidFill>
                <a:latin typeface="Lato" panose="020F0502020204030203" pitchFamily="34" charset="0"/>
                <a:ea typeface="Times New Roman" panose="02020603050405020304" pitchFamily="18" charset="0"/>
                <a:cs typeface="Arial" panose="020B0604020202020204" pitchFamily="34" charset="0"/>
              </a:rPr>
              <a:t>Setting the investigation</a:t>
            </a:r>
            <a:endParaRPr lang="en-GB" dirty="0">
              <a:latin typeface="CongressSans"/>
              <a:ea typeface="Times New Roman" panose="02020603050405020304" pitchFamily="18" charset="0"/>
              <a:cs typeface="Times New Roman" panose="02020603050405020304" pitchFamily="18" charset="0"/>
            </a:endParaRPr>
          </a:p>
          <a:p>
            <a:pPr>
              <a:spcBef>
                <a:spcPts val="200"/>
              </a:spcBef>
              <a:spcAft>
                <a:spcPts val="0"/>
              </a:spcAft>
            </a:pPr>
            <a:r>
              <a:rPr lang="en-GB" sz="1600" dirty="0">
                <a:latin typeface="Lato" panose="020F0502020204030203" pitchFamily="34" charset="0"/>
                <a:ea typeface="Times New Roman" panose="02020603050405020304" pitchFamily="18" charset="0"/>
                <a:cs typeface="Arial" panose="020B0604020202020204" pitchFamily="34" charset="0"/>
              </a:rPr>
              <a:t> The extended investigation is set by WJEC each year and two options  will be released to centres via the WJEC secure site on the first Monday in March each year from 2022 onwards. </a:t>
            </a:r>
            <a:endParaRPr lang="en-GB" sz="1600" dirty="0">
              <a:latin typeface="CongressSans"/>
              <a:ea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71064634-A28A-4CAE-843D-519334F9BCA6}"/>
              </a:ext>
            </a:extLst>
          </p:cNvPr>
          <p:cNvSpPr/>
          <p:nvPr/>
        </p:nvSpPr>
        <p:spPr>
          <a:xfrm>
            <a:off x="5908431" y="2683052"/>
            <a:ext cx="4415183" cy="461665"/>
          </a:xfrm>
          <a:prstGeom prst="rect">
            <a:avLst/>
          </a:prstGeom>
        </p:spPr>
        <p:txBody>
          <a:bodyPr wrap="none">
            <a:spAutoFit/>
          </a:bodyPr>
          <a:lstStyle/>
          <a:p>
            <a:pPr>
              <a:spcBef>
                <a:spcPts val="200"/>
              </a:spcBef>
              <a:spcAft>
                <a:spcPts val="0"/>
              </a:spcAft>
              <a:tabLst>
                <a:tab pos="457200" algn="l"/>
                <a:tab pos="914400" algn="l"/>
              </a:tabLst>
            </a:pPr>
            <a:r>
              <a:rPr lang="en-GB" sz="2400" b="1" dirty="0">
                <a:solidFill>
                  <a:srgbClr val="1E7BB9"/>
                </a:solidFill>
                <a:latin typeface="Lato" panose="020F0502020204030203" pitchFamily="34" charset="0"/>
                <a:ea typeface="Times New Roman" panose="02020603050405020304" pitchFamily="18" charset="0"/>
                <a:cs typeface="Arial" panose="020B0604020202020204" pitchFamily="34" charset="0"/>
              </a:rPr>
              <a:t>Completing the Investigation</a:t>
            </a:r>
            <a:endParaRPr lang="en-GB" sz="2400" dirty="0">
              <a:effectLst/>
              <a:latin typeface="CongressSans"/>
              <a:ea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190CA0DC-7F94-42CE-BECF-59E2FBD02F13}"/>
              </a:ext>
            </a:extLst>
          </p:cNvPr>
          <p:cNvSpPr/>
          <p:nvPr/>
        </p:nvSpPr>
        <p:spPr>
          <a:xfrm>
            <a:off x="5908431" y="3118615"/>
            <a:ext cx="5920154" cy="2113399"/>
          </a:xfrm>
          <a:prstGeom prst="rect">
            <a:avLst/>
          </a:prstGeom>
        </p:spPr>
        <p:txBody>
          <a:bodyPr wrap="square">
            <a:spAutoFit/>
          </a:bodyPr>
          <a:lstStyle/>
          <a:p>
            <a:pPr>
              <a:spcBef>
                <a:spcPts val="200"/>
              </a:spcBef>
              <a:tabLst>
                <a:tab pos="914400" algn="l"/>
              </a:tabLst>
            </a:pPr>
            <a:r>
              <a:rPr lang="en-GB" sz="1600" dirty="0">
                <a:latin typeface="Lato" panose="020F0502020204030203" pitchFamily="34" charset="0"/>
                <a:ea typeface="Times New Roman" panose="02020603050405020304" pitchFamily="18" charset="0"/>
                <a:cs typeface="Arial" panose="020B0604020202020204" pitchFamily="34" charset="0"/>
              </a:rPr>
              <a:t>Learners must investigate the selected topic and chosen focus areas, through analysis and evaluation of a range of individually researched source material.  These must be identified independently by the learners.</a:t>
            </a:r>
            <a:r>
              <a:rPr lang="en-GB" sz="1600" dirty="0"/>
              <a:t> </a:t>
            </a:r>
          </a:p>
          <a:p>
            <a:pPr>
              <a:spcBef>
                <a:spcPts val="200"/>
              </a:spcBef>
              <a:tabLst>
                <a:tab pos="914400" algn="l"/>
              </a:tabLst>
            </a:pPr>
            <a:r>
              <a:rPr lang="en-GB" sz="1600" dirty="0"/>
              <a:t>Once the learner has completed their research, they must be allowed 15 hours to complete the assessment. This time must be under examination conditions and within a three week window.  </a:t>
            </a:r>
            <a:endParaRPr lang="en-GB" sz="1600" dirty="0">
              <a:latin typeface="CongressSans"/>
              <a:ea typeface="Times New Roman" panose="02020603050405020304" pitchFamily="18" charset="0"/>
              <a:cs typeface="Times New Roman" panose="02020603050405020304" pitchFamily="18" charset="0"/>
            </a:endParaRPr>
          </a:p>
          <a:p>
            <a:pPr>
              <a:spcBef>
                <a:spcPts val="200"/>
              </a:spcBef>
              <a:spcAft>
                <a:spcPts val="0"/>
              </a:spcAft>
              <a:tabLst>
                <a:tab pos="457200" algn="l"/>
                <a:tab pos="914400" algn="l"/>
              </a:tabLst>
            </a:pPr>
            <a:r>
              <a:rPr lang="en-GB" sz="1600" b="1" dirty="0">
                <a:solidFill>
                  <a:srgbClr val="1E7BB9"/>
                </a:solidFill>
                <a:latin typeface="Lato" panose="020F0502020204030203" pitchFamily="34" charset="0"/>
                <a:ea typeface="Times New Roman" panose="02020603050405020304" pitchFamily="18" charset="0"/>
                <a:cs typeface="Arial" panose="020B0604020202020204" pitchFamily="34" charset="0"/>
              </a:rPr>
              <a:t> </a:t>
            </a:r>
            <a:endParaRPr lang="en-GB" sz="1600" dirty="0">
              <a:latin typeface="CongressSans"/>
              <a:ea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48F9C143-13CF-46C2-A45A-BE94C7975A0A}"/>
              </a:ext>
            </a:extLst>
          </p:cNvPr>
          <p:cNvSpPr/>
          <p:nvPr/>
        </p:nvSpPr>
        <p:spPr>
          <a:xfrm>
            <a:off x="5908431" y="4954281"/>
            <a:ext cx="6096000" cy="1774845"/>
          </a:xfrm>
          <a:prstGeom prst="rect">
            <a:avLst/>
          </a:prstGeom>
        </p:spPr>
        <p:txBody>
          <a:bodyPr>
            <a:spAutoFit/>
          </a:bodyPr>
          <a:lstStyle/>
          <a:p>
            <a:pPr>
              <a:spcBef>
                <a:spcPts val="200"/>
              </a:spcBef>
              <a:spcAft>
                <a:spcPts val="0"/>
              </a:spcAft>
              <a:tabLst>
                <a:tab pos="457200" algn="l"/>
                <a:tab pos="914400" algn="l"/>
              </a:tabLst>
            </a:pPr>
            <a:r>
              <a:rPr lang="en-GB" sz="2400" b="1" dirty="0">
                <a:solidFill>
                  <a:srgbClr val="1E7BB9"/>
                </a:solidFill>
                <a:latin typeface="Lato" panose="020F0502020204030203" pitchFamily="34" charset="0"/>
                <a:ea typeface="Times New Roman" panose="02020603050405020304" pitchFamily="18" charset="0"/>
                <a:cs typeface="Arial" panose="020B0604020202020204" pitchFamily="34" charset="0"/>
              </a:rPr>
              <a:t>Marking the extended investigation </a:t>
            </a:r>
            <a:endParaRPr lang="en-GB" dirty="0">
              <a:latin typeface="CongressSans"/>
              <a:ea typeface="Times New Roman" panose="02020603050405020304" pitchFamily="18" charset="0"/>
              <a:cs typeface="Times New Roman" panose="02020603050405020304" pitchFamily="18" charset="0"/>
            </a:endParaRPr>
          </a:p>
          <a:p>
            <a:pPr>
              <a:spcBef>
                <a:spcPts val="200"/>
              </a:spcBef>
              <a:spcAft>
                <a:spcPts val="0"/>
              </a:spcAft>
              <a:tabLst>
                <a:tab pos="457200" algn="l"/>
                <a:tab pos="914400" algn="l"/>
              </a:tabLst>
            </a:pPr>
            <a:r>
              <a:rPr lang="en-GB" dirty="0">
                <a:latin typeface="Lato" panose="020F0502020204030203" pitchFamily="34" charset="0"/>
                <a:ea typeface="Times New Roman" panose="02020603050405020304" pitchFamily="18" charset="0"/>
                <a:cs typeface="Arial" panose="020B0604020202020204" pitchFamily="34" charset="0"/>
              </a:rPr>
              <a:t> </a:t>
            </a:r>
            <a:r>
              <a:rPr lang="en-GB" sz="1400" dirty="0">
                <a:latin typeface="Lato" panose="020F0502020204030203" pitchFamily="34" charset="0"/>
                <a:ea typeface="Times New Roman" panose="02020603050405020304" pitchFamily="18" charset="0"/>
                <a:cs typeface="Arial" panose="020B0604020202020204" pitchFamily="34" charset="0"/>
              </a:rPr>
              <a:t>The extended investigation will be marked by WJEC. Centres must ensure that learners work is submitted for external marking by the deadlines specified in the </a:t>
            </a:r>
            <a:r>
              <a:rPr lang="en-GB" sz="1400" i="1" dirty="0">
                <a:latin typeface="Lato" panose="020F0502020204030203" pitchFamily="34" charset="0"/>
                <a:ea typeface="Times New Roman" panose="02020603050405020304" pitchFamily="18" charset="0"/>
                <a:cs typeface="Arial" panose="020B0604020202020204" pitchFamily="34" charset="0"/>
              </a:rPr>
              <a:t>Examination Timetable and Internal Assessment Deadlines</a:t>
            </a:r>
            <a:r>
              <a:rPr lang="en-GB" sz="1400" dirty="0">
                <a:latin typeface="Lato" panose="020F0502020204030203" pitchFamily="34" charset="0"/>
                <a:ea typeface="Times New Roman" panose="02020603050405020304" pitchFamily="18" charset="0"/>
                <a:cs typeface="Arial" panose="020B0604020202020204" pitchFamily="34" charset="0"/>
              </a:rPr>
              <a:t> document published annually by WJEC</a:t>
            </a:r>
            <a:r>
              <a:rPr lang="en-GB" dirty="0">
                <a:latin typeface="Lato" panose="020F0502020204030203" pitchFamily="34" charset="0"/>
                <a:ea typeface="Times New Roman" panose="02020603050405020304" pitchFamily="18" charset="0"/>
                <a:cs typeface="Arial" panose="020B0604020202020204" pitchFamily="34" charset="0"/>
              </a:rPr>
              <a:t>.</a:t>
            </a:r>
            <a:endParaRPr lang="en-GB" dirty="0">
              <a:latin typeface="CongressSans"/>
              <a:ea typeface="Times New Roman" panose="02020603050405020304" pitchFamily="18" charset="0"/>
              <a:cs typeface="Times New Roman" panose="02020603050405020304" pitchFamily="18" charset="0"/>
            </a:endParaRPr>
          </a:p>
          <a:p>
            <a:pPr>
              <a:spcBef>
                <a:spcPts val="200"/>
              </a:spcBef>
              <a:spcAft>
                <a:spcPts val="0"/>
              </a:spcAft>
              <a:tabLst>
                <a:tab pos="457200" algn="l"/>
                <a:tab pos="914400" algn="l"/>
              </a:tabLst>
            </a:pPr>
            <a:r>
              <a:rPr lang="en-GB" dirty="0">
                <a:latin typeface="Lato" panose="020F0502020204030203" pitchFamily="34" charset="0"/>
                <a:ea typeface="Times New Roman" panose="02020603050405020304" pitchFamily="18" charset="0"/>
                <a:cs typeface="Arial" panose="020B0604020202020204" pitchFamily="34" charset="0"/>
              </a:rPr>
              <a:t> </a:t>
            </a:r>
            <a:endParaRPr lang="en-GB" dirty="0">
              <a:latin typeface="CongressSans"/>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4428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8">
            <a:extLst>
              <a:ext uri="{FF2B5EF4-FFF2-40B4-BE49-F238E27FC236}">
                <a16:creationId xmlns:a16="http://schemas.microsoft.com/office/drawing/2014/main" id="{90D38339-1CE7-4EC1-8685-BA8EE08ACB2D}"/>
              </a:ext>
            </a:extLst>
          </p:cNvPr>
          <p:cNvSpPr txBox="1"/>
          <p:nvPr/>
        </p:nvSpPr>
        <p:spPr>
          <a:xfrm>
            <a:off x="282010" y="208720"/>
            <a:ext cx="10223321" cy="447260"/>
          </a:xfrm>
          <a:prstGeom prst="rect">
            <a:avLst/>
          </a:prstGeom>
          <a:noFill/>
          <a:ln cap="flat">
            <a:noFill/>
          </a:ln>
        </p:spPr>
        <p:txBody>
          <a:bodyPr vert="horz" wrap="square" lIns="0" tIns="0" rIns="0" bIns="0" anchor="b" anchorCtr="0" compatLnSpc="1">
            <a:no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3200" b="0" i="0" u="none" strike="noStrike" kern="1200" cap="none" spc="0" baseline="0" dirty="0">
                <a:solidFill>
                  <a:srgbClr val="007BB9"/>
                </a:solidFill>
                <a:uFillTx/>
                <a:latin typeface="Arial"/>
              </a:rPr>
              <a:t> Level 3 Health and Social Care and CCPLD  </a:t>
            </a:r>
          </a:p>
        </p:txBody>
      </p:sp>
      <p:sp>
        <p:nvSpPr>
          <p:cNvPr id="6" name="TextBox 5">
            <a:extLst>
              <a:ext uri="{FF2B5EF4-FFF2-40B4-BE49-F238E27FC236}">
                <a16:creationId xmlns:a16="http://schemas.microsoft.com/office/drawing/2014/main" id="{78A51C52-F6FF-4617-AF82-9176D11CB173}"/>
              </a:ext>
            </a:extLst>
          </p:cNvPr>
          <p:cNvSpPr txBox="1"/>
          <p:nvPr/>
        </p:nvSpPr>
        <p:spPr>
          <a:xfrm>
            <a:off x="6619817" y="1216855"/>
            <a:ext cx="5431646" cy="5355312"/>
          </a:xfrm>
          <a:prstGeom prst="rect">
            <a:avLst/>
          </a:prstGeom>
          <a:noFill/>
        </p:spPr>
        <p:txBody>
          <a:bodyPr wrap="square" rtlCol="0">
            <a:spAutoFit/>
          </a:bodyPr>
          <a:lstStyle/>
          <a:p>
            <a:r>
              <a:rPr lang="en-GB" b="1" dirty="0"/>
              <a:t>To find out more </a:t>
            </a:r>
            <a:r>
              <a:rPr lang="en-GB" dirty="0"/>
              <a:t>:</a:t>
            </a:r>
          </a:p>
          <a:p>
            <a:endParaRPr lang="en-GB" dirty="0"/>
          </a:p>
          <a:p>
            <a:pPr marL="285750" indent="-285750">
              <a:buFont typeface="Arial" panose="020B0604020202020204" pitchFamily="34" charset="0"/>
              <a:buChar char="•"/>
            </a:pPr>
            <a:r>
              <a:rPr lang="en-GB" dirty="0"/>
              <a:t>Contact our subject specialists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r>
              <a:rPr lang="en-GB" dirty="0"/>
              <a:t>        CCPLD – Amy Thomas – Subject Officer </a:t>
            </a:r>
          </a:p>
          <a:p>
            <a:r>
              <a:rPr lang="en-GB" dirty="0"/>
              <a:t>                        Tania Lucas – Subject Support Officer</a:t>
            </a:r>
          </a:p>
          <a:p>
            <a:endParaRPr lang="en-GB" dirty="0"/>
          </a:p>
          <a:p>
            <a:endParaRPr lang="en-GB" dirty="0"/>
          </a:p>
          <a:p>
            <a:endParaRPr lang="en-GB" dirty="0"/>
          </a:p>
          <a:p>
            <a:r>
              <a:rPr lang="en-GB" dirty="0"/>
              <a:t>        HSC –      Karen Morris – Subject Officer  </a:t>
            </a:r>
          </a:p>
          <a:p>
            <a:r>
              <a:rPr lang="en-GB" dirty="0"/>
              <a:t>                        Hilary Wyman – Subject Support Officer</a:t>
            </a:r>
          </a:p>
          <a:p>
            <a:endParaRPr lang="en-GB" dirty="0">
              <a:hlinkClick r:id="rId2"/>
            </a:endParaRPr>
          </a:p>
          <a:p>
            <a:r>
              <a:rPr lang="en-GB" dirty="0">
                <a:hlinkClick r:id="rId2"/>
              </a:rPr>
              <a:t>HSCandCC@wjec.co.uk</a:t>
            </a:r>
            <a:endParaRPr lang="en-GB" dirty="0"/>
          </a:p>
          <a:p>
            <a:r>
              <a:rPr lang="en-GB" dirty="0"/>
              <a:t>029 2240 4264</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Keep checking the website for the release of additional information  </a:t>
            </a:r>
          </a:p>
          <a:p>
            <a:endParaRPr lang="en-GB" dirty="0"/>
          </a:p>
        </p:txBody>
      </p:sp>
      <p:pic>
        <p:nvPicPr>
          <p:cNvPr id="7" name="Picture 6">
            <a:extLst>
              <a:ext uri="{FF2B5EF4-FFF2-40B4-BE49-F238E27FC236}">
                <a16:creationId xmlns:a16="http://schemas.microsoft.com/office/drawing/2014/main" id="{E586FB64-1DE1-4A39-8960-48D1D015CB7F}"/>
              </a:ext>
            </a:extLst>
          </p:cNvPr>
          <p:cNvPicPr>
            <a:picLocks noChangeAspect="1"/>
          </p:cNvPicPr>
          <p:nvPr/>
        </p:nvPicPr>
        <p:blipFill>
          <a:blip r:embed="rId3"/>
          <a:stretch>
            <a:fillRect/>
          </a:stretch>
        </p:blipFill>
        <p:spPr>
          <a:xfrm>
            <a:off x="343419" y="1827596"/>
            <a:ext cx="4540682" cy="4532480"/>
          </a:xfrm>
          <a:prstGeom prst="rect">
            <a:avLst/>
          </a:prstGeom>
        </p:spPr>
      </p:pic>
      <p:sp>
        <p:nvSpPr>
          <p:cNvPr id="9" name="Rectangle 8">
            <a:extLst>
              <a:ext uri="{FF2B5EF4-FFF2-40B4-BE49-F238E27FC236}">
                <a16:creationId xmlns:a16="http://schemas.microsoft.com/office/drawing/2014/main" id="{56C64DCD-39B8-417A-9BB9-4C45A651C59A}"/>
              </a:ext>
            </a:extLst>
          </p:cNvPr>
          <p:cNvSpPr/>
          <p:nvPr/>
        </p:nvSpPr>
        <p:spPr>
          <a:xfrm>
            <a:off x="282010" y="1181265"/>
            <a:ext cx="6096000" cy="646331"/>
          </a:xfrm>
          <a:prstGeom prst="rect">
            <a:avLst/>
          </a:prstGeom>
        </p:spPr>
        <p:txBody>
          <a:bodyPr>
            <a:spAutoFit/>
          </a:bodyPr>
          <a:lstStyle/>
          <a:p>
            <a:pPr lvl="0">
              <a:defRPr/>
            </a:pPr>
            <a:r>
              <a:rPr lang="en-US" dirty="0">
                <a:solidFill>
                  <a:srgbClr val="007BB9"/>
                </a:solidFill>
                <a:latin typeface="Arial" panose="020B0604020202020204"/>
              </a:rPr>
              <a:t>Level 3 Children’s Care, Play, Learning  and Development: Practice and Theory</a:t>
            </a:r>
          </a:p>
        </p:txBody>
      </p:sp>
    </p:spTree>
    <p:extLst>
      <p:ext uri="{BB962C8B-B14F-4D97-AF65-F5344CB8AC3E}">
        <p14:creationId xmlns:p14="http://schemas.microsoft.com/office/powerpoint/2010/main" val="24714058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2" ma:contentTypeDescription="Create a new document." ma:contentTypeScope="" ma:versionID="cdd55c15040df07d87432335672962c6">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3d85fff58a90e0b49dbd1520a97bd20a"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QA xmlns="101960c9-2583-49a4-9434-4c0cad7b266a" xsi:nil="true"/>
  </documentManagement>
</p:properties>
</file>

<file path=customXml/itemProps1.xml><?xml version="1.0" encoding="utf-8"?>
<ds:datastoreItem xmlns:ds="http://schemas.openxmlformats.org/officeDocument/2006/customXml" ds:itemID="{8B7AE7C1-5D61-4204-8B71-C23D7B0A2553}"/>
</file>

<file path=customXml/itemProps2.xml><?xml version="1.0" encoding="utf-8"?>
<ds:datastoreItem xmlns:ds="http://schemas.openxmlformats.org/officeDocument/2006/customXml" ds:itemID="{676C15AD-0C6E-4D2B-80A9-8A9072F9D289}"/>
</file>

<file path=customXml/itemProps3.xml><?xml version="1.0" encoding="utf-8"?>
<ds:datastoreItem xmlns:ds="http://schemas.openxmlformats.org/officeDocument/2006/customXml" ds:itemID="{5BA19E5E-9703-4342-AC59-0E9CA44CAB7D}"/>
</file>

<file path=docProps/app.xml><?xml version="1.0" encoding="utf-8"?>
<Properties xmlns="http://schemas.openxmlformats.org/officeDocument/2006/extended-properties" xmlns:vt="http://schemas.openxmlformats.org/officeDocument/2006/docPropsVTypes">
  <TotalTime>81</TotalTime>
  <Words>557</Words>
  <Application>Microsoft Office PowerPoint</Application>
  <PresentationFormat>Widescreen</PresentationFormat>
  <Paragraphs>94</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Calibri Light</vt:lpstr>
      <vt:lpstr>CongressSans</vt:lpstr>
      <vt:lpstr>Lato</vt:lpstr>
      <vt:lpstr>Symbol</vt:lpstr>
      <vt:lpstr>Office Theme</vt:lpstr>
      <vt:lpstr>PowerPoint Presentation</vt:lpstr>
      <vt:lpstr>PowerPoint Presentation</vt:lpstr>
      <vt:lpstr>PowerPoint Presentation</vt:lpstr>
      <vt:lpstr>Level 3 Children’s Care, Play, Learning and Development: Practice and Theory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Candy, Allison</dc:creator>
  <cp:lastModifiedBy>Wyman, Hilary</cp:lastModifiedBy>
  <cp:revision>11</cp:revision>
  <dcterms:created xsi:type="dcterms:W3CDTF">2019-12-16T08:20:20Z</dcterms:created>
  <dcterms:modified xsi:type="dcterms:W3CDTF">2020-01-28T10:27:15Z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ies>
</file>