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Lst>
  <p:notesMasterIdLst>
    <p:notesMasterId r:id="rId27"/>
  </p:notesMasterIdLst>
  <p:handoutMasterIdLst>
    <p:handoutMasterId r:id="rId28"/>
  </p:handoutMasterIdLst>
  <p:sldIdLst>
    <p:sldId id="602" r:id="rId5"/>
    <p:sldId id="682" r:id="rId6"/>
    <p:sldId id="609" r:id="rId7"/>
    <p:sldId id="610" r:id="rId8"/>
    <p:sldId id="612" r:id="rId9"/>
    <p:sldId id="615" r:id="rId10"/>
    <p:sldId id="530" r:id="rId11"/>
    <p:sldId id="531" r:id="rId12"/>
    <p:sldId id="617" r:id="rId13"/>
    <p:sldId id="618" r:id="rId14"/>
    <p:sldId id="688" r:id="rId15"/>
    <p:sldId id="685" r:id="rId16"/>
    <p:sldId id="684" r:id="rId17"/>
    <p:sldId id="687" r:id="rId18"/>
    <p:sldId id="678" r:id="rId19"/>
    <p:sldId id="620" r:id="rId20"/>
    <p:sldId id="679" r:id="rId21"/>
    <p:sldId id="675" r:id="rId22"/>
    <p:sldId id="680" r:id="rId23"/>
    <p:sldId id="683" r:id="rId24"/>
    <p:sldId id="405" r:id="rId25"/>
    <p:sldId id="686" r:id="rId26"/>
  </p:sldIdLst>
  <p:sldSz cx="12192000" cy="6858000"/>
  <p:notesSz cx="6794500"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B9"/>
    <a:srgbClr val="E7ECF3"/>
    <a:srgbClr val="CBD7E6"/>
    <a:srgbClr val="CB076E"/>
    <a:srgbClr val="E7ECF5"/>
    <a:srgbClr val="0070C0"/>
    <a:srgbClr val="0077C8"/>
    <a:srgbClr val="CBD6EB"/>
    <a:srgbClr val="00B0F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785647-210F-4DE1-8998-CAE60ED024A1}" v="14" dt="2019-11-07T11:57:41.0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74" autoAdjust="0"/>
    <p:restoredTop sz="86427" autoAdjust="0"/>
  </p:normalViewPr>
  <p:slideViewPr>
    <p:cSldViewPr snapToGrid="0" snapToObjects="1">
      <p:cViewPr varScale="1">
        <p:scale>
          <a:sx n="80" d="100"/>
          <a:sy n="80" d="100"/>
        </p:scale>
        <p:origin x="114" y="594"/>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FFF2797C-6EB7-4C60-8952-B71147D88356}"/>
    <pc:docChg chg="modSld">
      <pc:chgData name="Lucas, Tania" userId="232b37cb-a817-446c-b5f8-6c2be3ba9e7b" providerId="ADAL" clId="{FFF2797C-6EB7-4C60-8952-B71147D88356}" dt="2019-11-04T15:14:02.075" v="13" actId="20577"/>
      <pc:docMkLst>
        <pc:docMk/>
      </pc:docMkLst>
      <pc:sldChg chg="modSp">
        <pc:chgData name="Lucas, Tania" userId="232b37cb-a817-446c-b5f8-6c2be3ba9e7b" providerId="ADAL" clId="{FFF2797C-6EB7-4C60-8952-B71147D88356}" dt="2019-11-04T15:14:02.075" v="13" actId="20577"/>
        <pc:sldMkLst>
          <pc:docMk/>
          <pc:sldMk cId="4052456189" sldId="602"/>
        </pc:sldMkLst>
        <pc:spChg chg="mod">
          <ac:chgData name="Lucas, Tania" userId="232b37cb-a817-446c-b5f8-6c2be3ba9e7b" providerId="ADAL" clId="{FFF2797C-6EB7-4C60-8952-B71147D88356}" dt="2019-11-04T15:14:02.075" v="13" actId="20577"/>
          <ac:spMkLst>
            <pc:docMk/>
            <pc:sldMk cId="4052456189" sldId="602"/>
            <ac:spMk id="3" creationId="{DF7650FD-EEB3-2245-BEE1-DDB8083A1BEB}"/>
          </ac:spMkLst>
        </pc:spChg>
      </pc:sldChg>
    </pc:docChg>
  </pc:docChgLst>
  <pc:docChgLst>
    <pc:chgData name="Lucas, Tania" userId="232b37cb-a817-446c-b5f8-6c2be3ba9e7b" providerId="ADAL" clId="{49785647-210F-4DE1-8998-CAE60ED024A1}"/>
    <pc:docChg chg="custSel modSld">
      <pc:chgData name="Lucas, Tania" userId="232b37cb-a817-446c-b5f8-6c2be3ba9e7b" providerId="ADAL" clId="{49785647-210F-4DE1-8998-CAE60ED024A1}" dt="2019-11-07T11:22:50.606" v="108" actId="1038"/>
      <pc:docMkLst>
        <pc:docMk/>
      </pc:docMkLst>
      <pc:sldChg chg="addSp delSp modSp">
        <pc:chgData name="Lucas, Tania" userId="232b37cb-a817-446c-b5f8-6c2be3ba9e7b" providerId="ADAL" clId="{49785647-210F-4DE1-8998-CAE60ED024A1}" dt="2019-11-07T11:22:50.606" v="108" actId="1038"/>
        <pc:sldMkLst>
          <pc:docMk/>
          <pc:sldMk cId="3927701340" sldId="686"/>
        </pc:sldMkLst>
        <pc:spChg chg="del">
          <ac:chgData name="Lucas, Tania" userId="232b37cb-a817-446c-b5f8-6c2be3ba9e7b" providerId="ADAL" clId="{49785647-210F-4DE1-8998-CAE60ED024A1}" dt="2019-11-07T11:22:42.235" v="101" actId="478"/>
          <ac:spMkLst>
            <pc:docMk/>
            <pc:sldMk cId="3927701340" sldId="686"/>
            <ac:spMk id="3" creationId="{6180CC5D-1339-4636-A9BF-82FCAC9A97D6}"/>
          </ac:spMkLst>
        </pc:spChg>
        <pc:spChg chg="add mod">
          <ac:chgData name="Lucas, Tania" userId="232b37cb-a817-446c-b5f8-6c2be3ba9e7b" providerId="ADAL" clId="{49785647-210F-4DE1-8998-CAE60ED024A1}" dt="2019-11-07T11:22:50.606" v="108" actId="1038"/>
          <ac:spMkLst>
            <pc:docMk/>
            <pc:sldMk cId="3927701340" sldId="686"/>
            <ac:spMk id="4" creationId="{5BF08443-13B4-4C2C-AE68-D73CEB333A4C}"/>
          </ac:spMkLst>
        </pc:spChg>
        <pc:spChg chg="add mod">
          <ac:chgData name="Lucas, Tania" userId="232b37cb-a817-446c-b5f8-6c2be3ba9e7b" providerId="ADAL" clId="{49785647-210F-4DE1-8998-CAE60ED024A1}" dt="2019-11-07T11:22:50.606" v="108" actId="1038"/>
          <ac:spMkLst>
            <pc:docMk/>
            <pc:sldMk cId="3927701340" sldId="686"/>
            <ac:spMk id="6" creationId="{882540A8-4689-43A3-9198-97DD5638FE62}"/>
          </ac:spMkLst>
        </pc:spChg>
        <pc:spChg chg="add">
          <ac:chgData name="Lucas, Tania" userId="232b37cb-a817-446c-b5f8-6c2be3ba9e7b" providerId="ADAL" clId="{49785647-210F-4DE1-8998-CAE60ED024A1}" dt="2019-11-07T11:22:38.590" v="100"/>
          <ac:spMkLst>
            <pc:docMk/>
            <pc:sldMk cId="3927701340" sldId="686"/>
            <ac:spMk id="7" creationId="{6ABAF3BB-34D9-4C4F-B81C-E502A09F65CF}"/>
          </ac:spMkLst>
        </pc:spChg>
        <pc:picChg chg="mod">
          <ac:chgData name="Lucas, Tania" userId="232b37cb-a817-446c-b5f8-6c2be3ba9e7b" providerId="ADAL" clId="{49785647-210F-4DE1-8998-CAE60ED024A1}" dt="2019-11-07T11:22:20.059" v="99" actId="1038"/>
          <ac:picMkLst>
            <pc:docMk/>
            <pc:sldMk cId="3927701340" sldId="686"/>
            <ac:picMk id="5" creationId="{6990297D-0023-496B-BCA6-857D62124D50}"/>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848645" y="1"/>
            <a:ext cx="2944283" cy="498215"/>
          </a:xfrm>
          <a:prstGeom prst="rect">
            <a:avLst/>
          </a:prstGeom>
        </p:spPr>
        <p:txBody>
          <a:bodyPr vert="horz" lIns="91294" tIns="45647" rIns="91294" bIns="45647" rtlCol="0"/>
          <a:lstStyle>
            <a:lvl1pPr algn="r">
              <a:defRPr sz="1200"/>
            </a:lvl1pPr>
          </a:lstStyle>
          <a:p>
            <a:fld id="{9E66266E-4E78-3640-B76A-2EF766CBB339}" type="datetimeFigureOut">
              <a:rPr lang="en-US" smtClean="0"/>
              <a:t>11/7/2019</a:t>
            </a:fld>
            <a:endParaRPr lang="en-US" dirty="0"/>
          </a:p>
        </p:txBody>
      </p:sp>
      <p:sp>
        <p:nvSpPr>
          <p:cNvPr id="4" name="Footer Placeholder 3"/>
          <p:cNvSpPr>
            <a:spLocks noGrp="1"/>
          </p:cNvSpPr>
          <p:nvPr>
            <p:ph type="ftr" sz="quarter" idx="2"/>
          </p:nvPr>
        </p:nvSpPr>
        <p:spPr>
          <a:xfrm>
            <a:off x="1"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48645" y="9431600"/>
            <a:ext cx="2944283" cy="498214"/>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848645" y="1"/>
            <a:ext cx="2944283" cy="498215"/>
          </a:xfrm>
          <a:prstGeom prst="rect">
            <a:avLst/>
          </a:prstGeom>
        </p:spPr>
        <p:txBody>
          <a:bodyPr vert="horz" lIns="91294" tIns="45647" rIns="91294" bIns="45647" rtlCol="0"/>
          <a:lstStyle>
            <a:lvl1pPr algn="r">
              <a:defRPr sz="1200"/>
            </a:lvl1pPr>
          </a:lstStyle>
          <a:p>
            <a:fld id="{6745DA57-288E-CC44-A088-C970FBF5ECE8}" type="datetimeFigureOut">
              <a:rPr lang="en-US" smtClean="0"/>
              <a:t>11/7/2019</a:t>
            </a:fld>
            <a:endParaRPr lang="en-US" dirty="0"/>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679450" y="4778723"/>
            <a:ext cx="5435600" cy="3909864"/>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8645" y="9431600"/>
            <a:ext cx="2944283" cy="498214"/>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internal assessment:</a:t>
            </a:r>
          </a:p>
          <a:p>
            <a:r>
              <a:rPr lang="en-US" dirty="0"/>
              <a:t>•	is based on a scenario which must be shared with candidates two weeks prior to the assessment taking place</a:t>
            </a:r>
          </a:p>
          <a:p>
            <a:r>
              <a:rPr lang="en-US" dirty="0"/>
              <a:t>•	is accompanied by a bank of questions/tasks which must not be shared with candidates prior to the assessment taking place</a:t>
            </a:r>
          </a:p>
          <a:p>
            <a:r>
              <a:rPr lang="en-US" dirty="0"/>
              <a:t>•	must be taken under the conditions specified in the Assessor Pack</a:t>
            </a:r>
          </a:p>
          <a:p>
            <a:r>
              <a:rPr lang="en-US" dirty="0"/>
              <a:t>•	has an accompanying mark scheme for </a:t>
            </a:r>
            <a:r>
              <a:rPr lang="en-US" dirty="0" err="1"/>
              <a:t>centres</a:t>
            </a:r>
            <a:r>
              <a:rPr lang="en-US" dirty="0"/>
              <a:t> to use when marking candidate work</a:t>
            </a:r>
          </a:p>
          <a:p>
            <a:r>
              <a:rPr lang="en-US" dirty="0"/>
              <a:t>•	is 60 minutes in duration</a:t>
            </a:r>
          </a:p>
          <a:p>
            <a:r>
              <a:rPr lang="en-US" dirty="0"/>
              <a:t>•	has a pass mark of approximately 75% </a:t>
            </a:r>
          </a:p>
          <a:p>
            <a:r>
              <a:rPr lang="en-US" dirty="0"/>
              <a:t>•	is graded pass/fail.</a:t>
            </a:r>
          </a:p>
        </p:txBody>
      </p:sp>
      <p:sp>
        <p:nvSpPr>
          <p:cNvPr id="4" name="Slide Number Placeholder 3"/>
          <p:cNvSpPr>
            <a:spLocks noGrp="1"/>
          </p:cNvSpPr>
          <p:nvPr>
            <p:ph type="sldNum" sz="quarter" idx="10"/>
          </p:nvPr>
        </p:nvSpPr>
        <p:spPr/>
        <p:txBody>
          <a:bodyPr/>
          <a:lstStyle/>
          <a:p>
            <a:fld id="{CC573A14-1418-8445-A355-C4659B6B9114}" type="slidenum">
              <a:rPr lang="en-US" smtClean="0"/>
              <a:t>4</a:t>
            </a:fld>
            <a:endParaRPr lang="en-US" dirty="0"/>
          </a:p>
        </p:txBody>
      </p:sp>
    </p:spTree>
    <p:extLst>
      <p:ext uri="{BB962C8B-B14F-4D97-AF65-F5344CB8AC3E}">
        <p14:creationId xmlns:p14="http://schemas.microsoft.com/office/powerpoint/2010/main" val="4065742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5</a:t>
            </a:fld>
            <a:endParaRPr lang="en-US" dirty="0"/>
          </a:p>
        </p:txBody>
      </p:sp>
    </p:spTree>
    <p:extLst>
      <p:ext uri="{BB962C8B-B14F-4D97-AF65-F5344CB8AC3E}">
        <p14:creationId xmlns:p14="http://schemas.microsoft.com/office/powerpoint/2010/main" val="1897788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15</a:t>
            </a:fld>
            <a:endParaRPr lang="en-US" dirty="0"/>
          </a:p>
        </p:txBody>
      </p:sp>
    </p:spTree>
    <p:extLst>
      <p:ext uri="{BB962C8B-B14F-4D97-AF65-F5344CB8AC3E}">
        <p14:creationId xmlns:p14="http://schemas.microsoft.com/office/powerpoint/2010/main" val="3889190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17</a:t>
            </a:fld>
            <a:endParaRPr lang="en-US" dirty="0"/>
          </a:p>
        </p:txBody>
      </p:sp>
    </p:spTree>
    <p:extLst>
      <p:ext uri="{BB962C8B-B14F-4D97-AF65-F5344CB8AC3E}">
        <p14:creationId xmlns:p14="http://schemas.microsoft.com/office/powerpoint/2010/main" val="3323963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18</a:t>
            </a:fld>
            <a:endParaRPr lang="en-US" dirty="0"/>
          </a:p>
        </p:txBody>
      </p:sp>
    </p:spTree>
    <p:extLst>
      <p:ext uri="{BB962C8B-B14F-4D97-AF65-F5344CB8AC3E}">
        <p14:creationId xmlns:p14="http://schemas.microsoft.com/office/powerpoint/2010/main" val="759867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19</a:t>
            </a:fld>
            <a:endParaRPr lang="en-US" dirty="0"/>
          </a:p>
        </p:txBody>
      </p:sp>
    </p:spTree>
    <p:extLst>
      <p:ext uri="{BB962C8B-B14F-4D97-AF65-F5344CB8AC3E}">
        <p14:creationId xmlns:p14="http://schemas.microsoft.com/office/powerpoint/2010/main" val="3077573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scan, delegates will need to use a QR code scanner on an electronic device.  They can download one free from google or </a:t>
            </a:r>
            <a:r>
              <a:rPr lang="en-US" dirty="0" err="1"/>
              <a:t>itunes</a:t>
            </a:r>
            <a:r>
              <a:rPr lang="en-US" dirty="0"/>
              <a:t>. They will need to install it on their device. Open the app and scan the code from the screen.  The link to the feedback forms should open directly on their device and they can then provide and submit their feedback.</a:t>
            </a:r>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21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170275008"/>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Title and Content Shape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96551" y="291235"/>
            <a:ext cx="7637462" cy="516240"/>
          </a:xfrm>
        </p:spPr>
        <p:txBody>
          <a:bodyPr/>
          <a:lstStyle>
            <a:lvl1pPr>
              <a:defRPr sz="1200" b="0" i="0">
                <a:latin typeface="Lato" charset="0"/>
                <a:ea typeface="Lato" charset="0"/>
                <a:cs typeface="Lato" charset="0"/>
              </a:defRPr>
            </a:lvl1pPr>
          </a:lstStyle>
          <a:p>
            <a:r>
              <a:rPr lang="en-US" dirty="0"/>
              <a:t>Business Unit: Title of presentation</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248003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48" r:id="rId3"/>
    <p:sldLayoutId id="2147483739"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s://www.surveygizmo.eu/s3/90183362/Consortium-networks-post-event-survey-2019" TargetMode="External"/><Relationship Id="rId3" Type="http://schemas.openxmlformats.org/officeDocument/2006/relationships/image" Target="../media/image30.png"/><Relationship Id="rId7" Type="http://schemas.openxmlformats.org/officeDocument/2006/relationships/hyperlink" Target="https://protect-eu.mimecast.com/s/K1ntCqY31I8zqoxTXirbO?domain=surveygizmo.eu"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package" Target="../embeddings/Microsoft_Word_Document.docx"/></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package" Target="../embeddings/Microsoft_Word_Document1.docx"/><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49" t="16345" r="1699" b="9109"/>
          <a:stretch/>
        </p:blipFill>
        <p:spPr>
          <a:xfrm>
            <a:off x="761072" y="1833288"/>
            <a:ext cx="4114799" cy="4149394"/>
          </a:xfrm>
          <a:prstGeom prst="ellipse">
            <a:avLst/>
          </a:prstGeom>
          <a:solidFill>
            <a:schemeClr val="bg1"/>
          </a:solidFill>
        </p:spPr>
      </p:pic>
      <p:sp>
        <p:nvSpPr>
          <p:cNvPr id="3" name="TextBox 2">
            <a:extLst>
              <a:ext uri="{FF2B5EF4-FFF2-40B4-BE49-F238E27FC236}">
                <a16:creationId xmlns:a16="http://schemas.microsoft.com/office/drawing/2014/main" id="{DF7650FD-EEB3-2245-BEE1-DDB8083A1BEB}"/>
              </a:ext>
            </a:extLst>
          </p:cNvPr>
          <p:cNvSpPr txBox="1"/>
          <p:nvPr/>
        </p:nvSpPr>
        <p:spPr>
          <a:xfrm>
            <a:off x="5350977" y="2386377"/>
            <a:ext cx="6331686" cy="3416320"/>
          </a:xfrm>
          <a:prstGeom prst="rect">
            <a:avLst/>
          </a:prstGeom>
          <a:noFill/>
        </p:spPr>
        <p:txBody>
          <a:bodyPr wrap="square" rtlCol="0">
            <a:spAutoFit/>
          </a:bodyPr>
          <a:lstStyle/>
          <a:p>
            <a:r>
              <a:rPr lang="en-GB" sz="3600" dirty="0">
                <a:solidFill>
                  <a:schemeClr val="bg1"/>
                </a:solidFill>
              </a:rPr>
              <a:t>Level 2 Children’s Care, Play, Learning and Development: Core Qualification </a:t>
            </a:r>
          </a:p>
          <a:p>
            <a:endParaRPr lang="en-GB" sz="3600" dirty="0">
              <a:solidFill>
                <a:schemeClr val="bg1"/>
              </a:solidFill>
            </a:endParaRPr>
          </a:p>
          <a:p>
            <a:r>
              <a:rPr lang="en-GB" sz="3600" dirty="0">
                <a:solidFill>
                  <a:schemeClr val="bg1"/>
                </a:solidFill>
              </a:rPr>
              <a:t>Networking Event </a:t>
            </a:r>
          </a:p>
          <a:p>
            <a:r>
              <a:rPr lang="en-GB" sz="3600">
                <a:solidFill>
                  <a:schemeClr val="bg1"/>
                </a:solidFill>
              </a:rPr>
              <a:t>November 2019</a:t>
            </a:r>
            <a:endParaRPr lang="en-GB" sz="3600" dirty="0">
              <a:solidFill>
                <a:schemeClr val="bg1"/>
              </a:solidFill>
            </a:endParaRPr>
          </a:p>
        </p:txBody>
      </p:sp>
      <p:sp>
        <p:nvSpPr>
          <p:cNvPr id="8" name="Rectangle 7">
            <a:extLst>
              <a:ext uri="{FF2B5EF4-FFF2-40B4-BE49-F238E27FC236}">
                <a16:creationId xmlns:a16="http://schemas.microsoft.com/office/drawing/2014/main" id="{DADBE94A-7141-441D-B74D-DEFB0EF8FB76}"/>
              </a:ext>
            </a:extLst>
          </p:cNvPr>
          <p:cNvSpPr/>
          <p:nvPr/>
        </p:nvSpPr>
        <p:spPr>
          <a:xfrm>
            <a:off x="0" y="0"/>
            <a:ext cx="12192000" cy="1277007"/>
          </a:xfrm>
          <a:prstGeom prst="rect">
            <a:avLst/>
          </a:prstGeom>
          <a:solidFill>
            <a:schemeClr val="bg1"/>
          </a:solidFill>
        </p:spPr>
        <p:txBody>
          <a:bodyPr wrap="none" lIns="0" tIns="0" rIns="0" bIns="0" rtlCol="0" anchor="ctr">
            <a:noAutofit/>
          </a:bodyPr>
          <a:lstStyle/>
          <a:p>
            <a:pPr algn="ctr"/>
            <a:endParaRPr lang="en-GB">
              <a:solidFill>
                <a:srgbClr val="000000"/>
              </a:solidFill>
            </a:endParaRPr>
          </a:p>
        </p:txBody>
      </p:sp>
      <p:pic>
        <p:nvPicPr>
          <p:cNvPr id="7" name="Picture 6">
            <a:extLst>
              <a:ext uri="{FF2B5EF4-FFF2-40B4-BE49-F238E27FC236}">
                <a16:creationId xmlns:a16="http://schemas.microsoft.com/office/drawing/2014/main" id="{852C9184-DEF1-4518-A45F-211460BEF0C0}"/>
              </a:ext>
            </a:extLst>
          </p:cNvPr>
          <p:cNvPicPr>
            <a:picLocks noChangeAspect="1"/>
          </p:cNvPicPr>
          <p:nvPr/>
        </p:nvPicPr>
        <p:blipFill rotWithShape="1">
          <a:blip r:embed="rId3">
            <a:extLst>
              <a:ext uri="{28A0092B-C50C-407E-A947-70E740481C1C}">
                <a14:useLocalDpi xmlns:a14="http://schemas.microsoft.com/office/drawing/2010/main" val="0"/>
              </a:ext>
            </a:extLst>
          </a:blip>
          <a:srcRect b="15200"/>
          <a:stretch/>
        </p:blipFill>
        <p:spPr>
          <a:xfrm>
            <a:off x="9563834" y="70352"/>
            <a:ext cx="2685976" cy="984951"/>
          </a:xfrm>
          <a:prstGeom prst="rect">
            <a:avLst/>
          </a:prstGeom>
        </p:spPr>
      </p:pic>
    </p:spTree>
    <p:extLst>
      <p:ext uri="{BB962C8B-B14F-4D97-AF65-F5344CB8AC3E}">
        <p14:creationId xmlns:p14="http://schemas.microsoft.com/office/powerpoint/2010/main" val="4052456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664567" y="1340263"/>
            <a:ext cx="3099816" cy="1225257"/>
            <a:chOff x="8321040" y="3419856"/>
            <a:chExt cx="3099816" cy="1664208"/>
          </a:xfrm>
          <a:solidFill>
            <a:schemeClr val="accent6">
              <a:lumMod val="40000"/>
              <a:lumOff val="60000"/>
            </a:schemeClr>
          </a:solidFill>
        </p:grpSpPr>
        <p:sp>
          <p:nvSpPr>
            <p:cNvPr id="6" name="Rounded Rectangular Callout 5"/>
            <p:cNvSpPr/>
            <p:nvPr/>
          </p:nvSpPr>
          <p:spPr>
            <a:xfrm>
              <a:off x="8321040" y="3419856"/>
              <a:ext cx="3099816" cy="1664208"/>
            </a:xfrm>
            <a:prstGeom prst="wedgeRoundRectCallout">
              <a:avLst>
                <a:gd name="adj1" fmla="val -99004"/>
                <a:gd name="adj2" fmla="val -42445"/>
                <a:gd name="adj3" fmla="val 16667"/>
              </a:avLst>
            </a:prstGeom>
            <a:grpFill/>
            <a:ln>
              <a:noFill/>
            </a:ln>
          </p:spPr>
          <p:txBody>
            <a:bodyPr wrap="none" lIns="0" tIns="0" rIns="0" bIns="0" rtlCol="0" anchor="ctr">
              <a:noAutofit/>
            </a:bodyPr>
            <a:lstStyle/>
            <a:p>
              <a:pPr algn="ctr"/>
              <a:endParaRPr lang="en-GB" dirty="0">
                <a:ln>
                  <a:solidFill>
                    <a:schemeClr val="tx1"/>
                  </a:solidFill>
                </a:ln>
                <a:solidFill>
                  <a:srgbClr val="000000"/>
                </a:solidFill>
              </a:endParaRPr>
            </a:p>
          </p:txBody>
        </p:sp>
        <p:sp>
          <p:nvSpPr>
            <p:cNvPr id="7" name="Rectangle 6"/>
            <p:cNvSpPr/>
            <p:nvPr/>
          </p:nvSpPr>
          <p:spPr>
            <a:xfrm>
              <a:off x="8540496" y="3642211"/>
              <a:ext cx="2660904" cy="1254115"/>
            </a:xfrm>
            <a:prstGeom prst="rect">
              <a:avLst/>
            </a:prstGeom>
            <a:grpFill/>
            <a:ln>
              <a:noFill/>
            </a:ln>
          </p:spPr>
          <p:txBody>
            <a:bodyPr wrap="square">
              <a:spAutoFit/>
            </a:bodyPr>
            <a:lstStyle/>
            <a:p>
              <a:r>
                <a:rPr lang="en-GB" dirty="0"/>
                <a:t>Learning Outcomes all </a:t>
              </a:r>
              <a:r>
                <a:rPr lang="en-US" b="1" dirty="0"/>
                <a:t>Know</a:t>
              </a:r>
              <a:r>
                <a:rPr lang="en-US" dirty="0"/>
                <a:t> as only assessed </a:t>
              </a:r>
            </a:p>
            <a:p>
              <a:r>
                <a:rPr lang="en-US" dirty="0"/>
                <a:t>via MCQ</a:t>
              </a:r>
            </a:p>
          </p:txBody>
        </p:sp>
      </p:grpSp>
      <p:sp>
        <p:nvSpPr>
          <p:cNvPr id="13" name="Title 12">
            <a:extLst>
              <a:ext uri="{FF2B5EF4-FFF2-40B4-BE49-F238E27FC236}">
                <a16:creationId xmlns:a16="http://schemas.microsoft.com/office/drawing/2014/main" id="{AB7334BE-74A9-934C-B212-7154E08F829C}"/>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Unit Content: Learning Outcomes and Assessment Criteria</a:t>
            </a:r>
            <a:endParaRPr lang="en-US" sz="1800" dirty="0"/>
          </a:p>
        </p:txBody>
      </p:sp>
      <p:graphicFrame>
        <p:nvGraphicFramePr>
          <p:cNvPr id="8" name="Table 7">
            <a:extLst>
              <a:ext uri="{FF2B5EF4-FFF2-40B4-BE49-F238E27FC236}">
                <a16:creationId xmlns:a16="http://schemas.microsoft.com/office/drawing/2014/main" id="{24DA6C1F-9E73-8343-BE42-4DE45B071E8D}"/>
              </a:ext>
            </a:extLst>
          </p:cNvPr>
          <p:cNvGraphicFramePr>
            <a:graphicFrameLocks noGrp="1"/>
          </p:cNvGraphicFramePr>
          <p:nvPr>
            <p:extLst>
              <p:ext uri="{D42A27DB-BD31-4B8C-83A1-F6EECF244321}">
                <p14:modId xmlns:p14="http://schemas.microsoft.com/office/powerpoint/2010/main" val="4235571768"/>
              </p:ext>
            </p:extLst>
          </p:nvPr>
        </p:nvGraphicFramePr>
        <p:xfrm>
          <a:off x="333453" y="1108953"/>
          <a:ext cx="6826873" cy="5146879"/>
        </p:xfrm>
        <a:graphic>
          <a:graphicData uri="http://schemas.openxmlformats.org/drawingml/2006/table">
            <a:tbl>
              <a:tblPr firstRow="1" bandRow="1">
                <a:tableStyleId>{5C22544A-7EE6-4342-B048-85BDC9FD1C3A}</a:tableStyleId>
              </a:tblPr>
              <a:tblGrid>
                <a:gridCol w="6826873">
                  <a:extLst>
                    <a:ext uri="{9D8B030D-6E8A-4147-A177-3AD203B41FA5}">
                      <a16:colId xmlns:a16="http://schemas.microsoft.com/office/drawing/2014/main" val="3255226395"/>
                    </a:ext>
                  </a:extLst>
                </a:gridCol>
              </a:tblGrid>
              <a:tr h="443236">
                <a:tc>
                  <a:txBody>
                    <a:bodyPr/>
                    <a:lstStyle/>
                    <a:p>
                      <a:r>
                        <a:rPr lang="en-GB" sz="1400" dirty="0"/>
                        <a:t>Unit 005	Health and Safety in Children’s Care, Play, Learning and Development   </a:t>
                      </a:r>
                    </a:p>
                  </a:txBody>
                  <a:tcPr/>
                </a:tc>
                <a:extLst>
                  <a:ext uri="{0D108BD9-81ED-4DB2-BD59-A6C34878D82A}">
                    <a16:rowId xmlns:a16="http://schemas.microsoft.com/office/drawing/2014/main" val="4064613207"/>
                  </a:ext>
                </a:extLst>
              </a:tr>
              <a:tr h="4391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The learner will: </a:t>
                      </a:r>
                    </a:p>
                  </a:txBody>
                  <a:tcPr/>
                </a:tc>
                <a:extLst>
                  <a:ext uri="{0D108BD9-81ED-4DB2-BD59-A6C34878D82A}">
                    <a16:rowId xmlns:a16="http://schemas.microsoft.com/office/drawing/2014/main" val="4073022204"/>
                  </a:ext>
                </a:extLst>
              </a:tr>
              <a:tr h="439177">
                <a:tc>
                  <a:txBody>
                    <a:bodyPr/>
                    <a:lstStyle/>
                    <a:p>
                      <a:r>
                        <a:rPr lang="en-US" sz="1400" dirty="0"/>
                        <a:t>1.  Know how to meet legislative requirements for health and safety in the work setting.                             </a:t>
                      </a:r>
                    </a:p>
                  </a:txBody>
                  <a:tcPr/>
                </a:tc>
                <a:extLst>
                  <a:ext uri="{0D108BD9-81ED-4DB2-BD59-A6C34878D82A}">
                    <a16:rowId xmlns:a16="http://schemas.microsoft.com/office/drawing/2014/main" val="863071573"/>
                  </a:ext>
                </a:extLst>
              </a:tr>
              <a:tr h="439177">
                <a:tc>
                  <a:txBody>
                    <a:bodyPr/>
                    <a:lstStyle/>
                    <a:p>
                      <a:r>
                        <a:rPr lang="en-US" sz="1400" dirty="0"/>
                        <a:t>2.  Know how risk assessments are used to support health and safety in the work setting.</a:t>
                      </a:r>
                      <a:endParaRPr lang="en-GB" sz="1400" dirty="0"/>
                    </a:p>
                  </a:txBody>
                  <a:tcPr/>
                </a:tc>
                <a:extLst>
                  <a:ext uri="{0D108BD9-81ED-4DB2-BD59-A6C34878D82A}">
                    <a16:rowId xmlns:a16="http://schemas.microsoft.com/office/drawing/2014/main" val="3120105705"/>
                  </a:ext>
                </a:extLst>
              </a:tr>
              <a:tr h="439177">
                <a:tc>
                  <a:txBody>
                    <a:bodyPr/>
                    <a:lstStyle/>
                    <a:p>
                      <a:r>
                        <a:rPr lang="en-US" sz="1400" dirty="0"/>
                        <a:t>3.  Know how to promote fire safety in work settings.</a:t>
                      </a:r>
                      <a:endParaRPr lang="en-GB" sz="1400" dirty="0"/>
                    </a:p>
                  </a:txBody>
                  <a:tcPr/>
                </a:tc>
                <a:extLst>
                  <a:ext uri="{0D108BD9-81ED-4DB2-BD59-A6C34878D82A}">
                    <a16:rowId xmlns:a16="http://schemas.microsoft.com/office/drawing/2014/main" val="3034045848"/>
                  </a:ext>
                </a:extLst>
              </a:tr>
              <a:tr h="439177">
                <a:tc>
                  <a:txBody>
                    <a:bodyPr/>
                    <a:lstStyle/>
                    <a:p>
                      <a:r>
                        <a:rPr lang="en-US" sz="1400" dirty="0"/>
                        <a:t>4.  Know the principles of 'moving and handling' and 'moving and positioning'.</a:t>
                      </a:r>
                      <a:endParaRPr lang="en-GB" sz="1400" dirty="0"/>
                    </a:p>
                  </a:txBody>
                  <a:tcPr/>
                </a:tc>
                <a:extLst>
                  <a:ext uri="{0D108BD9-81ED-4DB2-BD59-A6C34878D82A}">
                    <a16:rowId xmlns:a16="http://schemas.microsoft.com/office/drawing/2014/main" val="2899210436"/>
                  </a:ext>
                </a:extLst>
              </a:tr>
              <a:tr h="505354">
                <a:tc>
                  <a:txBody>
                    <a:bodyPr/>
                    <a:lstStyle/>
                    <a:p>
                      <a:r>
                        <a:rPr lang="en-US" sz="1400" dirty="0"/>
                        <a:t>5.  Know the main routes to infection and how to prevent the spread of infections in the workplace/setting. </a:t>
                      </a:r>
                      <a:endParaRPr lang="en-GB" sz="1400" dirty="0"/>
                    </a:p>
                  </a:txBody>
                  <a:tcPr/>
                </a:tc>
                <a:extLst>
                  <a:ext uri="{0D108BD9-81ED-4DB2-BD59-A6C34878D82A}">
                    <a16:rowId xmlns:a16="http://schemas.microsoft.com/office/drawing/2014/main" val="271360112"/>
                  </a:ext>
                </a:extLst>
              </a:tr>
              <a:tr h="439177">
                <a:tc>
                  <a:txBody>
                    <a:bodyPr/>
                    <a:lstStyle/>
                    <a:p>
                      <a:r>
                        <a:rPr lang="en-US" sz="1400" dirty="0"/>
                        <a:t>6.  Know how to implement food safety measures.</a:t>
                      </a:r>
                      <a:endParaRPr lang="en-GB" sz="1400" dirty="0"/>
                    </a:p>
                  </a:txBody>
                  <a:tcPr/>
                </a:tc>
                <a:extLst>
                  <a:ext uri="{0D108BD9-81ED-4DB2-BD59-A6C34878D82A}">
                    <a16:rowId xmlns:a16="http://schemas.microsoft.com/office/drawing/2014/main" val="1507788643"/>
                  </a:ext>
                </a:extLst>
              </a:tr>
              <a:tr h="439177">
                <a:tc>
                  <a:txBody>
                    <a:bodyPr/>
                    <a:lstStyle/>
                    <a:p>
                      <a:r>
                        <a:rPr lang="en-US" sz="1400" dirty="0"/>
                        <a:t>7.  Know how to store, use and dispose of hazardous substances safely.</a:t>
                      </a:r>
                      <a:endParaRPr lang="en-GB" sz="1400" dirty="0"/>
                    </a:p>
                  </a:txBody>
                  <a:tcPr/>
                </a:tc>
                <a:extLst>
                  <a:ext uri="{0D108BD9-81ED-4DB2-BD59-A6C34878D82A}">
                    <a16:rowId xmlns:a16="http://schemas.microsoft.com/office/drawing/2014/main" val="3889023196"/>
                  </a:ext>
                </a:extLst>
              </a:tr>
              <a:tr h="439177">
                <a:tc>
                  <a:txBody>
                    <a:bodyPr/>
                    <a:lstStyle/>
                    <a:p>
                      <a:r>
                        <a:rPr lang="en-US" sz="1400" dirty="0"/>
                        <a:t>8.  Know how to maintain security in the work setting.</a:t>
                      </a:r>
                      <a:endParaRPr lang="en-GB" sz="1400" dirty="0"/>
                    </a:p>
                  </a:txBody>
                  <a:tcPr/>
                </a:tc>
                <a:extLst>
                  <a:ext uri="{0D108BD9-81ED-4DB2-BD59-A6C34878D82A}">
                    <a16:rowId xmlns:a16="http://schemas.microsoft.com/office/drawing/2014/main" val="1749464614"/>
                  </a:ext>
                </a:extLst>
              </a:tr>
              <a:tr h="439177">
                <a:tc>
                  <a:txBody>
                    <a:bodyPr/>
                    <a:lstStyle/>
                    <a:p>
                      <a:r>
                        <a:rPr lang="en-US" sz="1400" dirty="0"/>
                        <a:t>9. Know how to manage stress.</a:t>
                      </a:r>
                      <a:endParaRPr lang="en-GB" sz="1400" dirty="0"/>
                    </a:p>
                  </a:txBody>
                  <a:tcPr/>
                </a:tc>
                <a:extLst>
                  <a:ext uri="{0D108BD9-81ED-4DB2-BD59-A6C34878D82A}">
                    <a16:rowId xmlns:a16="http://schemas.microsoft.com/office/drawing/2014/main" val="3898139915"/>
                  </a:ext>
                </a:extLst>
              </a:tr>
            </a:tbl>
          </a:graphicData>
        </a:graphic>
      </p:graphicFrame>
      <p:sp>
        <p:nvSpPr>
          <p:cNvPr id="9" name="Rounded Rectangle 8">
            <a:extLst>
              <a:ext uri="{FF2B5EF4-FFF2-40B4-BE49-F238E27FC236}">
                <a16:creationId xmlns:a16="http://schemas.microsoft.com/office/drawing/2014/main" id="{E9D3B376-1A77-4E7D-BC8F-52EBAFB8FDED}"/>
              </a:ext>
            </a:extLst>
          </p:cNvPr>
          <p:cNvSpPr/>
          <p:nvPr/>
        </p:nvSpPr>
        <p:spPr>
          <a:xfrm>
            <a:off x="7896471" y="3035406"/>
            <a:ext cx="3619947" cy="1055608"/>
          </a:xfrm>
          <a:prstGeom prst="roundRect">
            <a:avLst/>
          </a:prstGeom>
          <a:solidFill>
            <a:schemeClr val="tx2"/>
          </a:solidFill>
          <a:ln>
            <a:noFill/>
          </a:ln>
        </p:spPr>
        <p:txBody>
          <a:bodyPr wrap="square">
            <a:spAutoFit/>
          </a:bodyPr>
          <a:lstStyle/>
          <a:p>
            <a:r>
              <a:rPr lang="en-GB" sz="1400" dirty="0">
                <a:solidFill>
                  <a:schemeClr val="bg1"/>
                </a:solidFill>
              </a:rPr>
              <a:t>This unit will be assessed alongside all other 4 units in the MCQ test which should  only be attempted when all content has been delivered to learners. </a:t>
            </a:r>
          </a:p>
        </p:txBody>
      </p:sp>
      <p:sp>
        <p:nvSpPr>
          <p:cNvPr id="10" name="TextBox 9">
            <a:extLst>
              <a:ext uri="{FF2B5EF4-FFF2-40B4-BE49-F238E27FC236}">
                <a16:creationId xmlns:a16="http://schemas.microsoft.com/office/drawing/2014/main" id="{C524EA3D-464C-4BC5-B8CF-0869DE5BD66A}"/>
              </a:ext>
            </a:extLst>
          </p:cNvPr>
          <p:cNvSpPr txBox="1"/>
          <p:nvPr/>
        </p:nvSpPr>
        <p:spPr>
          <a:xfrm>
            <a:off x="9052560" y="6128874"/>
            <a:ext cx="3673736" cy="253916"/>
          </a:xfrm>
          <a:prstGeom prst="rect">
            <a:avLst/>
          </a:prstGeom>
          <a:noFill/>
        </p:spPr>
        <p:txBody>
          <a:bodyPr wrap="square" rtlCol="0">
            <a:spAutoFit/>
          </a:bodyPr>
          <a:lstStyle/>
          <a:p>
            <a:r>
              <a:rPr lang="en-GB" sz="1050" dirty="0"/>
              <a:t>Ref : p. 39- 42</a:t>
            </a:r>
          </a:p>
        </p:txBody>
      </p:sp>
    </p:spTree>
    <p:extLst>
      <p:ext uri="{BB962C8B-B14F-4D97-AF65-F5344CB8AC3E}">
        <p14:creationId xmlns:p14="http://schemas.microsoft.com/office/powerpoint/2010/main" val="1042860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1B994B-7F11-4B4D-82E4-663CD7C0410D}"/>
              </a:ext>
            </a:extLst>
          </p:cNvPr>
          <p:cNvSpPr>
            <a:spLocks noGrp="1"/>
          </p:cNvSpPr>
          <p:nvPr>
            <p:ph sz="quarter" idx="10"/>
          </p:nvPr>
        </p:nvSpPr>
        <p:spPr/>
        <p:txBody>
          <a:bodyPr/>
          <a:lstStyle/>
          <a:p>
            <a:r>
              <a:rPr lang="en-GB" dirty="0"/>
              <a:t>Preparation for internal and external assessments: </a:t>
            </a:r>
          </a:p>
          <a:p>
            <a:endParaRPr lang="en-GB" dirty="0"/>
          </a:p>
          <a:p>
            <a:pPr marL="285750" indent="-285750">
              <a:buFont typeface="Arial" panose="020B0604020202020204" pitchFamily="34" charset="0"/>
              <a:buChar char="•"/>
            </a:pPr>
            <a:r>
              <a:rPr lang="en-GB" dirty="0"/>
              <a:t>MCQ technique preparation </a:t>
            </a:r>
          </a:p>
          <a:p>
            <a:pPr marL="285750" indent="-285750">
              <a:buFont typeface="Arial" panose="020B0604020202020204" pitchFamily="34" charset="0"/>
              <a:buChar char="•"/>
            </a:pPr>
            <a:r>
              <a:rPr lang="en-GB" dirty="0"/>
              <a:t>Case study preparation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endParaRPr lang="en-GB" dirty="0"/>
          </a:p>
          <a:p>
            <a:endParaRPr lang="en-GB" dirty="0"/>
          </a:p>
          <a:p>
            <a:r>
              <a:rPr lang="en-GB" u="sng" dirty="0"/>
              <a:t>Activity </a:t>
            </a:r>
          </a:p>
          <a:p>
            <a:r>
              <a:rPr lang="en-GB" dirty="0"/>
              <a:t>Discuss within your group preparation guidance provided to your learners prior to sitting case studies and MCQ’s</a:t>
            </a:r>
          </a:p>
          <a:p>
            <a:pPr marL="285750" indent="-285750">
              <a:buFont typeface="Arial" panose="020B0604020202020204" pitchFamily="34" charset="0"/>
              <a:buChar char="•"/>
            </a:pPr>
            <a:endParaRPr lang="en-GB" dirty="0"/>
          </a:p>
          <a:p>
            <a:endParaRPr lang="en-GB" dirty="0"/>
          </a:p>
        </p:txBody>
      </p:sp>
      <p:sp>
        <p:nvSpPr>
          <p:cNvPr id="3" name="Title 2">
            <a:extLst>
              <a:ext uri="{FF2B5EF4-FFF2-40B4-BE49-F238E27FC236}">
                <a16:creationId xmlns:a16="http://schemas.microsoft.com/office/drawing/2014/main" id="{4DC516C8-262A-4B4E-B20C-A59CD461B5FF}"/>
              </a:ext>
            </a:extLst>
          </p:cNvPr>
          <p:cNvSpPr>
            <a:spLocks noGrp="1"/>
          </p:cNvSpPr>
          <p:nvPr>
            <p:ph type="title"/>
          </p:nvPr>
        </p:nvSpPr>
        <p:spPr/>
        <p:txBody>
          <a:bodyPr/>
          <a:lstStyle/>
          <a:p>
            <a:r>
              <a:rPr lang="en-GB" sz="1800" dirty="0"/>
              <a:t>Internal and external assessment preparation </a:t>
            </a:r>
          </a:p>
        </p:txBody>
      </p:sp>
      <p:sp>
        <p:nvSpPr>
          <p:cNvPr id="4" name="Scroll: Horizontal 3">
            <a:extLst>
              <a:ext uri="{FF2B5EF4-FFF2-40B4-BE49-F238E27FC236}">
                <a16:creationId xmlns:a16="http://schemas.microsoft.com/office/drawing/2014/main" id="{3123EC39-572C-49A5-9DFB-EA6532878AAB}"/>
              </a:ext>
            </a:extLst>
          </p:cNvPr>
          <p:cNvSpPr/>
          <p:nvPr/>
        </p:nvSpPr>
        <p:spPr>
          <a:xfrm>
            <a:off x="766916" y="4119716"/>
            <a:ext cx="3588774" cy="1700981"/>
          </a:xfrm>
          <a:prstGeom prst="horizontalScroll">
            <a:avLst/>
          </a:prstGeom>
        </p:spPr>
        <p:txBody>
          <a:bodyPr wrap="none" lIns="0" tIns="0" rIns="0" bIns="0" rtlCol="0" anchor="ctr">
            <a:noAutofit/>
          </a:bodyPr>
          <a:lstStyle/>
          <a:p>
            <a:pPr algn="ctr"/>
            <a:endParaRPr lang="en-GB">
              <a:solidFill>
                <a:srgbClr val="000000"/>
              </a:solidFill>
            </a:endParaRPr>
          </a:p>
        </p:txBody>
      </p:sp>
      <p:sp>
        <p:nvSpPr>
          <p:cNvPr id="5" name="Thought Bubble: Cloud 4">
            <a:extLst>
              <a:ext uri="{FF2B5EF4-FFF2-40B4-BE49-F238E27FC236}">
                <a16:creationId xmlns:a16="http://schemas.microsoft.com/office/drawing/2014/main" id="{772C8A96-5A8E-4A03-9122-76CF67FEE8B4}"/>
              </a:ext>
            </a:extLst>
          </p:cNvPr>
          <p:cNvSpPr/>
          <p:nvPr/>
        </p:nvSpPr>
        <p:spPr>
          <a:xfrm>
            <a:off x="6187281" y="1076325"/>
            <a:ext cx="5658031" cy="3311013"/>
          </a:xfrm>
          <a:prstGeom prst="cloudCallou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6" name="TextBox 5">
            <a:extLst>
              <a:ext uri="{FF2B5EF4-FFF2-40B4-BE49-F238E27FC236}">
                <a16:creationId xmlns:a16="http://schemas.microsoft.com/office/drawing/2014/main" id="{1DC9ECCE-02A0-4CBE-A2D7-AB699D9DCC44}"/>
              </a:ext>
            </a:extLst>
          </p:cNvPr>
          <p:cNvSpPr txBox="1"/>
          <p:nvPr/>
        </p:nvSpPr>
        <p:spPr>
          <a:xfrm>
            <a:off x="7330063" y="1941840"/>
            <a:ext cx="3372465" cy="1477328"/>
          </a:xfrm>
          <a:prstGeom prst="rect">
            <a:avLst/>
          </a:prstGeom>
          <a:noFill/>
        </p:spPr>
        <p:txBody>
          <a:bodyPr wrap="square" rtlCol="0">
            <a:spAutoFit/>
          </a:bodyPr>
          <a:lstStyle/>
          <a:p>
            <a:pPr algn="ctr"/>
            <a:r>
              <a:rPr lang="en-GB" dirty="0">
                <a:solidFill>
                  <a:schemeClr val="bg1"/>
                </a:solidFill>
              </a:rPr>
              <a:t>Ideas</a:t>
            </a:r>
          </a:p>
          <a:p>
            <a:pPr algn="ctr"/>
            <a:endParaRPr lang="en-GB" dirty="0">
              <a:solidFill>
                <a:schemeClr val="bg1"/>
              </a:solidFill>
            </a:endParaRPr>
          </a:p>
          <a:p>
            <a:pPr algn="ctr"/>
            <a:r>
              <a:rPr lang="en-GB" dirty="0">
                <a:solidFill>
                  <a:schemeClr val="bg1"/>
                </a:solidFill>
              </a:rPr>
              <a:t>How well are your learners prepared for assessment?</a:t>
            </a:r>
          </a:p>
          <a:p>
            <a:endParaRPr lang="en-GB" dirty="0"/>
          </a:p>
        </p:txBody>
      </p:sp>
    </p:spTree>
    <p:extLst>
      <p:ext uri="{BB962C8B-B14F-4D97-AF65-F5344CB8AC3E}">
        <p14:creationId xmlns:p14="http://schemas.microsoft.com/office/powerpoint/2010/main" val="4186051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C1694D-AFCC-49DA-8D2E-B4397715702F}"/>
              </a:ext>
            </a:extLst>
          </p:cNvPr>
          <p:cNvSpPr>
            <a:spLocks noGrp="1"/>
          </p:cNvSpPr>
          <p:nvPr>
            <p:ph sz="quarter" idx="10"/>
          </p:nvPr>
        </p:nvSpPr>
        <p:spPr>
          <a:xfrm>
            <a:off x="282575" y="973993"/>
            <a:ext cx="11809413" cy="5345846"/>
          </a:xfrm>
        </p:spPr>
        <p:txBody>
          <a:bodyPr/>
          <a:lstStyle/>
          <a:p>
            <a:endParaRPr lang="en-GB" dirty="0"/>
          </a:p>
        </p:txBody>
      </p:sp>
      <p:sp>
        <p:nvSpPr>
          <p:cNvPr id="3" name="Title 2">
            <a:extLst>
              <a:ext uri="{FF2B5EF4-FFF2-40B4-BE49-F238E27FC236}">
                <a16:creationId xmlns:a16="http://schemas.microsoft.com/office/drawing/2014/main" id="{EBEC0BF8-7DB3-4E25-A1D1-F50EBE1A4A53}"/>
              </a:ext>
            </a:extLst>
          </p:cNvPr>
          <p:cNvSpPr>
            <a:spLocks noGrp="1"/>
          </p:cNvSpPr>
          <p:nvPr>
            <p:ph type="title"/>
          </p:nvPr>
        </p:nvSpPr>
        <p:spPr/>
        <p:txBody>
          <a:bodyPr/>
          <a:lstStyle/>
          <a:p>
            <a:r>
              <a:rPr lang="en-GB" sz="1800" dirty="0"/>
              <a:t>Delivery models </a:t>
            </a:r>
          </a:p>
        </p:txBody>
      </p:sp>
      <p:pic>
        <p:nvPicPr>
          <p:cNvPr id="5" name="Picture 4" descr="A picture containing drawing&#10;&#10;Description automatically generated">
            <a:extLst>
              <a:ext uri="{FF2B5EF4-FFF2-40B4-BE49-F238E27FC236}">
                <a16:creationId xmlns:a16="http://schemas.microsoft.com/office/drawing/2014/main" id="{A544D4E2-2E9D-4446-AC9A-EFE3AAD6C5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5729" y="1985010"/>
            <a:ext cx="4099560" cy="2887980"/>
          </a:xfrm>
          <a:prstGeom prst="rect">
            <a:avLst/>
          </a:prstGeom>
        </p:spPr>
      </p:pic>
      <p:sp>
        <p:nvSpPr>
          <p:cNvPr id="6" name="Thought Bubble: Cloud 5">
            <a:extLst>
              <a:ext uri="{FF2B5EF4-FFF2-40B4-BE49-F238E27FC236}">
                <a16:creationId xmlns:a16="http://schemas.microsoft.com/office/drawing/2014/main" id="{6C5FB0AB-BE32-42BE-8459-D8877FE7C786}"/>
              </a:ext>
            </a:extLst>
          </p:cNvPr>
          <p:cNvSpPr/>
          <p:nvPr/>
        </p:nvSpPr>
        <p:spPr>
          <a:xfrm>
            <a:off x="4227871" y="3834581"/>
            <a:ext cx="2644877" cy="1136731"/>
          </a:xfrm>
          <a:prstGeom prst="cloudCallout">
            <a:avLst/>
          </a:prstGeom>
        </p:spPr>
        <p:txBody>
          <a:bodyPr wrap="none" lIns="0" tIns="0" rIns="0" bIns="0" rtlCol="0" anchor="ctr">
            <a:noAutofit/>
          </a:bodyPr>
          <a:lstStyle/>
          <a:p>
            <a:pPr algn="ctr"/>
            <a:endParaRPr lang="en-GB">
              <a:solidFill>
                <a:srgbClr val="000000"/>
              </a:solidFill>
            </a:endParaRPr>
          </a:p>
        </p:txBody>
      </p:sp>
      <p:sp>
        <p:nvSpPr>
          <p:cNvPr id="7" name="Thought Bubble: Cloud 6">
            <a:extLst>
              <a:ext uri="{FF2B5EF4-FFF2-40B4-BE49-F238E27FC236}">
                <a16:creationId xmlns:a16="http://schemas.microsoft.com/office/drawing/2014/main" id="{B0374933-C638-480D-9F6D-6D5852A07B0B}"/>
              </a:ext>
            </a:extLst>
          </p:cNvPr>
          <p:cNvSpPr/>
          <p:nvPr/>
        </p:nvSpPr>
        <p:spPr>
          <a:xfrm>
            <a:off x="704005" y="1226575"/>
            <a:ext cx="2808554" cy="2202425"/>
          </a:xfrm>
          <a:prstGeom prst="cloudCallou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8" name="Thought Bubble: Cloud 7">
            <a:extLst>
              <a:ext uri="{FF2B5EF4-FFF2-40B4-BE49-F238E27FC236}">
                <a16:creationId xmlns:a16="http://schemas.microsoft.com/office/drawing/2014/main" id="{0F5AA756-0DA2-449E-9771-7E082E7A73E7}"/>
              </a:ext>
            </a:extLst>
          </p:cNvPr>
          <p:cNvSpPr/>
          <p:nvPr/>
        </p:nvSpPr>
        <p:spPr>
          <a:xfrm>
            <a:off x="8842643" y="1277074"/>
            <a:ext cx="2808554" cy="2202425"/>
          </a:xfrm>
          <a:prstGeom prst="cloudCallou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9" name="Thought Bubble: Cloud 8">
            <a:extLst>
              <a:ext uri="{FF2B5EF4-FFF2-40B4-BE49-F238E27FC236}">
                <a16:creationId xmlns:a16="http://schemas.microsoft.com/office/drawing/2014/main" id="{82BF464B-E6F7-4644-97CA-0F9299D1BC07}"/>
              </a:ext>
            </a:extLst>
          </p:cNvPr>
          <p:cNvSpPr/>
          <p:nvPr/>
        </p:nvSpPr>
        <p:spPr>
          <a:xfrm>
            <a:off x="9100871" y="3986981"/>
            <a:ext cx="2808554" cy="2202425"/>
          </a:xfrm>
          <a:prstGeom prst="cloudCallou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10" name="Thought Bubble: Cloud 9">
            <a:extLst>
              <a:ext uri="{FF2B5EF4-FFF2-40B4-BE49-F238E27FC236}">
                <a16:creationId xmlns:a16="http://schemas.microsoft.com/office/drawing/2014/main" id="{915D57B5-D125-4BBA-BD96-B2479C8D2529}"/>
              </a:ext>
            </a:extLst>
          </p:cNvPr>
          <p:cNvSpPr/>
          <p:nvPr/>
        </p:nvSpPr>
        <p:spPr>
          <a:xfrm>
            <a:off x="850946" y="4041204"/>
            <a:ext cx="2808554" cy="2202425"/>
          </a:xfrm>
          <a:prstGeom prst="cloudCallou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11" name="TextBox 10">
            <a:extLst>
              <a:ext uri="{FF2B5EF4-FFF2-40B4-BE49-F238E27FC236}">
                <a16:creationId xmlns:a16="http://schemas.microsoft.com/office/drawing/2014/main" id="{6C77C9A1-1829-4154-9634-F00314A38C98}"/>
              </a:ext>
            </a:extLst>
          </p:cNvPr>
          <p:cNvSpPr txBox="1"/>
          <p:nvPr/>
        </p:nvSpPr>
        <p:spPr>
          <a:xfrm>
            <a:off x="9378459" y="1985010"/>
            <a:ext cx="1759975" cy="646331"/>
          </a:xfrm>
          <a:prstGeom prst="rect">
            <a:avLst/>
          </a:prstGeom>
          <a:noFill/>
        </p:spPr>
        <p:txBody>
          <a:bodyPr wrap="square" rtlCol="0">
            <a:spAutoFit/>
          </a:bodyPr>
          <a:lstStyle/>
          <a:p>
            <a:pPr algn="ctr"/>
            <a:r>
              <a:rPr lang="en-GB" dirty="0">
                <a:solidFill>
                  <a:schemeClr val="bg1"/>
                </a:solidFill>
              </a:rPr>
              <a:t>Topic based delivery </a:t>
            </a:r>
          </a:p>
        </p:txBody>
      </p:sp>
      <p:sp>
        <p:nvSpPr>
          <p:cNvPr id="12" name="TextBox 11">
            <a:extLst>
              <a:ext uri="{FF2B5EF4-FFF2-40B4-BE49-F238E27FC236}">
                <a16:creationId xmlns:a16="http://schemas.microsoft.com/office/drawing/2014/main" id="{3BA30289-9670-4D68-AA5C-F3F08778B400}"/>
              </a:ext>
            </a:extLst>
          </p:cNvPr>
          <p:cNvSpPr txBox="1"/>
          <p:nvPr/>
        </p:nvSpPr>
        <p:spPr>
          <a:xfrm>
            <a:off x="9783097" y="4611329"/>
            <a:ext cx="1427310" cy="646331"/>
          </a:xfrm>
          <a:prstGeom prst="rect">
            <a:avLst/>
          </a:prstGeom>
          <a:noFill/>
        </p:spPr>
        <p:txBody>
          <a:bodyPr wrap="square" rtlCol="0">
            <a:spAutoFit/>
          </a:bodyPr>
          <a:lstStyle/>
          <a:p>
            <a:pPr algn="ctr"/>
            <a:r>
              <a:rPr lang="en-GB" dirty="0">
                <a:solidFill>
                  <a:schemeClr val="bg1"/>
                </a:solidFill>
              </a:rPr>
              <a:t>Front loaded core</a:t>
            </a:r>
          </a:p>
        </p:txBody>
      </p:sp>
      <p:sp>
        <p:nvSpPr>
          <p:cNvPr id="13" name="TextBox 12">
            <a:extLst>
              <a:ext uri="{FF2B5EF4-FFF2-40B4-BE49-F238E27FC236}">
                <a16:creationId xmlns:a16="http://schemas.microsoft.com/office/drawing/2014/main" id="{871481B8-E02E-4250-A5CE-E0102460E7FC}"/>
              </a:ext>
            </a:extLst>
          </p:cNvPr>
          <p:cNvSpPr txBox="1"/>
          <p:nvPr/>
        </p:nvSpPr>
        <p:spPr>
          <a:xfrm>
            <a:off x="1599831" y="4819252"/>
            <a:ext cx="1474839" cy="646331"/>
          </a:xfrm>
          <a:prstGeom prst="rect">
            <a:avLst/>
          </a:prstGeom>
          <a:noFill/>
        </p:spPr>
        <p:txBody>
          <a:bodyPr wrap="square" rtlCol="0">
            <a:spAutoFit/>
          </a:bodyPr>
          <a:lstStyle/>
          <a:p>
            <a:pPr algn="ctr"/>
            <a:r>
              <a:rPr lang="en-GB" dirty="0">
                <a:solidFill>
                  <a:schemeClr val="bg1"/>
                </a:solidFill>
              </a:rPr>
              <a:t>End loaded core </a:t>
            </a:r>
          </a:p>
        </p:txBody>
      </p:sp>
      <p:sp>
        <p:nvSpPr>
          <p:cNvPr id="14" name="TextBox 13">
            <a:extLst>
              <a:ext uri="{FF2B5EF4-FFF2-40B4-BE49-F238E27FC236}">
                <a16:creationId xmlns:a16="http://schemas.microsoft.com/office/drawing/2014/main" id="{6137B0BD-E6F6-46D6-9587-429B8968BFFC}"/>
              </a:ext>
            </a:extLst>
          </p:cNvPr>
          <p:cNvSpPr txBox="1"/>
          <p:nvPr/>
        </p:nvSpPr>
        <p:spPr>
          <a:xfrm>
            <a:off x="1385611" y="1987788"/>
            <a:ext cx="1445342" cy="646331"/>
          </a:xfrm>
          <a:prstGeom prst="rect">
            <a:avLst/>
          </a:prstGeom>
          <a:noFill/>
        </p:spPr>
        <p:txBody>
          <a:bodyPr wrap="square" rtlCol="0">
            <a:spAutoFit/>
          </a:bodyPr>
          <a:lstStyle/>
          <a:p>
            <a:pPr algn="ctr"/>
            <a:r>
              <a:rPr lang="en-GB" dirty="0">
                <a:solidFill>
                  <a:schemeClr val="bg1"/>
                </a:solidFill>
              </a:rPr>
              <a:t>Unit based delivery</a:t>
            </a:r>
          </a:p>
        </p:txBody>
      </p:sp>
      <p:sp>
        <p:nvSpPr>
          <p:cNvPr id="17" name="Rectangle: Rounded Corners 16">
            <a:extLst>
              <a:ext uri="{FF2B5EF4-FFF2-40B4-BE49-F238E27FC236}">
                <a16:creationId xmlns:a16="http://schemas.microsoft.com/office/drawing/2014/main" id="{3F54FD2D-4A78-4B16-8CDF-7D6F38BC415A}"/>
              </a:ext>
            </a:extLst>
          </p:cNvPr>
          <p:cNvSpPr/>
          <p:nvPr/>
        </p:nvSpPr>
        <p:spPr>
          <a:xfrm>
            <a:off x="4164670" y="5308820"/>
            <a:ext cx="4236994" cy="575188"/>
          </a:xfrm>
          <a:prstGeom prst="roundRect">
            <a:avLst/>
          </a:prstGeom>
          <a:solidFill>
            <a:schemeClr val="accent6">
              <a:lumMod val="75000"/>
            </a:schemeClr>
          </a:solidFill>
        </p:spPr>
        <p:txBody>
          <a:bodyPr wrap="none" lIns="0" tIns="0" rIns="0" bIns="0" rtlCol="0" anchor="ctr">
            <a:noAutofit/>
          </a:bodyPr>
          <a:lstStyle/>
          <a:p>
            <a:pPr algn="ctr"/>
            <a:endParaRPr lang="en-GB">
              <a:solidFill>
                <a:srgbClr val="000000"/>
              </a:solidFill>
            </a:endParaRPr>
          </a:p>
        </p:txBody>
      </p:sp>
      <p:sp>
        <p:nvSpPr>
          <p:cNvPr id="18" name="Rectangle: Rounded Corners 17">
            <a:extLst>
              <a:ext uri="{FF2B5EF4-FFF2-40B4-BE49-F238E27FC236}">
                <a16:creationId xmlns:a16="http://schemas.microsoft.com/office/drawing/2014/main" id="{F53ABEBF-1160-46FE-A963-DAF933727EF4}"/>
              </a:ext>
            </a:extLst>
          </p:cNvPr>
          <p:cNvSpPr/>
          <p:nvPr/>
        </p:nvSpPr>
        <p:spPr>
          <a:xfrm>
            <a:off x="4164859" y="1277074"/>
            <a:ext cx="4236994" cy="575188"/>
          </a:xfrm>
          <a:prstGeom prst="roundRect">
            <a:avLst/>
          </a:prstGeom>
          <a:solidFill>
            <a:schemeClr val="accent6">
              <a:lumMod val="75000"/>
            </a:schemeClr>
          </a:solidFill>
        </p:spPr>
        <p:txBody>
          <a:bodyPr wrap="none" lIns="0" tIns="0" rIns="0" bIns="0" rtlCol="0" anchor="ctr">
            <a:noAutofit/>
          </a:bodyPr>
          <a:lstStyle/>
          <a:p>
            <a:pPr algn="ctr"/>
            <a:endParaRPr lang="en-GB">
              <a:solidFill>
                <a:srgbClr val="000000"/>
              </a:solidFill>
            </a:endParaRPr>
          </a:p>
        </p:txBody>
      </p:sp>
      <p:sp>
        <p:nvSpPr>
          <p:cNvPr id="19" name="TextBox 18">
            <a:extLst>
              <a:ext uri="{FF2B5EF4-FFF2-40B4-BE49-F238E27FC236}">
                <a16:creationId xmlns:a16="http://schemas.microsoft.com/office/drawing/2014/main" id="{CAC1F389-FA21-4BB9-9942-AF78D6BE8105}"/>
              </a:ext>
            </a:extLst>
          </p:cNvPr>
          <p:cNvSpPr txBox="1"/>
          <p:nvPr/>
        </p:nvSpPr>
        <p:spPr>
          <a:xfrm>
            <a:off x="4255749" y="1355422"/>
            <a:ext cx="3922361" cy="369332"/>
          </a:xfrm>
          <a:prstGeom prst="rect">
            <a:avLst/>
          </a:prstGeom>
          <a:noFill/>
        </p:spPr>
        <p:txBody>
          <a:bodyPr wrap="square" rtlCol="0">
            <a:spAutoFit/>
          </a:bodyPr>
          <a:lstStyle/>
          <a:p>
            <a:pPr algn="ctr"/>
            <a:r>
              <a:rPr lang="en-GB" dirty="0">
                <a:solidFill>
                  <a:schemeClr val="bg1"/>
                </a:solidFill>
              </a:rPr>
              <a:t>One case study at a time </a:t>
            </a:r>
          </a:p>
        </p:txBody>
      </p:sp>
      <p:sp>
        <p:nvSpPr>
          <p:cNvPr id="20" name="TextBox 19">
            <a:extLst>
              <a:ext uri="{FF2B5EF4-FFF2-40B4-BE49-F238E27FC236}">
                <a16:creationId xmlns:a16="http://schemas.microsoft.com/office/drawing/2014/main" id="{6EF5D38A-2B50-43B7-9891-6E30A29270CA}"/>
              </a:ext>
            </a:extLst>
          </p:cNvPr>
          <p:cNvSpPr txBox="1"/>
          <p:nvPr/>
        </p:nvSpPr>
        <p:spPr>
          <a:xfrm>
            <a:off x="4408385" y="5391654"/>
            <a:ext cx="3769725" cy="369332"/>
          </a:xfrm>
          <a:prstGeom prst="rect">
            <a:avLst/>
          </a:prstGeom>
          <a:noFill/>
        </p:spPr>
        <p:txBody>
          <a:bodyPr wrap="square" rtlCol="0">
            <a:spAutoFit/>
          </a:bodyPr>
          <a:lstStyle/>
          <a:p>
            <a:r>
              <a:rPr lang="en-GB" dirty="0">
                <a:solidFill>
                  <a:schemeClr val="bg1"/>
                </a:solidFill>
              </a:rPr>
              <a:t>Three case studies issued together </a:t>
            </a:r>
          </a:p>
        </p:txBody>
      </p:sp>
    </p:spTree>
    <p:extLst>
      <p:ext uri="{BB962C8B-B14F-4D97-AF65-F5344CB8AC3E}">
        <p14:creationId xmlns:p14="http://schemas.microsoft.com/office/powerpoint/2010/main" val="431143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0A7878-0F00-4562-A308-19D80F103A4B}"/>
              </a:ext>
            </a:extLst>
          </p:cNvPr>
          <p:cNvSpPr>
            <a:spLocks noGrp="1"/>
          </p:cNvSpPr>
          <p:nvPr>
            <p:ph sz="quarter" idx="10"/>
          </p:nvPr>
        </p:nvSpPr>
        <p:spPr/>
        <p:txBody>
          <a:bodyPr/>
          <a:lstStyle/>
          <a:p>
            <a:endParaRPr lang="en-GB" dirty="0"/>
          </a:p>
          <a:p>
            <a:endParaRPr lang="en-GB" dirty="0"/>
          </a:p>
          <a:p>
            <a:endParaRPr lang="en-GB" dirty="0"/>
          </a:p>
        </p:txBody>
      </p:sp>
      <p:sp>
        <p:nvSpPr>
          <p:cNvPr id="6" name="Title 5">
            <a:extLst>
              <a:ext uri="{FF2B5EF4-FFF2-40B4-BE49-F238E27FC236}">
                <a16:creationId xmlns:a16="http://schemas.microsoft.com/office/drawing/2014/main" id="{A5E7134B-F376-4B74-B1BD-220BD71A5765}"/>
              </a:ext>
            </a:extLst>
          </p:cNvPr>
          <p:cNvSpPr>
            <a:spLocks noGrp="1"/>
          </p:cNvSpPr>
          <p:nvPr>
            <p:ph type="title"/>
          </p:nvPr>
        </p:nvSpPr>
        <p:spPr/>
        <p:txBody>
          <a:bodyPr/>
          <a:lstStyle/>
          <a:p>
            <a:endParaRPr lang="en-GB"/>
          </a:p>
        </p:txBody>
      </p:sp>
      <p:sp>
        <p:nvSpPr>
          <p:cNvPr id="4" name="Rectangle: Rounded Corners 3">
            <a:extLst>
              <a:ext uri="{FF2B5EF4-FFF2-40B4-BE49-F238E27FC236}">
                <a16:creationId xmlns:a16="http://schemas.microsoft.com/office/drawing/2014/main" id="{C13811C2-AC7B-46D9-8338-3D2E1C48C1DE}"/>
              </a:ext>
            </a:extLst>
          </p:cNvPr>
          <p:cNvSpPr/>
          <p:nvPr/>
        </p:nvSpPr>
        <p:spPr>
          <a:xfrm>
            <a:off x="3048000" y="1268361"/>
            <a:ext cx="5968181" cy="993058"/>
          </a:xfrm>
          <a:prstGeom prst="roundRect">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E9800FA1-4A72-4335-9E94-51DE905EEAD2}"/>
              </a:ext>
            </a:extLst>
          </p:cNvPr>
          <p:cNvSpPr txBox="1"/>
          <p:nvPr/>
        </p:nvSpPr>
        <p:spPr>
          <a:xfrm>
            <a:off x="3687096" y="1580224"/>
            <a:ext cx="4483509" cy="369332"/>
          </a:xfrm>
          <a:prstGeom prst="rect">
            <a:avLst/>
          </a:prstGeom>
          <a:noFill/>
        </p:spPr>
        <p:txBody>
          <a:bodyPr wrap="square" rtlCol="0">
            <a:spAutoFit/>
          </a:bodyPr>
          <a:lstStyle/>
          <a:p>
            <a:pPr algn="ctr"/>
            <a:r>
              <a:rPr lang="en-GB" b="1" dirty="0">
                <a:solidFill>
                  <a:schemeClr val="bg1"/>
                </a:solidFill>
              </a:rPr>
              <a:t>Group activity – 45 minutes  </a:t>
            </a:r>
          </a:p>
        </p:txBody>
      </p:sp>
      <p:sp>
        <p:nvSpPr>
          <p:cNvPr id="7" name="Rectangle: Rounded Corners 6">
            <a:extLst>
              <a:ext uri="{FF2B5EF4-FFF2-40B4-BE49-F238E27FC236}">
                <a16:creationId xmlns:a16="http://schemas.microsoft.com/office/drawing/2014/main" id="{59EBC776-27F0-420F-89B7-E1FAC1091268}"/>
              </a:ext>
            </a:extLst>
          </p:cNvPr>
          <p:cNvSpPr/>
          <p:nvPr/>
        </p:nvSpPr>
        <p:spPr>
          <a:xfrm>
            <a:off x="865239" y="2615381"/>
            <a:ext cx="10373032" cy="3166294"/>
          </a:xfrm>
          <a:prstGeom prst="roundRect">
            <a:avLst/>
          </a:prstGeom>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CA806021-0E44-4238-8215-B1EB2DEC86CE}"/>
              </a:ext>
            </a:extLst>
          </p:cNvPr>
          <p:cNvSpPr txBox="1"/>
          <p:nvPr/>
        </p:nvSpPr>
        <p:spPr>
          <a:xfrm>
            <a:off x="865239" y="2615381"/>
            <a:ext cx="10205884" cy="2862322"/>
          </a:xfrm>
          <a:prstGeom prst="rect">
            <a:avLst/>
          </a:prstGeom>
          <a:noFill/>
        </p:spPr>
        <p:txBody>
          <a:bodyPr wrap="square" rtlCol="0">
            <a:spAutoFit/>
          </a:bodyPr>
          <a:lstStyle/>
          <a:p>
            <a:pPr marL="285750" indent="-285750">
              <a:buFont typeface="Arial" panose="020B0604020202020204" pitchFamily="34" charset="0"/>
              <a:buChar char="•"/>
            </a:pPr>
            <a:r>
              <a:rPr lang="en-GB" dirty="0"/>
              <a:t>Share your centre delivery model with your group</a:t>
            </a:r>
          </a:p>
          <a:p>
            <a:pPr marL="285750" indent="-285750">
              <a:buFont typeface="Arial" panose="020B0604020202020204" pitchFamily="34" charset="0"/>
              <a:buChar char="•"/>
            </a:pPr>
            <a:r>
              <a:rPr lang="en-GB" dirty="0"/>
              <a:t>Discuss what is working well</a:t>
            </a:r>
          </a:p>
          <a:p>
            <a:pPr marL="285750" indent="-285750">
              <a:buFont typeface="Arial" panose="020B0604020202020204" pitchFamily="34" charset="0"/>
              <a:buChar char="•"/>
            </a:pPr>
            <a:r>
              <a:rPr lang="en-GB" dirty="0"/>
              <a:t>Discuss the challenges you have experienced</a:t>
            </a:r>
          </a:p>
          <a:p>
            <a:pPr marL="285750" indent="-285750">
              <a:buFont typeface="Arial" panose="020B0604020202020204" pitchFamily="34" charset="0"/>
              <a:buChar char="•"/>
            </a:pPr>
            <a:r>
              <a:rPr lang="en-GB" dirty="0"/>
              <a:t>Discuss any good resources you have used as part of the teaching and learning process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r>
              <a:rPr lang="en-GB" dirty="0"/>
              <a:t>On flip chart paper provided</a:t>
            </a:r>
          </a:p>
          <a:p>
            <a:pPr marL="285750" indent="-285750">
              <a:buFont typeface="Arial" panose="020B0604020202020204" pitchFamily="34" charset="0"/>
              <a:buChar char="•"/>
            </a:pPr>
            <a:r>
              <a:rPr lang="en-GB" dirty="0"/>
              <a:t>Make a note of good practice to share amongst the network </a:t>
            </a:r>
          </a:p>
          <a:p>
            <a:pPr marL="285750" indent="-285750">
              <a:buFont typeface="Arial" panose="020B0604020202020204" pitchFamily="34" charset="0"/>
              <a:buChar char="•"/>
            </a:pPr>
            <a:r>
              <a:rPr lang="en-GB" dirty="0"/>
              <a:t>Include questions/queries you would like to find out the answers to</a:t>
            </a:r>
          </a:p>
          <a:p>
            <a:r>
              <a:rPr lang="en-GB" dirty="0"/>
              <a:t> </a:t>
            </a:r>
          </a:p>
        </p:txBody>
      </p:sp>
    </p:spTree>
    <p:extLst>
      <p:ext uri="{BB962C8B-B14F-4D97-AF65-F5344CB8AC3E}">
        <p14:creationId xmlns:p14="http://schemas.microsoft.com/office/powerpoint/2010/main" val="2166148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BFF3C8-EEDA-46DC-B688-3A4469B86939}"/>
              </a:ext>
            </a:extLst>
          </p:cNvPr>
          <p:cNvSpPr>
            <a:spLocks noGrp="1"/>
          </p:cNvSpPr>
          <p:nvPr>
            <p:ph sz="quarter" idx="10"/>
          </p:nvPr>
        </p:nvSpPr>
        <p:spPr/>
        <p:txBody>
          <a:bodyPr/>
          <a:lstStyle/>
          <a:p>
            <a:pPr algn="ctr"/>
            <a:endParaRPr lang="en-GB" sz="5400" dirty="0"/>
          </a:p>
          <a:p>
            <a:pPr algn="ctr"/>
            <a:endParaRPr lang="en-GB" sz="5400" dirty="0"/>
          </a:p>
          <a:p>
            <a:pPr algn="ctr"/>
            <a:r>
              <a:rPr lang="en-GB" sz="5400" dirty="0"/>
              <a:t>Break </a:t>
            </a:r>
          </a:p>
        </p:txBody>
      </p:sp>
      <p:sp>
        <p:nvSpPr>
          <p:cNvPr id="3" name="Title 2">
            <a:extLst>
              <a:ext uri="{FF2B5EF4-FFF2-40B4-BE49-F238E27FC236}">
                <a16:creationId xmlns:a16="http://schemas.microsoft.com/office/drawing/2014/main" id="{4C4E4445-5F8E-42F9-8816-FF3FC560B229}"/>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id="{1494531C-2FB8-45A2-BE65-7C6DADBFD9AA}"/>
              </a:ext>
            </a:extLst>
          </p:cNvPr>
          <p:cNvPicPr>
            <a:picLocks noChangeAspect="1"/>
          </p:cNvPicPr>
          <p:nvPr/>
        </p:nvPicPr>
        <p:blipFill>
          <a:blip r:embed="rId2"/>
          <a:stretch>
            <a:fillRect/>
          </a:stretch>
        </p:blipFill>
        <p:spPr>
          <a:xfrm>
            <a:off x="4071937" y="1047750"/>
            <a:ext cx="4048125" cy="4762500"/>
          </a:xfrm>
          <a:prstGeom prst="rect">
            <a:avLst/>
          </a:prstGeom>
        </p:spPr>
      </p:pic>
    </p:spTree>
    <p:extLst>
      <p:ext uri="{BB962C8B-B14F-4D97-AF65-F5344CB8AC3E}">
        <p14:creationId xmlns:p14="http://schemas.microsoft.com/office/powerpoint/2010/main" val="2626401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p:txBody>
          <a:bodyPr/>
          <a:lstStyle/>
          <a:p>
            <a:r>
              <a:rPr lang="en-US" sz="1800" dirty="0"/>
              <a:t>Level 2 Children’s Care, Play, Learning and Development: Core Qualification</a:t>
            </a:r>
            <a:br>
              <a:rPr lang="en-US" dirty="0"/>
            </a:br>
            <a:endParaRPr lang="en-US" dirty="0">
              <a:solidFill>
                <a:schemeClr val="tx1"/>
              </a:solidFill>
            </a:endParaRPr>
          </a:p>
        </p:txBody>
      </p:sp>
      <p:pic>
        <p:nvPicPr>
          <p:cNvPr id="2" name="Picture 1">
            <a:extLst>
              <a:ext uri="{FF2B5EF4-FFF2-40B4-BE49-F238E27FC236}">
                <a16:creationId xmlns:a16="http://schemas.microsoft.com/office/drawing/2014/main" id="{53ABDD39-0390-432C-8B19-1DD9CC5CEC38}"/>
              </a:ext>
            </a:extLst>
          </p:cNvPr>
          <p:cNvPicPr>
            <a:picLocks noChangeAspect="1"/>
          </p:cNvPicPr>
          <p:nvPr/>
        </p:nvPicPr>
        <p:blipFill>
          <a:blip r:embed="rId3"/>
          <a:stretch>
            <a:fillRect/>
          </a:stretch>
        </p:blipFill>
        <p:spPr>
          <a:xfrm>
            <a:off x="365759" y="961922"/>
            <a:ext cx="4023361" cy="4934156"/>
          </a:xfrm>
          <a:prstGeom prst="rect">
            <a:avLst/>
          </a:prstGeom>
        </p:spPr>
      </p:pic>
      <p:pic>
        <p:nvPicPr>
          <p:cNvPr id="3" name="Picture 2">
            <a:extLst>
              <a:ext uri="{FF2B5EF4-FFF2-40B4-BE49-F238E27FC236}">
                <a16:creationId xmlns:a16="http://schemas.microsoft.com/office/drawing/2014/main" id="{0CB3FCDF-6A38-4C85-8988-15CFBA7B297B}"/>
              </a:ext>
            </a:extLst>
          </p:cNvPr>
          <p:cNvPicPr>
            <a:picLocks noChangeAspect="1"/>
          </p:cNvPicPr>
          <p:nvPr/>
        </p:nvPicPr>
        <p:blipFill>
          <a:blip r:embed="rId4"/>
          <a:stretch>
            <a:fillRect/>
          </a:stretch>
        </p:blipFill>
        <p:spPr>
          <a:xfrm>
            <a:off x="6954819" y="1022312"/>
            <a:ext cx="4972939" cy="4813376"/>
          </a:xfrm>
          <a:prstGeom prst="rect">
            <a:avLst/>
          </a:prstGeom>
        </p:spPr>
      </p:pic>
      <p:sp>
        <p:nvSpPr>
          <p:cNvPr id="6" name="Rounded Rectangle 8">
            <a:extLst>
              <a:ext uri="{FF2B5EF4-FFF2-40B4-BE49-F238E27FC236}">
                <a16:creationId xmlns:a16="http://schemas.microsoft.com/office/drawing/2014/main" id="{0495DD89-5AAC-4A75-B186-4BE84AA05AE2}"/>
              </a:ext>
            </a:extLst>
          </p:cNvPr>
          <p:cNvSpPr/>
          <p:nvPr/>
        </p:nvSpPr>
        <p:spPr>
          <a:xfrm>
            <a:off x="4690332" y="1769507"/>
            <a:ext cx="2390031" cy="4614029"/>
          </a:xfrm>
          <a:prstGeom prst="roundRect">
            <a:avLst/>
          </a:prstGeom>
          <a:solidFill>
            <a:schemeClr val="tx2"/>
          </a:solidFill>
          <a:ln>
            <a:noFill/>
          </a:ln>
        </p:spPr>
        <p:txBody>
          <a:bodyPr wrap="square">
            <a:spAutoFit/>
          </a:bodyPr>
          <a:lstStyle/>
          <a:p>
            <a:endParaRPr lang="en-GB" sz="1400" dirty="0">
              <a:solidFill>
                <a:schemeClr val="bg1"/>
              </a:solidFill>
            </a:endParaRPr>
          </a:p>
          <a:p>
            <a:r>
              <a:rPr lang="en-GB" sz="1400" dirty="0">
                <a:solidFill>
                  <a:schemeClr val="bg1"/>
                </a:solidFill>
              </a:rPr>
              <a:t>External Assessment </a:t>
            </a:r>
          </a:p>
          <a:p>
            <a:endParaRPr lang="en-GB" sz="1400" dirty="0">
              <a:solidFill>
                <a:schemeClr val="bg1"/>
              </a:solidFill>
            </a:endParaRPr>
          </a:p>
          <a:p>
            <a:r>
              <a:rPr lang="en-GB" sz="1400" dirty="0">
                <a:solidFill>
                  <a:schemeClr val="bg1"/>
                </a:solidFill>
              </a:rPr>
              <a:t>Encourage learners to complete practice paper on screen. </a:t>
            </a:r>
          </a:p>
          <a:p>
            <a:endParaRPr lang="en-GB" sz="1400" dirty="0">
              <a:solidFill>
                <a:schemeClr val="bg1"/>
              </a:solidFill>
            </a:endParaRPr>
          </a:p>
          <a:p>
            <a:r>
              <a:rPr lang="en-GB" sz="1400" dirty="0">
                <a:solidFill>
                  <a:schemeClr val="bg1"/>
                </a:solidFill>
              </a:rPr>
              <a:t>Hard copies of papers need to be stored following JCQ conditions.</a:t>
            </a:r>
          </a:p>
          <a:p>
            <a:endParaRPr lang="en-GB" sz="1400" dirty="0">
              <a:solidFill>
                <a:schemeClr val="bg1"/>
              </a:solidFill>
            </a:endParaRPr>
          </a:p>
          <a:p>
            <a:r>
              <a:rPr lang="en-GB" sz="1400" dirty="0">
                <a:solidFill>
                  <a:schemeClr val="bg1"/>
                </a:solidFill>
              </a:rPr>
              <a:t>Assessments need to be completed in an appropriate environment.</a:t>
            </a:r>
          </a:p>
          <a:p>
            <a:endParaRPr lang="en-GB" sz="1400" dirty="0">
              <a:solidFill>
                <a:schemeClr val="bg1"/>
              </a:solidFill>
            </a:endParaRPr>
          </a:p>
          <a:p>
            <a:r>
              <a:rPr lang="en-GB" sz="1400" dirty="0">
                <a:solidFill>
                  <a:schemeClr val="bg1"/>
                </a:solidFill>
              </a:rPr>
              <a:t>No limit to resits but cost implications.</a:t>
            </a:r>
          </a:p>
          <a:p>
            <a:endParaRPr lang="en-GB" sz="1400" dirty="0">
              <a:solidFill>
                <a:schemeClr val="bg1"/>
              </a:solidFill>
            </a:endParaRPr>
          </a:p>
          <a:p>
            <a:endParaRPr lang="en-GB" sz="1400" dirty="0">
              <a:solidFill>
                <a:schemeClr val="bg1"/>
              </a:solidFill>
            </a:endParaRPr>
          </a:p>
        </p:txBody>
      </p:sp>
    </p:spTree>
    <p:extLst>
      <p:ext uri="{BB962C8B-B14F-4D97-AF65-F5344CB8AC3E}">
        <p14:creationId xmlns:p14="http://schemas.microsoft.com/office/powerpoint/2010/main" val="1528774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324EF1-3572-42B1-935D-8C301A375831}"/>
              </a:ext>
            </a:extLst>
          </p:cNvPr>
          <p:cNvSpPr txBox="1"/>
          <p:nvPr/>
        </p:nvSpPr>
        <p:spPr>
          <a:xfrm>
            <a:off x="4769223" y="1353021"/>
            <a:ext cx="4261821" cy="5001369"/>
          </a:xfrm>
          <a:prstGeom prst="rect">
            <a:avLst/>
          </a:prstGeom>
          <a:noFill/>
        </p:spPr>
        <p:txBody>
          <a:bodyPr wrap="square" rtlCol="0">
            <a:spAutoFit/>
          </a:bodyPr>
          <a:lstStyle/>
          <a:p>
            <a:r>
              <a:rPr lang="en-GB" sz="1100" dirty="0"/>
              <a:t>Tom takes Kate’s hand and she lets him guide her to the construction area. Kate sits with him for a while, interacting and encouraging the play by picking up tools and starting to build a structure. Many of the other children see this and eagerly join Kate and Tom and start to create a wall from the blocks.  Tom soon starts to relax and plays co-operatively with the other children. Tom then starts to initiate play by moving on to the sand area as he wants to dig for treasure. To enable this, Kate gets jewels and coins to place in the sand. </a:t>
            </a:r>
          </a:p>
          <a:p>
            <a:r>
              <a:rPr lang="en-GB" sz="1100" dirty="0"/>
              <a:t> </a:t>
            </a:r>
          </a:p>
          <a:p>
            <a:r>
              <a:rPr lang="en-GB" sz="1100" dirty="0"/>
              <a:t>Kate is seen spending a lot of one-to-one time with Tom throughout the day, whereas other children do not seem to need so much support. Kate attempts to communicate with Tom by engaging him in conversation and using positive gestures such as smiling and using a thumbs up signal.</a:t>
            </a:r>
          </a:p>
          <a:p>
            <a:r>
              <a:rPr lang="en-GB" sz="1100" dirty="0"/>
              <a:t> </a:t>
            </a:r>
          </a:p>
          <a:p>
            <a:r>
              <a:rPr lang="en-GB" sz="1100" dirty="0"/>
              <a:t>Once all of the children have arrived, they are all guided to the mat for Circle Time.  Kate ensures that Tom sits at the front as he often struggles to hear. Then the team leader, Lucy, sings the daily ‘Bore da’ (good morning) song and all of the children join in.  Lucy then discusses the weather using lots of incidental Welsh throughout and outlines the activities on offer for the day. The children then freely choose which activity they would like to take part in. </a:t>
            </a:r>
          </a:p>
          <a:p>
            <a:r>
              <a:rPr lang="en-GB" sz="1100" dirty="0"/>
              <a:t> </a:t>
            </a:r>
          </a:p>
          <a:p>
            <a:r>
              <a:rPr lang="en-GB" sz="1100" dirty="0"/>
              <a:t>One of these activities involves healthy eating during which the children will prepare a snack by washing, peeling and cutting some fruit. The children who choose the healthy eating activity go to wash their hands in readiness to prepare a snack. </a:t>
            </a:r>
          </a:p>
        </p:txBody>
      </p:sp>
      <p:sp>
        <p:nvSpPr>
          <p:cNvPr id="5" name="TextBox 4">
            <a:extLst>
              <a:ext uri="{FF2B5EF4-FFF2-40B4-BE49-F238E27FC236}">
                <a16:creationId xmlns:a16="http://schemas.microsoft.com/office/drawing/2014/main" id="{38CE13F3-770F-446F-91A9-25115B42F176}"/>
              </a:ext>
            </a:extLst>
          </p:cNvPr>
          <p:cNvSpPr txBox="1"/>
          <p:nvPr/>
        </p:nvSpPr>
        <p:spPr>
          <a:xfrm>
            <a:off x="9802009" y="2583492"/>
            <a:ext cx="2088116" cy="830997"/>
          </a:xfrm>
          <a:prstGeom prst="rect">
            <a:avLst/>
          </a:prstGeom>
          <a:noFill/>
        </p:spPr>
        <p:txBody>
          <a:bodyPr wrap="square" rtlCol="0">
            <a:spAutoFit/>
          </a:bodyPr>
          <a:lstStyle/>
          <a:p>
            <a:r>
              <a:rPr lang="en-GB" sz="1200" b="1" dirty="0"/>
              <a:t>Case study can only </a:t>
            </a:r>
            <a:r>
              <a:rPr lang="en-GB" sz="1200" dirty="0"/>
              <a:t>be released to the learner </a:t>
            </a:r>
            <a:r>
              <a:rPr lang="en-GB" sz="1200" b="1" dirty="0"/>
              <a:t>two </a:t>
            </a:r>
            <a:r>
              <a:rPr lang="en-GB" sz="1200" dirty="0"/>
              <a:t>weeks prior to completing the assessment. </a:t>
            </a:r>
          </a:p>
        </p:txBody>
      </p:sp>
      <p:pic>
        <p:nvPicPr>
          <p:cNvPr id="6" name="Picture 5"/>
          <p:cNvPicPr>
            <a:picLocks noChangeAspect="1"/>
          </p:cNvPicPr>
          <p:nvPr/>
        </p:nvPicPr>
        <p:blipFill>
          <a:blip r:embed="rId2"/>
          <a:stretch>
            <a:fillRect/>
          </a:stretch>
        </p:blipFill>
        <p:spPr>
          <a:xfrm>
            <a:off x="9221394" y="2583492"/>
            <a:ext cx="469433" cy="457240"/>
          </a:xfrm>
          <a:prstGeom prst="rect">
            <a:avLst/>
          </a:prstGeom>
        </p:spPr>
      </p:pic>
      <p:pic>
        <p:nvPicPr>
          <p:cNvPr id="7" name="Picture 6"/>
          <p:cNvPicPr>
            <a:picLocks noChangeAspect="1"/>
          </p:cNvPicPr>
          <p:nvPr/>
        </p:nvPicPr>
        <p:blipFill>
          <a:blip r:embed="rId2"/>
          <a:stretch>
            <a:fillRect/>
          </a:stretch>
        </p:blipFill>
        <p:spPr>
          <a:xfrm>
            <a:off x="9277292" y="3883300"/>
            <a:ext cx="469433" cy="457240"/>
          </a:xfrm>
          <a:prstGeom prst="rect">
            <a:avLst/>
          </a:prstGeom>
        </p:spPr>
      </p:pic>
      <p:sp>
        <p:nvSpPr>
          <p:cNvPr id="8" name="Rectangle 7"/>
          <p:cNvSpPr/>
          <p:nvPr/>
        </p:nvSpPr>
        <p:spPr>
          <a:xfrm>
            <a:off x="9802009" y="3722882"/>
            <a:ext cx="2088116" cy="2677656"/>
          </a:xfrm>
          <a:prstGeom prst="rect">
            <a:avLst/>
          </a:prstGeom>
        </p:spPr>
        <p:txBody>
          <a:bodyPr wrap="square">
            <a:spAutoFit/>
          </a:bodyPr>
          <a:lstStyle/>
          <a:p>
            <a:r>
              <a:rPr lang="en-US" sz="1200" b="1" dirty="0"/>
              <a:t>Questions to be given at the start of the 1 hour session</a:t>
            </a:r>
            <a:r>
              <a:rPr lang="en-US" sz="1200" dirty="0"/>
              <a:t>. Candidates can take in with them original copy of case study and 2 sides of A4 notes. </a:t>
            </a:r>
          </a:p>
          <a:p>
            <a:endParaRPr lang="en-US" sz="1200" dirty="0"/>
          </a:p>
          <a:p>
            <a:endParaRPr lang="en-US" sz="1200" dirty="0"/>
          </a:p>
          <a:p>
            <a:endParaRPr lang="en-US" sz="1200" dirty="0"/>
          </a:p>
          <a:p>
            <a:r>
              <a:rPr lang="en-US" sz="1200" b="1" dirty="0"/>
              <a:t>Three sets of questions </a:t>
            </a:r>
            <a:r>
              <a:rPr lang="en-US" sz="1200" dirty="0">
                <a:solidFill>
                  <a:srgbClr val="FF0000"/>
                </a:solidFill>
              </a:rPr>
              <a:t>per case study to allow for </a:t>
            </a:r>
            <a:r>
              <a:rPr lang="en-US" sz="1200" dirty="0" err="1">
                <a:solidFill>
                  <a:srgbClr val="FF0000"/>
                </a:solidFill>
              </a:rPr>
              <a:t>resit</a:t>
            </a:r>
            <a:r>
              <a:rPr lang="en-US" sz="1200" dirty="0">
                <a:solidFill>
                  <a:srgbClr val="FF0000"/>
                </a:solidFill>
              </a:rPr>
              <a:t> opportunities. </a:t>
            </a:r>
          </a:p>
          <a:p>
            <a:endParaRPr lang="en-US" sz="1200" dirty="0">
              <a:solidFill>
                <a:srgbClr val="FF0000"/>
              </a:solidFill>
            </a:endParaRPr>
          </a:p>
          <a:p>
            <a:r>
              <a:rPr lang="en-US" sz="1200" dirty="0">
                <a:solidFill>
                  <a:srgbClr val="FF0000"/>
                </a:solidFill>
              </a:rPr>
              <a:t>Timeline </a:t>
            </a:r>
          </a:p>
        </p:txBody>
      </p:sp>
      <p:sp>
        <p:nvSpPr>
          <p:cNvPr id="18" name="Content Placeholder 17">
            <a:extLst>
              <a:ext uri="{FF2B5EF4-FFF2-40B4-BE49-F238E27FC236}">
                <a16:creationId xmlns:a16="http://schemas.microsoft.com/office/drawing/2014/main" id="{27D203EB-BD7E-4D45-802A-5A6765EDE17F}"/>
              </a:ext>
            </a:extLst>
          </p:cNvPr>
          <p:cNvSpPr>
            <a:spLocks noGrp="1"/>
          </p:cNvSpPr>
          <p:nvPr>
            <p:ph sz="quarter" idx="10"/>
          </p:nvPr>
        </p:nvSpPr>
        <p:spPr>
          <a:xfrm>
            <a:off x="212650" y="995643"/>
            <a:ext cx="4370127" cy="5778136"/>
          </a:xfrm>
        </p:spPr>
        <p:txBody>
          <a:bodyPr/>
          <a:lstStyle/>
          <a:p>
            <a:pPr marL="7938" lvl="3"/>
            <a:r>
              <a:rPr lang="en-GB" b="0" dirty="0">
                <a:solidFill>
                  <a:schemeClr val="accent1"/>
                </a:solidFill>
              </a:rPr>
              <a:t>Sample Scenario - Oak Tree Nurseries (001/002) </a:t>
            </a:r>
            <a:endParaRPr lang="en-GB" b="0" dirty="0"/>
          </a:p>
          <a:p>
            <a:r>
              <a:rPr lang="en-GB" sz="1100" dirty="0">
                <a:solidFill>
                  <a:schemeClr val="tx1"/>
                </a:solidFill>
              </a:rPr>
              <a:t>Oak Tree Nurseries is a large organisation based in Wales which provides a range of services offering high quality childcare from birth to 5 years of age.  The founder of Oak Tree Nurseries believes that children thrive in a healthy environment, and places great emphasis on promoting this in all of his childcare settings.  He does this by only serving organic produce at mealtimes, providing large outdoor areas in all of his settings for gross motor play and exercise, and regular participation in healthy eating schemes. </a:t>
            </a:r>
          </a:p>
          <a:p>
            <a:r>
              <a:rPr lang="en-GB" sz="1100" dirty="0">
                <a:solidFill>
                  <a:schemeClr val="tx1"/>
                </a:solidFill>
              </a:rPr>
              <a:t>All of the Oak Tree play environments are set up to maximise learning experiences, ensuring smooth transition between activities and access to the outdoors. Child observations are used to inform planning of future activities and play environments to ensure a child-centred approach.</a:t>
            </a:r>
          </a:p>
          <a:p>
            <a:r>
              <a:rPr lang="en-GB" sz="1100" dirty="0">
                <a:solidFill>
                  <a:schemeClr val="tx1"/>
                </a:solidFill>
              </a:rPr>
              <a:t>It’s Monday at 8am and the children have started to arrive at an Oak Tree Nursery setting. As the children arrive in the pre-school room (ages 3-4) they are warmly greeted by the staff and each child is responsible for finding their own name card and for placing it on the register. The staff have ensured that the environment looks stimulating, inviting and is suitable to meet the needs, interests and preferences of all the children in their care. </a:t>
            </a:r>
          </a:p>
          <a:p>
            <a:r>
              <a:rPr lang="en-GB" sz="1100" dirty="0">
                <a:solidFill>
                  <a:schemeClr val="tx1"/>
                </a:solidFill>
              </a:rPr>
              <a:t>When Tom, aged 4, arrives in the room, he is a little reserved and appears reluctant to join in; he was very upset to leave mum. Tom has recently started at the setting. He was referred for an audiology assessment and everything was fine, so he is currently undergoing assessment for speech and language outside of the nursery. Tom’s key worker Kate is fully aware of this and has been attending regular meetings with Tom’s mum and other </a:t>
            </a:r>
            <a:r>
              <a:rPr lang="en-US" sz="1100" dirty="0">
                <a:solidFill>
                  <a:schemeClr val="tx1"/>
                </a:solidFill>
              </a:rPr>
              <a:t>professionals to ensure a multi-agency approach and co-production. </a:t>
            </a:r>
            <a:r>
              <a:rPr lang="en-GB" sz="1100" dirty="0">
                <a:solidFill>
                  <a:schemeClr val="tx1"/>
                </a:solidFill>
              </a:rPr>
              <a:t> </a:t>
            </a:r>
            <a:endParaRPr lang="en-US" sz="1100" dirty="0">
              <a:solidFill>
                <a:schemeClr val="tx1"/>
              </a:solidFill>
            </a:endParaRPr>
          </a:p>
        </p:txBody>
      </p:sp>
      <p:sp>
        <p:nvSpPr>
          <p:cNvPr id="15" name="Title 14">
            <a:extLst>
              <a:ext uri="{FF2B5EF4-FFF2-40B4-BE49-F238E27FC236}">
                <a16:creationId xmlns:a16="http://schemas.microsoft.com/office/drawing/2014/main" id="{01539DA6-5E1C-184D-B105-0241E8E51C82}"/>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Internal Assessment – Case Study</a:t>
            </a:r>
          </a:p>
        </p:txBody>
      </p:sp>
      <p:pic>
        <p:nvPicPr>
          <p:cNvPr id="9" name="Picture 8">
            <a:extLst>
              <a:ext uri="{FF2B5EF4-FFF2-40B4-BE49-F238E27FC236}">
                <a16:creationId xmlns:a16="http://schemas.microsoft.com/office/drawing/2014/main" id="{A1E92E0F-6B64-4894-846E-BB2EBFD00134}"/>
              </a:ext>
            </a:extLst>
          </p:cNvPr>
          <p:cNvPicPr>
            <a:picLocks noChangeAspect="1"/>
          </p:cNvPicPr>
          <p:nvPr/>
        </p:nvPicPr>
        <p:blipFill>
          <a:blip r:embed="rId2"/>
          <a:stretch>
            <a:fillRect/>
          </a:stretch>
        </p:blipFill>
        <p:spPr>
          <a:xfrm>
            <a:off x="9201690" y="1213364"/>
            <a:ext cx="469433" cy="457240"/>
          </a:xfrm>
          <a:prstGeom prst="rect">
            <a:avLst/>
          </a:prstGeom>
        </p:spPr>
      </p:pic>
      <p:sp>
        <p:nvSpPr>
          <p:cNvPr id="10" name="TextBox 9">
            <a:extLst>
              <a:ext uri="{FF2B5EF4-FFF2-40B4-BE49-F238E27FC236}">
                <a16:creationId xmlns:a16="http://schemas.microsoft.com/office/drawing/2014/main" id="{0556146D-579C-4557-A0B0-B1F5B7711B50}"/>
              </a:ext>
            </a:extLst>
          </p:cNvPr>
          <p:cNvSpPr txBox="1"/>
          <p:nvPr/>
        </p:nvSpPr>
        <p:spPr>
          <a:xfrm>
            <a:off x="9750321" y="1027428"/>
            <a:ext cx="2088116" cy="1200329"/>
          </a:xfrm>
          <a:prstGeom prst="rect">
            <a:avLst/>
          </a:prstGeom>
          <a:noFill/>
        </p:spPr>
        <p:txBody>
          <a:bodyPr wrap="square" rtlCol="0">
            <a:spAutoFit/>
          </a:bodyPr>
          <a:lstStyle/>
          <a:p>
            <a:r>
              <a:rPr lang="en-GB" sz="1200" b="1" dirty="0"/>
              <a:t>Case study and questions can be downloaded by delivery personnel prior to the learners undertaking the assessments. </a:t>
            </a:r>
            <a:endParaRPr lang="en-GB" sz="1200" dirty="0"/>
          </a:p>
        </p:txBody>
      </p:sp>
      <p:pic>
        <p:nvPicPr>
          <p:cNvPr id="11" name="Picture 10">
            <a:extLst>
              <a:ext uri="{FF2B5EF4-FFF2-40B4-BE49-F238E27FC236}">
                <a16:creationId xmlns:a16="http://schemas.microsoft.com/office/drawing/2014/main" id="{44F69BFF-63AC-493F-A28B-8031D27BFD5C}"/>
              </a:ext>
            </a:extLst>
          </p:cNvPr>
          <p:cNvPicPr>
            <a:picLocks noChangeAspect="1"/>
          </p:cNvPicPr>
          <p:nvPr/>
        </p:nvPicPr>
        <p:blipFill>
          <a:blip r:embed="rId2"/>
          <a:stretch>
            <a:fillRect/>
          </a:stretch>
        </p:blipFill>
        <p:spPr>
          <a:xfrm>
            <a:off x="9251612" y="5433735"/>
            <a:ext cx="469433" cy="457240"/>
          </a:xfrm>
          <a:prstGeom prst="rect">
            <a:avLst/>
          </a:prstGeom>
        </p:spPr>
      </p:pic>
    </p:spTree>
    <p:extLst>
      <p:ext uri="{BB962C8B-B14F-4D97-AF65-F5344CB8AC3E}">
        <p14:creationId xmlns:p14="http://schemas.microsoft.com/office/powerpoint/2010/main" val="2489837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p:txBody>
          <a:bodyPr/>
          <a:lstStyle/>
          <a:p>
            <a:r>
              <a:rPr lang="en-US" sz="1800" dirty="0"/>
              <a:t>Level 2 Children’s Care, Play, Learning and Development: Core Qualification</a:t>
            </a:r>
            <a:br>
              <a:rPr lang="en-US" dirty="0"/>
            </a:br>
            <a:endParaRPr lang="en-US" dirty="0">
              <a:solidFill>
                <a:schemeClr val="tx1"/>
              </a:solidFill>
            </a:endParaRPr>
          </a:p>
        </p:txBody>
      </p:sp>
      <p:pic>
        <p:nvPicPr>
          <p:cNvPr id="2" name="Picture 1">
            <a:extLst>
              <a:ext uri="{FF2B5EF4-FFF2-40B4-BE49-F238E27FC236}">
                <a16:creationId xmlns:a16="http://schemas.microsoft.com/office/drawing/2014/main" id="{5F1F20A7-5DB2-4FEE-96DC-D0A230CF43E6}"/>
              </a:ext>
            </a:extLst>
          </p:cNvPr>
          <p:cNvPicPr>
            <a:picLocks noChangeAspect="1"/>
          </p:cNvPicPr>
          <p:nvPr/>
        </p:nvPicPr>
        <p:blipFill rotWithShape="1">
          <a:blip r:embed="rId3"/>
          <a:srcRect t="3627"/>
          <a:stretch/>
        </p:blipFill>
        <p:spPr>
          <a:xfrm>
            <a:off x="403412" y="1227221"/>
            <a:ext cx="5287383" cy="5414188"/>
          </a:xfrm>
          <a:prstGeom prst="rect">
            <a:avLst/>
          </a:prstGeom>
        </p:spPr>
      </p:pic>
      <p:pic>
        <p:nvPicPr>
          <p:cNvPr id="3" name="Picture 2">
            <a:extLst>
              <a:ext uri="{FF2B5EF4-FFF2-40B4-BE49-F238E27FC236}">
                <a16:creationId xmlns:a16="http://schemas.microsoft.com/office/drawing/2014/main" id="{6B738E6A-340B-4C86-9196-22C2F4FCA5FB}"/>
              </a:ext>
            </a:extLst>
          </p:cNvPr>
          <p:cNvPicPr>
            <a:picLocks noChangeAspect="1"/>
          </p:cNvPicPr>
          <p:nvPr/>
        </p:nvPicPr>
        <p:blipFill>
          <a:blip r:embed="rId4"/>
          <a:stretch>
            <a:fillRect/>
          </a:stretch>
        </p:blipFill>
        <p:spPr>
          <a:xfrm>
            <a:off x="6228678" y="1121998"/>
            <a:ext cx="5646643" cy="3377206"/>
          </a:xfrm>
          <a:prstGeom prst="rect">
            <a:avLst/>
          </a:prstGeom>
        </p:spPr>
      </p:pic>
      <p:sp>
        <p:nvSpPr>
          <p:cNvPr id="6" name="Rounded Rectangle 8">
            <a:extLst>
              <a:ext uri="{FF2B5EF4-FFF2-40B4-BE49-F238E27FC236}">
                <a16:creationId xmlns:a16="http://schemas.microsoft.com/office/drawing/2014/main" id="{A60F2D3B-1C4F-41A5-B0AB-A1F0C35719D0}"/>
              </a:ext>
            </a:extLst>
          </p:cNvPr>
          <p:cNvSpPr/>
          <p:nvPr/>
        </p:nvSpPr>
        <p:spPr>
          <a:xfrm>
            <a:off x="5736049" y="4769135"/>
            <a:ext cx="6414898" cy="1770698"/>
          </a:xfrm>
          <a:prstGeom prst="roundRect">
            <a:avLst/>
          </a:prstGeom>
          <a:solidFill>
            <a:schemeClr val="tx2"/>
          </a:solidFill>
          <a:ln>
            <a:noFill/>
          </a:ln>
        </p:spPr>
        <p:txBody>
          <a:bodyPr wrap="square">
            <a:spAutoFit/>
          </a:bodyPr>
          <a:lstStyle/>
          <a:p>
            <a:r>
              <a:rPr lang="en-GB" sz="1200" dirty="0">
                <a:solidFill>
                  <a:schemeClr val="bg1"/>
                </a:solidFill>
              </a:rPr>
              <a:t>Assessment conditions are laid down in the assessor pack. </a:t>
            </a:r>
          </a:p>
          <a:p>
            <a:endParaRPr lang="en-GB" sz="1200" dirty="0">
              <a:solidFill>
                <a:schemeClr val="bg1"/>
              </a:solidFill>
            </a:endParaRPr>
          </a:p>
          <a:p>
            <a:r>
              <a:rPr lang="en-GB" sz="1200" dirty="0">
                <a:solidFill>
                  <a:schemeClr val="bg1"/>
                </a:solidFill>
              </a:rPr>
              <a:t>Clear marking guidance is given in the mark scheme, available when case studies are downloaded.</a:t>
            </a:r>
          </a:p>
          <a:p>
            <a:endParaRPr lang="en-GB" sz="1200" dirty="0">
              <a:solidFill>
                <a:schemeClr val="bg1"/>
              </a:solidFill>
            </a:endParaRPr>
          </a:p>
          <a:p>
            <a:r>
              <a:rPr lang="en-GB" sz="1200" dirty="0">
                <a:solidFill>
                  <a:schemeClr val="bg1"/>
                </a:solidFill>
              </a:rPr>
              <a:t>EQA s will verify marking in each centre when all three assessments have been completed by learners, marked and internally standardised as appropriate. </a:t>
            </a:r>
          </a:p>
          <a:p>
            <a:endParaRPr lang="en-GB" sz="1400" dirty="0">
              <a:solidFill>
                <a:schemeClr val="bg1"/>
              </a:solidFill>
            </a:endParaRPr>
          </a:p>
        </p:txBody>
      </p:sp>
    </p:spTree>
    <p:extLst>
      <p:ext uri="{BB962C8B-B14F-4D97-AF65-F5344CB8AC3E}">
        <p14:creationId xmlns:p14="http://schemas.microsoft.com/office/powerpoint/2010/main" val="171246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p:txBody>
          <a:bodyPr/>
          <a:lstStyle/>
          <a:p>
            <a:r>
              <a:rPr lang="en-US" sz="1800" dirty="0"/>
              <a:t>Level 2 Children’s Care, Play, Learning and Development: Core Qualification</a:t>
            </a:r>
            <a:br>
              <a:rPr lang="en-US" dirty="0"/>
            </a:br>
            <a:endParaRPr lang="en-US" dirty="0">
              <a:solidFill>
                <a:schemeClr val="tx1"/>
              </a:solidFill>
            </a:endParaRPr>
          </a:p>
        </p:txBody>
      </p:sp>
      <p:pic>
        <p:nvPicPr>
          <p:cNvPr id="3" name="Picture 2">
            <a:extLst>
              <a:ext uri="{FF2B5EF4-FFF2-40B4-BE49-F238E27FC236}">
                <a16:creationId xmlns:a16="http://schemas.microsoft.com/office/drawing/2014/main" id="{30F35882-5354-469F-B6BE-3E05CB6F2999}"/>
              </a:ext>
            </a:extLst>
          </p:cNvPr>
          <p:cNvPicPr>
            <a:picLocks noChangeAspect="1"/>
          </p:cNvPicPr>
          <p:nvPr/>
        </p:nvPicPr>
        <p:blipFill>
          <a:blip r:embed="rId3"/>
          <a:stretch>
            <a:fillRect/>
          </a:stretch>
        </p:blipFill>
        <p:spPr>
          <a:xfrm>
            <a:off x="441064" y="1081566"/>
            <a:ext cx="5056094" cy="5437568"/>
          </a:xfrm>
          <a:prstGeom prst="rect">
            <a:avLst/>
          </a:prstGeom>
        </p:spPr>
      </p:pic>
      <p:sp>
        <p:nvSpPr>
          <p:cNvPr id="6" name="Rounded Rectangle 8">
            <a:extLst>
              <a:ext uri="{FF2B5EF4-FFF2-40B4-BE49-F238E27FC236}">
                <a16:creationId xmlns:a16="http://schemas.microsoft.com/office/drawing/2014/main" id="{7D23C8A7-13B2-439F-9F35-1692F2B0F468}"/>
              </a:ext>
            </a:extLst>
          </p:cNvPr>
          <p:cNvSpPr/>
          <p:nvPr/>
        </p:nvSpPr>
        <p:spPr>
          <a:xfrm>
            <a:off x="5621116" y="1720831"/>
            <a:ext cx="6414898" cy="3405188"/>
          </a:xfrm>
          <a:prstGeom prst="roundRect">
            <a:avLst/>
          </a:prstGeom>
          <a:solidFill>
            <a:schemeClr val="tx2"/>
          </a:solidFill>
          <a:ln>
            <a:noFill/>
          </a:ln>
        </p:spPr>
        <p:txBody>
          <a:bodyPr wrap="square">
            <a:spAutoFit/>
          </a:bodyPr>
          <a:lstStyle/>
          <a:p>
            <a:r>
              <a:rPr lang="en-GB" sz="1400" dirty="0">
                <a:solidFill>
                  <a:schemeClr val="bg1"/>
                </a:solidFill>
              </a:rPr>
              <a:t>Instructions for the candidates are laid down in the candidate pack. </a:t>
            </a:r>
          </a:p>
          <a:p>
            <a:endParaRPr lang="en-GB" sz="1200" dirty="0">
              <a:solidFill>
                <a:schemeClr val="bg1"/>
              </a:solidFill>
            </a:endParaRPr>
          </a:p>
          <a:p>
            <a:r>
              <a:rPr lang="en-GB" sz="1400" dirty="0">
                <a:solidFill>
                  <a:schemeClr val="bg1"/>
                </a:solidFill>
              </a:rPr>
              <a:t>No feedback can be given to learners when they are completing the assessments.</a:t>
            </a:r>
          </a:p>
          <a:p>
            <a:endParaRPr lang="en-GB" sz="1400" dirty="0">
              <a:solidFill>
                <a:schemeClr val="bg1"/>
              </a:solidFill>
            </a:endParaRPr>
          </a:p>
          <a:p>
            <a:r>
              <a:rPr lang="en-GB" sz="1400" dirty="0">
                <a:solidFill>
                  <a:schemeClr val="bg1"/>
                </a:solidFill>
              </a:rPr>
              <a:t>Final marks can be given once each case study is marked and standardised but the learners must be made aware this is prior to external verification.  </a:t>
            </a:r>
          </a:p>
          <a:p>
            <a:endParaRPr lang="en-GB" sz="1400" dirty="0">
              <a:solidFill>
                <a:schemeClr val="bg1"/>
              </a:solidFill>
            </a:endParaRPr>
          </a:p>
          <a:p>
            <a:r>
              <a:rPr lang="en-GB" sz="1400" dirty="0">
                <a:solidFill>
                  <a:schemeClr val="bg1"/>
                </a:solidFill>
              </a:rPr>
              <a:t>If a candidate is unsuccessful and fails an assessment, a full  set of new  questions needs to be completed; they may produce a new set of notes that will </a:t>
            </a:r>
            <a:r>
              <a:rPr lang="en-GB" sz="1400" dirty="0" err="1">
                <a:solidFill>
                  <a:schemeClr val="bg1"/>
                </a:solidFill>
              </a:rPr>
              <a:t>superceed</a:t>
            </a:r>
            <a:r>
              <a:rPr lang="en-GB" sz="1400" dirty="0">
                <a:solidFill>
                  <a:schemeClr val="bg1"/>
                </a:solidFill>
              </a:rPr>
              <a:t> the previous version. </a:t>
            </a:r>
          </a:p>
          <a:p>
            <a:endParaRPr lang="en-GB" sz="1400" dirty="0">
              <a:solidFill>
                <a:schemeClr val="bg1"/>
              </a:solidFill>
            </a:endParaRPr>
          </a:p>
          <a:p>
            <a:r>
              <a:rPr lang="en-GB" sz="1400" dirty="0">
                <a:solidFill>
                  <a:schemeClr val="bg1"/>
                </a:solidFill>
              </a:rPr>
              <a:t>2 sides of A4 notes will need to be retained with the candidates’ evidence.</a:t>
            </a:r>
          </a:p>
        </p:txBody>
      </p:sp>
    </p:spTree>
    <p:extLst>
      <p:ext uri="{BB962C8B-B14F-4D97-AF65-F5344CB8AC3E}">
        <p14:creationId xmlns:p14="http://schemas.microsoft.com/office/powerpoint/2010/main" val="2846291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p:txBody>
          <a:bodyPr/>
          <a:lstStyle/>
          <a:p>
            <a:r>
              <a:rPr lang="en-US" sz="1800" dirty="0"/>
              <a:t>Level 2 Children’s Care, Play, Learning and Development: Core Qualification</a:t>
            </a:r>
            <a:br>
              <a:rPr lang="en-US" dirty="0"/>
            </a:br>
            <a:endParaRPr lang="en-US" dirty="0">
              <a:solidFill>
                <a:schemeClr val="tx1"/>
              </a:solidFill>
            </a:endParaRPr>
          </a:p>
        </p:txBody>
      </p:sp>
      <p:sp>
        <p:nvSpPr>
          <p:cNvPr id="6" name="Rounded Rectangle 8">
            <a:extLst>
              <a:ext uri="{FF2B5EF4-FFF2-40B4-BE49-F238E27FC236}">
                <a16:creationId xmlns:a16="http://schemas.microsoft.com/office/drawing/2014/main" id="{7D23C8A7-13B2-439F-9F35-1692F2B0F468}"/>
              </a:ext>
            </a:extLst>
          </p:cNvPr>
          <p:cNvSpPr/>
          <p:nvPr/>
        </p:nvSpPr>
        <p:spPr>
          <a:xfrm>
            <a:off x="4867275" y="1009975"/>
            <a:ext cx="6039618" cy="919401"/>
          </a:xfrm>
          <a:prstGeom prst="roundRect">
            <a:avLst/>
          </a:prstGeom>
          <a:solidFill>
            <a:schemeClr val="tx2"/>
          </a:solidFill>
          <a:ln>
            <a:noFill/>
          </a:ln>
        </p:spPr>
        <p:txBody>
          <a:bodyPr wrap="square">
            <a:spAutoFit/>
          </a:bodyPr>
          <a:lstStyle/>
          <a:p>
            <a:r>
              <a:rPr lang="en-GB" sz="1200" dirty="0">
                <a:solidFill>
                  <a:schemeClr val="bg1"/>
                </a:solidFill>
              </a:rPr>
              <a:t>Question types vary to accommodate all candidates’ needs and to ensure coverage of Know and Understand.</a:t>
            </a:r>
          </a:p>
          <a:p>
            <a:endParaRPr lang="en-GB" sz="1200" dirty="0">
              <a:solidFill>
                <a:schemeClr val="bg1"/>
              </a:solidFill>
            </a:endParaRPr>
          </a:p>
          <a:p>
            <a:r>
              <a:rPr lang="en-GB" sz="1200" dirty="0">
                <a:solidFill>
                  <a:schemeClr val="bg1"/>
                </a:solidFill>
              </a:rPr>
              <a:t>All questions are mandatory </a:t>
            </a:r>
            <a:endParaRPr lang="en-GB" sz="1400" dirty="0">
              <a:solidFill>
                <a:schemeClr val="bg1"/>
              </a:solidFill>
            </a:endParaRPr>
          </a:p>
        </p:txBody>
      </p:sp>
      <p:pic>
        <p:nvPicPr>
          <p:cNvPr id="2" name="Picture 1">
            <a:extLst>
              <a:ext uri="{FF2B5EF4-FFF2-40B4-BE49-F238E27FC236}">
                <a16:creationId xmlns:a16="http://schemas.microsoft.com/office/drawing/2014/main" id="{C8AF0EB6-DBE8-45B2-A66B-13766818057B}"/>
              </a:ext>
            </a:extLst>
          </p:cNvPr>
          <p:cNvPicPr>
            <a:picLocks noChangeAspect="1"/>
          </p:cNvPicPr>
          <p:nvPr/>
        </p:nvPicPr>
        <p:blipFill>
          <a:blip r:embed="rId3"/>
          <a:stretch>
            <a:fillRect/>
          </a:stretch>
        </p:blipFill>
        <p:spPr>
          <a:xfrm>
            <a:off x="421406" y="1009975"/>
            <a:ext cx="4317282" cy="5486075"/>
          </a:xfrm>
          <a:prstGeom prst="rect">
            <a:avLst/>
          </a:prstGeom>
        </p:spPr>
      </p:pic>
      <p:pic>
        <p:nvPicPr>
          <p:cNvPr id="4" name="Picture 3">
            <a:extLst>
              <a:ext uri="{FF2B5EF4-FFF2-40B4-BE49-F238E27FC236}">
                <a16:creationId xmlns:a16="http://schemas.microsoft.com/office/drawing/2014/main" id="{574321E9-A48F-47B7-89A4-8C8A93A431E8}"/>
              </a:ext>
            </a:extLst>
          </p:cNvPr>
          <p:cNvPicPr>
            <a:picLocks noChangeAspect="1"/>
          </p:cNvPicPr>
          <p:nvPr/>
        </p:nvPicPr>
        <p:blipFill>
          <a:blip r:embed="rId4"/>
          <a:stretch>
            <a:fillRect/>
          </a:stretch>
        </p:blipFill>
        <p:spPr>
          <a:xfrm>
            <a:off x="5572125" y="2122253"/>
            <a:ext cx="4471988" cy="3944967"/>
          </a:xfrm>
          <a:prstGeom prst="rect">
            <a:avLst/>
          </a:prstGeom>
        </p:spPr>
      </p:pic>
    </p:spTree>
    <p:extLst>
      <p:ext uri="{BB962C8B-B14F-4D97-AF65-F5344CB8AC3E}">
        <p14:creationId xmlns:p14="http://schemas.microsoft.com/office/powerpoint/2010/main" val="233520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FE7D48-29C2-404D-949F-D6FDF84BBDC2}"/>
              </a:ext>
            </a:extLst>
          </p:cNvPr>
          <p:cNvSpPr>
            <a:spLocks noGrp="1"/>
          </p:cNvSpPr>
          <p:nvPr>
            <p:ph sz="quarter" idx="10"/>
          </p:nvPr>
        </p:nvSpPr>
        <p:spPr/>
        <p:txBody>
          <a:bodyPr/>
          <a:lstStyle/>
          <a:p>
            <a:pPr marL="285750" indent="-285750">
              <a:buFont typeface="Arial" panose="020B0604020202020204" pitchFamily="34" charset="0"/>
              <a:buChar char="•"/>
            </a:pPr>
            <a:r>
              <a:rPr lang="en-GB" dirty="0"/>
              <a:t>Welcome </a:t>
            </a:r>
          </a:p>
          <a:p>
            <a:pPr marL="285750" indent="-285750">
              <a:buFont typeface="Arial" panose="020B0604020202020204" pitchFamily="34" charset="0"/>
              <a:buChar char="•"/>
            </a:pPr>
            <a:r>
              <a:rPr lang="en-GB" dirty="0"/>
              <a:t>Introductions </a:t>
            </a:r>
          </a:p>
          <a:p>
            <a:pPr marL="285750" indent="-285750">
              <a:buFont typeface="Arial" panose="020B0604020202020204" pitchFamily="34" charset="0"/>
              <a:buChar char="•"/>
            </a:pPr>
            <a:r>
              <a:rPr lang="en-GB" dirty="0"/>
              <a:t>Recap core and structure </a:t>
            </a:r>
          </a:p>
          <a:p>
            <a:pPr marL="285750" indent="-285750">
              <a:buFont typeface="Arial" panose="020B0604020202020204" pitchFamily="34" charset="0"/>
              <a:buChar char="•"/>
            </a:pPr>
            <a:r>
              <a:rPr lang="en-GB" dirty="0"/>
              <a:t>Preparation for assessment </a:t>
            </a:r>
          </a:p>
          <a:p>
            <a:pPr marL="285750" indent="-285750">
              <a:buFont typeface="Arial" panose="020B0604020202020204" pitchFamily="34" charset="0"/>
              <a:buChar char="•"/>
            </a:pPr>
            <a:r>
              <a:rPr lang="en-GB" dirty="0"/>
              <a:t>Networking – Challenges and positives </a:t>
            </a:r>
          </a:p>
          <a:p>
            <a:pPr marL="285750" indent="-285750">
              <a:buFont typeface="Arial" panose="020B0604020202020204" pitchFamily="34" charset="0"/>
              <a:buChar char="•"/>
            </a:pPr>
            <a:r>
              <a:rPr lang="en-GB" dirty="0"/>
              <a:t>Break </a:t>
            </a:r>
          </a:p>
          <a:p>
            <a:pPr marL="285750" indent="-285750">
              <a:buFont typeface="Arial" panose="020B0604020202020204" pitchFamily="34" charset="0"/>
              <a:buChar char="•"/>
            </a:pPr>
            <a:r>
              <a:rPr lang="en-GB" dirty="0"/>
              <a:t>Standardisation on SAMs </a:t>
            </a:r>
          </a:p>
          <a:p>
            <a:endParaRPr lang="en-GB" dirty="0"/>
          </a:p>
        </p:txBody>
      </p:sp>
      <p:sp>
        <p:nvSpPr>
          <p:cNvPr id="3" name="Title 2">
            <a:extLst>
              <a:ext uri="{FF2B5EF4-FFF2-40B4-BE49-F238E27FC236}">
                <a16:creationId xmlns:a16="http://schemas.microsoft.com/office/drawing/2014/main" id="{6A6284D8-92D5-4531-89DB-2DE5844FE86C}"/>
              </a:ext>
            </a:extLst>
          </p:cNvPr>
          <p:cNvSpPr>
            <a:spLocks noGrp="1"/>
          </p:cNvSpPr>
          <p:nvPr>
            <p:ph type="title"/>
          </p:nvPr>
        </p:nvSpPr>
        <p:spPr/>
        <p:txBody>
          <a:bodyPr/>
          <a:lstStyle/>
          <a:p>
            <a:r>
              <a:rPr lang="en-GB" sz="1800" dirty="0"/>
              <a:t>Agenda for the day </a:t>
            </a:r>
          </a:p>
        </p:txBody>
      </p:sp>
    </p:spTree>
    <p:extLst>
      <p:ext uri="{BB962C8B-B14F-4D97-AF65-F5344CB8AC3E}">
        <p14:creationId xmlns:p14="http://schemas.microsoft.com/office/powerpoint/2010/main" val="961482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1D7CDD-0764-4DB7-93AF-CCE41ED77F7A}"/>
              </a:ext>
            </a:extLst>
          </p:cNvPr>
          <p:cNvSpPr>
            <a:spLocks noGrp="1"/>
          </p:cNvSpPr>
          <p:nvPr>
            <p:ph sz="quarter" idx="10"/>
          </p:nvPr>
        </p:nvSpPr>
        <p:spPr/>
        <p:txBody>
          <a:bodyPr/>
          <a:lstStyle/>
          <a:p>
            <a:pPr algn="ctr"/>
            <a:r>
              <a:rPr lang="en-GB" b="1" dirty="0"/>
              <a:t>Case study 1 – Oak Tree Nurseries  (Pass mark 22) </a:t>
            </a:r>
          </a:p>
          <a:p>
            <a:pPr algn="ctr"/>
            <a:endParaRPr lang="en-GB" b="1" dirty="0"/>
          </a:p>
          <a:p>
            <a:pPr algn="ctr"/>
            <a:r>
              <a:rPr lang="en-GB" b="1" dirty="0"/>
              <a:t>Case study 2 – Flying Start (Pass mark 22) </a:t>
            </a:r>
          </a:p>
          <a:p>
            <a:pPr algn="ctr"/>
            <a:endParaRPr lang="en-GB" b="1" dirty="0"/>
          </a:p>
          <a:p>
            <a:pPr algn="ctr"/>
            <a:r>
              <a:rPr lang="en-GB" b="1" dirty="0"/>
              <a:t>Case study 3 – Malik (Pass mark 22) </a:t>
            </a:r>
          </a:p>
          <a:p>
            <a:endParaRPr lang="en-GB" dirty="0"/>
          </a:p>
        </p:txBody>
      </p:sp>
      <p:sp>
        <p:nvSpPr>
          <p:cNvPr id="3" name="Title 2">
            <a:extLst>
              <a:ext uri="{FF2B5EF4-FFF2-40B4-BE49-F238E27FC236}">
                <a16:creationId xmlns:a16="http://schemas.microsoft.com/office/drawing/2014/main" id="{CC5860ED-46A1-4308-93AC-5894485DB322}"/>
              </a:ext>
            </a:extLst>
          </p:cNvPr>
          <p:cNvSpPr>
            <a:spLocks noGrp="1"/>
          </p:cNvSpPr>
          <p:nvPr>
            <p:ph type="title"/>
          </p:nvPr>
        </p:nvSpPr>
        <p:spPr/>
        <p:txBody>
          <a:bodyPr/>
          <a:lstStyle/>
          <a:p>
            <a:r>
              <a:rPr lang="en-GB" sz="1800" dirty="0"/>
              <a:t>Standardisation</a:t>
            </a:r>
            <a:r>
              <a:rPr lang="en-GB" dirty="0"/>
              <a:t> </a:t>
            </a:r>
          </a:p>
        </p:txBody>
      </p:sp>
      <p:sp>
        <p:nvSpPr>
          <p:cNvPr id="4" name="Flowchart: Alternate Process 3">
            <a:extLst>
              <a:ext uri="{FF2B5EF4-FFF2-40B4-BE49-F238E27FC236}">
                <a16:creationId xmlns:a16="http://schemas.microsoft.com/office/drawing/2014/main" id="{9936ED7B-D128-4C30-A73C-2DE47B471A38}"/>
              </a:ext>
            </a:extLst>
          </p:cNvPr>
          <p:cNvSpPr/>
          <p:nvPr/>
        </p:nvSpPr>
        <p:spPr>
          <a:xfrm>
            <a:off x="471949" y="4369287"/>
            <a:ext cx="4807975" cy="1950551"/>
          </a:xfrm>
          <a:prstGeom prst="flowChartAlternateProcess">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6" name="TextBox 5">
            <a:extLst>
              <a:ext uri="{FF2B5EF4-FFF2-40B4-BE49-F238E27FC236}">
                <a16:creationId xmlns:a16="http://schemas.microsoft.com/office/drawing/2014/main" id="{A96FAB63-10B0-4155-96B2-05F6DFF188C9}"/>
              </a:ext>
            </a:extLst>
          </p:cNvPr>
          <p:cNvSpPr txBox="1"/>
          <p:nvPr/>
        </p:nvSpPr>
        <p:spPr>
          <a:xfrm>
            <a:off x="830826" y="4581346"/>
            <a:ext cx="4090220" cy="2031325"/>
          </a:xfrm>
          <a:prstGeom prst="rect">
            <a:avLst/>
          </a:prstGeom>
          <a:noFill/>
        </p:spPr>
        <p:txBody>
          <a:bodyPr wrap="square" rtlCol="0">
            <a:spAutoFit/>
          </a:bodyPr>
          <a:lstStyle/>
          <a:p>
            <a:pPr marL="285750" indent="-285750">
              <a:buFont typeface="Arial" panose="020B0604020202020204" pitchFamily="34" charset="0"/>
              <a:buChar char="•"/>
            </a:pPr>
            <a:r>
              <a:rPr lang="en-GB" dirty="0">
                <a:solidFill>
                  <a:schemeClr val="bg1"/>
                </a:solidFill>
              </a:rPr>
              <a:t>Read the case study </a:t>
            </a:r>
          </a:p>
          <a:p>
            <a:pPr marL="285750" indent="-285750">
              <a:buFont typeface="Arial" panose="020B0604020202020204" pitchFamily="34" charset="0"/>
              <a:buChar char="•"/>
            </a:pPr>
            <a:r>
              <a:rPr lang="en-GB" dirty="0">
                <a:solidFill>
                  <a:schemeClr val="bg1"/>
                </a:solidFill>
              </a:rPr>
              <a:t>Mark the answer paper </a:t>
            </a:r>
          </a:p>
          <a:p>
            <a:pPr marL="285750" indent="-285750">
              <a:buFont typeface="Arial" panose="020B0604020202020204" pitchFamily="34" charset="0"/>
              <a:buChar char="•"/>
            </a:pPr>
            <a:r>
              <a:rPr lang="en-GB" dirty="0">
                <a:solidFill>
                  <a:schemeClr val="bg1"/>
                </a:solidFill>
              </a:rPr>
              <a:t>Feedback your answers </a:t>
            </a:r>
          </a:p>
          <a:p>
            <a:pPr marL="285750" indent="-285750">
              <a:buFont typeface="Arial" panose="020B0604020202020204" pitchFamily="34" charset="0"/>
              <a:buChar char="•"/>
            </a:pPr>
            <a:r>
              <a:rPr lang="en-GB" dirty="0">
                <a:solidFill>
                  <a:schemeClr val="bg1"/>
                </a:solidFill>
              </a:rPr>
              <a:t>Result Pass/Fail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endParaRPr lang="en-GB" dirty="0"/>
          </a:p>
        </p:txBody>
      </p:sp>
      <p:sp>
        <p:nvSpPr>
          <p:cNvPr id="7" name="Flowchart: Alternate Process 6">
            <a:extLst>
              <a:ext uri="{FF2B5EF4-FFF2-40B4-BE49-F238E27FC236}">
                <a16:creationId xmlns:a16="http://schemas.microsoft.com/office/drawing/2014/main" id="{BFE02718-FBC7-40D1-9675-CBD258A67E04}"/>
              </a:ext>
            </a:extLst>
          </p:cNvPr>
          <p:cNvSpPr/>
          <p:nvPr/>
        </p:nvSpPr>
        <p:spPr>
          <a:xfrm>
            <a:off x="6912077" y="4119716"/>
            <a:ext cx="4807975" cy="1950551"/>
          </a:xfrm>
          <a:prstGeom prst="flowChartAlternateProcess">
            <a:avLst/>
          </a:prstGeom>
        </p:spPr>
        <p:txBody>
          <a:bodyPr wrap="none" lIns="0" tIns="0" rIns="0" bIns="0" rtlCol="0" anchor="ctr">
            <a:noAutofit/>
          </a:bodyPr>
          <a:lstStyle/>
          <a:p>
            <a:pPr algn="ctr"/>
            <a:endParaRPr lang="en-GB">
              <a:solidFill>
                <a:srgbClr val="000000"/>
              </a:solidFill>
            </a:endParaRPr>
          </a:p>
        </p:txBody>
      </p:sp>
      <p:sp>
        <p:nvSpPr>
          <p:cNvPr id="8" name="Flowchart: Alternate Process 7">
            <a:extLst>
              <a:ext uri="{FF2B5EF4-FFF2-40B4-BE49-F238E27FC236}">
                <a16:creationId xmlns:a16="http://schemas.microsoft.com/office/drawing/2014/main" id="{53A24139-7845-4738-A93A-2A39BE373699}"/>
              </a:ext>
            </a:extLst>
          </p:cNvPr>
          <p:cNvSpPr/>
          <p:nvPr/>
        </p:nvSpPr>
        <p:spPr>
          <a:xfrm>
            <a:off x="6764593" y="4369286"/>
            <a:ext cx="4807975" cy="1950551"/>
          </a:xfrm>
          <a:prstGeom prst="flowChartAlternateProcess">
            <a:avLst/>
          </a:prstGeom>
          <a:solidFill>
            <a:srgbClr val="FF0000"/>
          </a:solidFill>
        </p:spPr>
        <p:txBody>
          <a:bodyPr wrap="none" lIns="0" tIns="0" rIns="0" bIns="0" rtlCol="0" anchor="ctr">
            <a:noAutofit/>
          </a:bodyPr>
          <a:lstStyle/>
          <a:p>
            <a:pPr algn="ctr"/>
            <a:endParaRPr lang="en-GB">
              <a:solidFill>
                <a:srgbClr val="000000"/>
              </a:solidFill>
            </a:endParaRPr>
          </a:p>
        </p:txBody>
      </p:sp>
      <p:sp>
        <p:nvSpPr>
          <p:cNvPr id="9" name="TextBox 8">
            <a:extLst>
              <a:ext uri="{FF2B5EF4-FFF2-40B4-BE49-F238E27FC236}">
                <a16:creationId xmlns:a16="http://schemas.microsoft.com/office/drawing/2014/main" id="{77D3609E-45CF-4C7D-B4AE-05311E4C6435}"/>
              </a:ext>
            </a:extLst>
          </p:cNvPr>
          <p:cNvSpPr txBox="1"/>
          <p:nvPr/>
        </p:nvSpPr>
        <p:spPr>
          <a:xfrm>
            <a:off x="7157883" y="4581346"/>
            <a:ext cx="4021394" cy="1200329"/>
          </a:xfrm>
          <a:prstGeom prst="rect">
            <a:avLst/>
          </a:prstGeom>
          <a:noFill/>
        </p:spPr>
        <p:txBody>
          <a:bodyPr wrap="square" rtlCol="0">
            <a:spAutoFit/>
          </a:bodyPr>
          <a:lstStyle/>
          <a:p>
            <a:r>
              <a:rPr lang="en-GB" dirty="0">
                <a:solidFill>
                  <a:schemeClr val="bg1"/>
                </a:solidFill>
              </a:rPr>
              <a:t>Consider: </a:t>
            </a:r>
          </a:p>
          <a:p>
            <a:pPr marL="285750" indent="-285750">
              <a:buFont typeface="Arial" panose="020B0604020202020204" pitchFamily="34" charset="0"/>
              <a:buChar char="•"/>
            </a:pPr>
            <a:r>
              <a:rPr lang="en-GB" dirty="0">
                <a:solidFill>
                  <a:schemeClr val="bg1"/>
                </a:solidFill>
              </a:rPr>
              <a:t>Mark scheme bandings</a:t>
            </a:r>
          </a:p>
          <a:p>
            <a:pPr marL="285750" indent="-285750">
              <a:buFont typeface="Arial" panose="020B0604020202020204" pitchFamily="34" charset="0"/>
              <a:buChar char="•"/>
            </a:pPr>
            <a:r>
              <a:rPr lang="en-GB" dirty="0">
                <a:solidFill>
                  <a:schemeClr val="bg1"/>
                </a:solidFill>
              </a:rPr>
              <a:t>Command verb </a:t>
            </a:r>
          </a:p>
          <a:p>
            <a:pPr marL="285750" indent="-285750">
              <a:buFont typeface="Arial" panose="020B0604020202020204" pitchFamily="34" charset="0"/>
              <a:buChar char="•"/>
            </a:pPr>
            <a:r>
              <a:rPr lang="en-GB" dirty="0">
                <a:solidFill>
                  <a:schemeClr val="bg1"/>
                </a:solidFill>
              </a:rPr>
              <a:t>Depth of answer </a:t>
            </a:r>
          </a:p>
        </p:txBody>
      </p:sp>
    </p:spTree>
    <p:extLst>
      <p:ext uri="{BB962C8B-B14F-4D97-AF65-F5344CB8AC3E}">
        <p14:creationId xmlns:p14="http://schemas.microsoft.com/office/powerpoint/2010/main" val="37443323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7" name="Title 1"/>
          <p:cNvSpPr txBox="1">
            <a:spLocks/>
          </p:cNvSpPr>
          <p:nvPr/>
        </p:nvSpPr>
        <p:spPr>
          <a:xfrm>
            <a:off x="93444" y="5651982"/>
            <a:ext cx="7742191" cy="31920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dirty="0">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3929380"/>
          </a:xfrm>
          <a:prstGeom prst="rect">
            <a:avLst/>
          </a:prstGeom>
        </p:spPr>
      </p:pic>
      <p:sp>
        <p:nvSpPr>
          <p:cNvPr id="10" name="TextBox 9">
            <a:extLst>
              <a:ext uri="{FF2B5EF4-FFF2-40B4-BE49-F238E27FC236}">
                <a16:creationId xmlns:a16="http://schemas.microsoft.com/office/drawing/2014/main" id="{387ADB30-75FD-42EE-B897-5543DE92B5A4}"/>
              </a:ext>
            </a:extLst>
          </p:cNvPr>
          <p:cNvSpPr txBox="1"/>
          <p:nvPr/>
        </p:nvSpPr>
        <p:spPr>
          <a:xfrm>
            <a:off x="93444" y="6026049"/>
            <a:ext cx="3717985" cy="646331"/>
          </a:xfrm>
          <a:prstGeom prst="rect">
            <a:avLst/>
          </a:prstGeom>
          <a:noFill/>
        </p:spPr>
        <p:txBody>
          <a:bodyPr wrap="square" rtlCol="0">
            <a:spAutoFit/>
          </a:bodyPr>
          <a:lstStyle/>
          <a:p>
            <a:pPr algn="ctr"/>
            <a:r>
              <a:rPr lang="en-GB" dirty="0" err="1"/>
              <a:t>Sganiwch</a:t>
            </a:r>
            <a:r>
              <a:rPr lang="en-GB" dirty="0"/>
              <a:t> </a:t>
            </a:r>
            <a:r>
              <a:rPr lang="en-GB" dirty="0" err="1"/>
              <a:t>yma</a:t>
            </a:r>
            <a:r>
              <a:rPr lang="en-GB" dirty="0"/>
              <a:t> am y </a:t>
            </a:r>
            <a:r>
              <a:rPr lang="en-GB" dirty="0" err="1"/>
              <a:t>ffurflen</a:t>
            </a:r>
            <a:r>
              <a:rPr lang="en-GB" dirty="0"/>
              <a:t> </a:t>
            </a:r>
            <a:r>
              <a:rPr lang="en-GB" dirty="0" err="1"/>
              <a:t>adborth</a:t>
            </a:r>
            <a:r>
              <a:rPr lang="en-GB" dirty="0"/>
              <a:t> </a:t>
            </a:r>
            <a:r>
              <a:rPr lang="en-GB" dirty="0" err="1"/>
              <a:t>Gymraeg</a:t>
            </a:r>
            <a:r>
              <a:rPr lang="en-GB" dirty="0"/>
              <a:t> (</a:t>
            </a:r>
            <a:r>
              <a:rPr lang="en-GB" dirty="0" err="1"/>
              <a:t>Rhydweithiau</a:t>
            </a:r>
            <a:r>
              <a:rPr lang="en-GB" dirty="0"/>
              <a:t>)</a:t>
            </a:r>
          </a:p>
        </p:txBody>
      </p:sp>
      <p:sp>
        <p:nvSpPr>
          <p:cNvPr id="13" name="TextBox 12">
            <a:extLst>
              <a:ext uri="{FF2B5EF4-FFF2-40B4-BE49-F238E27FC236}">
                <a16:creationId xmlns:a16="http://schemas.microsoft.com/office/drawing/2014/main" id="{90621578-9FB8-4A9F-95E3-FF75FC9E83E8}"/>
              </a:ext>
            </a:extLst>
          </p:cNvPr>
          <p:cNvSpPr txBox="1"/>
          <p:nvPr/>
        </p:nvSpPr>
        <p:spPr>
          <a:xfrm>
            <a:off x="5634486" y="5971192"/>
            <a:ext cx="3717985" cy="646331"/>
          </a:xfrm>
          <a:prstGeom prst="rect">
            <a:avLst/>
          </a:prstGeom>
          <a:noFill/>
        </p:spPr>
        <p:txBody>
          <a:bodyPr wrap="square" rtlCol="0">
            <a:spAutoFit/>
          </a:bodyPr>
          <a:lstStyle/>
          <a:p>
            <a:pPr algn="ctr"/>
            <a:r>
              <a:rPr lang="en-GB" dirty="0"/>
              <a:t>Scan this code for the English feedback form (Networks)</a:t>
            </a:r>
          </a:p>
        </p:txBody>
      </p:sp>
      <p:pic>
        <p:nvPicPr>
          <p:cNvPr id="3" name="Picture 2">
            <a:extLst>
              <a:ext uri="{FF2B5EF4-FFF2-40B4-BE49-F238E27FC236}">
                <a16:creationId xmlns:a16="http://schemas.microsoft.com/office/drawing/2014/main" id="{AD71B2AC-6258-473D-BC30-2F1B12AC57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8857" y="4116952"/>
            <a:ext cx="1666667" cy="1666667"/>
          </a:xfrm>
          <a:prstGeom prst="rect">
            <a:avLst/>
          </a:prstGeom>
        </p:spPr>
      </p:pic>
      <p:pic>
        <p:nvPicPr>
          <p:cNvPr id="11" name="Picture 10">
            <a:extLst>
              <a:ext uri="{FF2B5EF4-FFF2-40B4-BE49-F238E27FC236}">
                <a16:creationId xmlns:a16="http://schemas.microsoft.com/office/drawing/2014/main" id="{C67EA0B3-1541-42A2-8402-683D868AAE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6902" y="4144380"/>
            <a:ext cx="1666667" cy="1666667"/>
          </a:xfrm>
          <a:prstGeom prst="rect">
            <a:avLst/>
          </a:prstGeom>
        </p:spPr>
      </p:pic>
      <p:sp>
        <p:nvSpPr>
          <p:cNvPr id="16" name="Rectangle 2">
            <a:extLst>
              <a:ext uri="{FF2B5EF4-FFF2-40B4-BE49-F238E27FC236}">
                <a16:creationId xmlns:a16="http://schemas.microsoft.com/office/drawing/2014/main" id="{3CBC1B10-100E-4780-B860-D750DA596BDB}"/>
              </a:ext>
            </a:extLst>
          </p:cNvPr>
          <p:cNvSpPr>
            <a:spLocks noChangeArrowheads="1"/>
          </p:cNvSpPr>
          <p:nvPr/>
        </p:nvSpPr>
        <p:spPr bwMode="auto">
          <a:xfrm>
            <a:off x="406400" y="5645120"/>
            <a:ext cx="34435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7"/>
              </a:rPr>
              <a:t>https://www.surveygizmo.eu/s3/90183362/Welsh</a:t>
            </a:r>
            <a:r>
              <a:rPr kumimoji="0" lang="en-GB" altLang="en-US" sz="1200" b="1" i="0" u="none" strike="noStrike" cap="none" normalizeH="0" baseline="0" dirty="0">
                <a:ln>
                  <a:noFill/>
                </a:ln>
                <a:solidFill>
                  <a:schemeClr val="tx1"/>
                </a:solidFill>
                <a:effectLst/>
              </a:rPr>
              <a:t> </a:t>
            </a:r>
            <a:endParaRPr kumimoji="0" lang="en-GB" altLang="en-US" sz="1800" b="1" i="0" u="none" strike="noStrike" cap="none" normalizeH="0" baseline="0" dirty="0">
              <a:ln>
                <a:noFill/>
              </a:ln>
              <a:solidFill>
                <a:schemeClr val="tx1"/>
              </a:solidFill>
              <a:effectLst/>
              <a:latin typeface="Arial" panose="020B0604020202020204" pitchFamily="34" charset="0"/>
            </a:endParaRPr>
          </a:p>
        </p:txBody>
      </p:sp>
      <p:graphicFrame>
        <p:nvGraphicFramePr>
          <p:cNvPr id="17" name="Table 16">
            <a:extLst>
              <a:ext uri="{FF2B5EF4-FFF2-40B4-BE49-F238E27FC236}">
                <a16:creationId xmlns:a16="http://schemas.microsoft.com/office/drawing/2014/main" id="{B8B0A100-2ACF-462B-9D81-3D8FE3F28B77}"/>
              </a:ext>
            </a:extLst>
          </p:cNvPr>
          <p:cNvGraphicFramePr>
            <a:graphicFrameLocks noGrp="1"/>
          </p:cNvGraphicFramePr>
          <p:nvPr>
            <p:extLst/>
          </p:nvPr>
        </p:nvGraphicFramePr>
        <p:xfrm>
          <a:off x="4804262" y="5558201"/>
          <a:ext cx="7073900" cy="319205"/>
        </p:xfrm>
        <a:graphic>
          <a:graphicData uri="http://schemas.openxmlformats.org/drawingml/2006/table">
            <a:tbl>
              <a:tblPr firstRow="1" firstCol="1" bandRow="1">
                <a:tableStyleId>{5C22544A-7EE6-4342-B048-85BDC9FD1C3A}</a:tableStyleId>
              </a:tblPr>
              <a:tblGrid>
                <a:gridCol w="7073900">
                  <a:extLst>
                    <a:ext uri="{9D8B030D-6E8A-4147-A177-3AD203B41FA5}">
                      <a16:colId xmlns:a16="http://schemas.microsoft.com/office/drawing/2014/main" val="3642513934"/>
                    </a:ext>
                  </a:extLst>
                </a:gridCol>
              </a:tblGrid>
              <a:tr h="319205">
                <a:tc>
                  <a:txBody>
                    <a:bodyPr/>
                    <a:lstStyle/>
                    <a:p>
                      <a:pPr>
                        <a:spcAft>
                          <a:spcPts val="0"/>
                        </a:spcAft>
                      </a:pPr>
                      <a:r>
                        <a:rPr lang="en-GB" sz="1100" u="sng" dirty="0">
                          <a:effectLst/>
                          <a:hlinkClick r:id="rId8"/>
                        </a:rPr>
                        <a:t>https://www.surveygizmo.eu/s3/90183362/Consortium-networks-post-event-survey-2019</a:t>
                      </a:r>
                      <a:endParaRPr lang="en-GB" sz="1200" dirty="0">
                        <a:effectLst/>
                        <a:latin typeface="Times New Roman" panose="02020603050405020304" pitchFamily="18" charset="0"/>
                        <a:ea typeface="Calibri" panose="020F0502020204030204" pitchFamily="34" charset="0"/>
                      </a:endParaRPr>
                    </a:p>
                  </a:txBody>
                  <a:tcPr marL="68580" marR="68580" marT="0" marB="0" anchor="b">
                    <a:noFill/>
                  </a:tcPr>
                </a:tc>
                <a:extLst>
                  <a:ext uri="{0D108BD9-81ED-4DB2-BD59-A6C34878D82A}">
                    <a16:rowId xmlns:a16="http://schemas.microsoft.com/office/drawing/2014/main" val="3836946554"/>
                  </a:ext>
                </a:extLst>
              </a:tr>
            </a:tbl>
          </a:graphicData>
        </a:graphic>
      </p:graphicFrame>
    </p:spTree>
    <p:extLst>
      <p:ext uri="{BB962C8B-B14F-4D97-AF65-F5344CB8AC3E}">
        <p14:creationId xmlns:p14="http://schemas.microsoft.com/office/powerpoint/2010/main" val="1614504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0356A-633D-44D7-BB7C-D98316606E1C}"/>
              </a:ext>
            </a:extLst>
          </p:cNvPr>
          <p:cNvSpPr>
            <a:spLocks noGrp="1"/>
          </p:cNvSpPr>
          <p:nvPr>
            <p:ph sz="quarter" idx="10"/>
          </p:nvPr>
        </p:nvSpPr>
        <p:spPr/>
        <p:txBody>
          <a:bodyPr/>
          <a:lstStyle/>
          <a:p>
            <a:endParaRPr lang="en-GB" dirty="0"/>
          </a:p>
          <a:p>
            <a:endParaRPr lang="en-GB" dirty="0"/>
          </a:p>
          <a:p>
            <a:endParaRPr lang="en-GB" dirty="0"/>
          </a:p>
        </p:txBody>
      </p:sp>
      <p:pic>
        <p:nvPicPr>
          <p:cNvPr id="5" name="Picture 4" descr="A picture containing furniture, stool, table&#10;&#10;Description automatically generated">
            <a:extLst>
              <a:ext uri="{FF2B5EF4-FFF2-40B4-BE49-F238E27FC236}">
                <a16:creationId xmlns:a16="http://schemas.microsoft.com/office/drawing/2014/main" id="{6990297D-0023-496B-BCA6-857D62124D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9603" y="1554956"/>
            <a:ext cx="2857500" cy="4286250"/>
          </a:xfrm>
          <a:prstGeom prst="rect">
            <a:avLst/>
          </a:prstGeom>
        </p:spPr>
      </p:pic>
      <p:sp>
        <p:nvSpPr>
          <p:cNvPr id="4" name="Rectangle 3">
            <a:extLst>
              <a:ext uri="{FF2B5EF4-FFF2-40B4-BE49-F238E27FC236}">
                <a16:creationId xmlns:a16="http://schemas.microsoft.com/office/drawing/2014/main" id="{5BF08443-13B4-4C2C-AE68-D73CEB333A4C}"/>
              </a:ext>
            </a:extLst>
          </p:cNvPr>
          <p:cNvSpPr/>
          <p:nvPr/>
        </p:nvSpPr>
        <p:spPr>
          <a:xfrm>
            <a:off x="362960" y="1363227"/>
            <a:ext cx="3487878" cy="543034"/>
          </a:xfrm>
          <a:prstGeom prst="rect">
            <a:avLst/>
          </a:prstGeom>
        </p:spPr>
        <p:txBody>
          <a:bodyPr wrap="none">
            <a:spAutoFit/>
          </a:bodyPr>
          <a:lstStyle/>
          <a:p>
            <a:pPr>
              <a:lnSpc>
                <a:spcPct val="80000"/>
              </a:lnSpc>
            </a:pPr>
            <a:r>
              <a:rPr lang="en-US" sz="3600" kern="1100" spc="-30" dirty="0">
                <a:solidFill>
                  <a:srgbClr val="007BB9"/>
                </a:solidFill>
                <a:latin typeface="Gotham Rounded Book"/>
                <a:cs typeface="Gotham Rounded Book"/>
              </a:rPr>
              <a:t>Any </a:t>
            </a:r>
            <a:r>
              <a:rPr lang="en-US" sz="3600" kern="1100" spc="-30" dirty="0">
                <a:solidFill>
                  <a:srgbClr val="007BB9"/>
                </a:solidFill>
                <a:latin typeface="Arial" panose="020B0604020202020204" pitchFamily="34" charset="0"/>
                <a:cs typeface="Arial" panose="020B0604020202020204" pitchFamily="34" charset="0"/>
              </a:rPr>
              <a:t>Questions?</a:t>
            </a:r>
            <a:r>
              <a:rPr lang="en-US" sz="3600" kern="1100" spc="-30" dirty="0">
                <a:solidFill>
                  <a:schemeClr val="bg1"/>
                </a:solidFill>
                <a:latin typeface="Gotham Rounded Book"/>
                <a:cs typeface="Gotham Rounded Book"/>
              </a:rPr>
              <a:t>?</a:t>
            </a:r>
          </a:p>
        </p:txBody>
      </p:sp>
      <p:sp>
        <p:nvSpPr>
          <p:cNvPr id="6" name="TextBox 5">
            <a:extLst>
              <a:ext uri="{FF2B5EF4-FFF2-40B4-BE49-F238E27FC236}">
                <a16:creationId xmlns:a16="http://schemas.microsoft.com/office/drawing/2014/main" id="{882540A8-4689-43A3-9198-97DD5638FE62}"/>
              </a:ext>
            </a:extLst>
          </p:cNvPr>
          <p:cNvSpPr txBox="1"/>
          <p:nvPr/>
        </p:nvSpPr>
        <p:spPr>
          <a:xfrm>
            <a:off x="362960" y="2163334"/>
            <a:ext cx="3665190" cy="2400657"/>
          </a:xfrm>
          <a:prstGeom prst="rect">
            <a:avLst/>
          </a:prstGeom>
          <a:noFill/>
        </p:spPr>
        <p:txBody>
          <a:bodyPr wrap="square" rtlCol="0">
            <a:spAutoFit/>
          </a:bodyPr>
          <a:lstStyle/>
          <a:p>
            <a:r>
              <a:rPr lang="en-GB" dirty="0">
                <a:solidFill>
                  <a:srgbClr val="007BB9"/>
                </a:solidFill>
                <a:latin typeface="Arial" panose="020B0604020202020204" pitchFamily="34" charset="0"/>
                <a:cs typeface="Arial" panose="020B0604020202020204" pitchFamily="34" charset="0"/>
              </a:rPr>
              <a:t>Contact our specialist Subject Officers and administrative support team for your subject with any queries.  </a:t>
            </a:r>
          </a:p>
          <a:p>
            <a:endParaRPr lang="en-GB" dirty="0">
              <a:solidFill>
                <a:srgbClr val="007BB9"/>
              </a:solidFill>
              <a:latin typeface="Arial" panose="020B0604020202020204" pitchFamily="34" charset="0"/>
              <a:cs typeface="Arial" panose="020B0604020202020204" pitchFamily="34" charset="0"/>
            </a:endParaRPr>
          </a:p>
          <a:p>
            <a:r>
              <a:rPr lang="en-US" sz="2000" kern="1100" spc="-50" dirty="0">
                <a:solidFill>
                  <a:srgbClr val="007BB9"/>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HSCandCC@wjec.co.uk</a:t>
            </a:r>
            <a:endParaRPr lang="en-US" sz="2000" kern="1100" spc="-50" dirty="0">
              <a:solidFill>
                <a:srgbClr val="007BB9"/>
              </a:solidFill>
              <a:latin typeface="Arial" panose="020B0604020202020204" pitchFamily="34" charset="0"/>
              <a:cs typeface="Arial" panose="020B0604020202020204" pitchFamily="34" charset="0"/>
            </a:endParaRPr>
          </a:p>
          <a:p>
            <a:endParaRPr lang="en-US" sz="2000" kern="1100" spc="-50" dirty="0">
              <a:solidFill>
                <a:srgbClr val="007BB9"/>
              </a:solidFill>
              <a:latin typeface="Arial" panose="020B0604020202020204" pitchFamily="34" charset="0"/>
              <a:cs typeface="Arial" panose="020B0604020202020204" pitchFamily="34" charset="0"/>
            </a:endParaRPr>
          </a:p>
          <a:p>
            <a:r>
              <a:rPr lang="en-GB" sz="2000" dirty="0">
                <a:solidFill>
                  <a:srgbClr val="007BB9"/>
                </a:solidFill>
              </a:rPr>
              <a:t>029 2240 4264 </a:t>
            </a:r>
            <a:endParaRPr lang="en-US" sz="2000" kern="1100" spc="-50" dirty="0">
              <a:solidFill>
                <a:srgbClr val="007BB9"/>
              </a:solidFill>
              <a:latin typeface="Arial" panose="020B0604020202020204" pitchFamily="34" charset="0"/>
              <a:cs typeface="Arial" panose="020B0604020202020204" pitchFamily="34" charset="0"/>
            </a:endParaRPr>
          </a:p>
        </p:txBody>
      </p:sp>
      <p:sp>
        <p:nvSpPr>
          <p:cNvPr id="7" name="Title 10">
            <a:extLst>
              <a:ext uri="{FF2B5EF4-FFF2-40B4-BE49-F238E27FC236}">
                <a16:creationId xmlns:a16="http://schemas.microsoft.com/office/drawing/2014/main" id="{6ABAF3BB-34D9-4C4F-B81C-E502A09F65CF}"/>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a:t>Level 2 Children’s Care, Play, Learning and Development: Core Qualification</a:t>
            </a:r>
            <a:br>
              <a:rPr lang="en-US"/>
            </a:br>
            <a:endParaRPr lang="en-US">
              <a:solidFill>
                <a:schemeClr val="tx1"/>
              </a:solidFill>
            </a:endParaRPr>
          </a:p>
        </p:txBody>
      </p:sp>
    </p:spTree>
    <p:extLst>
      <p:ext uri="{BB962C8B-B14F-4D97-AF65-F5344CB8AC3E}">
        <p14:creationId xmlns:p14="http://schemas.microsoft.com/office/powerpoint/2010/main" val="3927701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F72A8F7D-A73F-4044-AED1-9CC1307B15EC}"/>
              </a:ext>
            </a:extLst>
          </p:cNvPr>
          <p:cNvSpPr>
            <a:spLocks noGrp="1"/>
          </p:cNvSpPr>
          <p:nvPr>
            <p:ph sz="quarter" idx="10"/>
          </p:nvPr>
        </p:nvSpPr>
        <p:spPr>
          <a:xfrm>
            <a:off x="303735" y="2850838"/>
            <a:ext cx="5632900" cy="3453709"/>
          </a:xfrm>
        </p:spPr>
        <p:txBody>
          <a:bodyPr/>
          <a:lstStyle/>
          <a:p>
            <a:r>
              <a:rPr lang="en-GB" dirty="0"/>
              <a:t>To achieve the qualification, candidates must </a:t>
            </a:r>
            <a:r>
              <a:rPr lang="en-GB" b="1" dirty="0"/>
              <a:t>pass</a:t>
            </a:r>
            <a:r>
              <a:rPr lang="en-GB" dirty="0"/>
              <a:t>:</a:t>
            </a:r>
          </a:p>
          <a:p>
            <a:pPr marL="581025" lvl="1" indent="-581025"/>
            <a:r>
              <a:rPr lang="en-GB" dirty="0"/>
              <a:t>	</a:t>
            </a:r>
            <a:r>
              <a:rPr lang="en-GB" sz="1600" dirty="0"/>
              <a:t>three </a:t>
            </a:r>
            <a:r>
              <a:rPr lang="en-GB" sz="1600" dirty="0">
                <a:solidFill>
                  <a:schemeClr val="tx2"/>
                </a:solidFill>
              </a:rPr>
              <a:t>externally</a:t>
            </a:r>
            <a:r>
              <a:rPr lang="en-GB" sz="1600" dirty="0"/>
              <a:t> set, internal scenario-based assessments; and</a:t>
            </a:r>
          </a:p>
          <a:p>
            <a:pPr marL="581025" lvl="1" indent="-581025"/>
            <a:r>
              <a:rPr lang="en-GB" sz="1600" dirty="0"/>
              <a:t> </a:t>
            </a:r>
          </a:p>
          <a:p>
            <a:pPr marL="581025" lvl="1" indent="-581025"/>
            <a:r>
              <a:rPr lang="en-GB" sz="1600" dirty="0"/>
              <a:t>	one </a:t>
            </a:r>
            <a:r>
              <a:rPr lang="en-GB" sz="1600" dirty="0">
                <a:solidFill>
                  <a:schemeClr val="tx2"/>
                </a:solidFill>
              </a:rPr>
              <a:t>externally</a:t>
            </a:r>
            <a:r>
              <a:rPr lang="en-GB" sz="1600" dirty="0"/>
              <a:t> set and marked multiple-choice test</a:t>
            </a:r>
          </a:p>
          <a:p>
            <a:endParaRPr lang="en-US" dirty="0"/>
          </a:p>
          <a:p>
            <a:r>
              <a:rPr lang="en-US" dirty="0"/>
              <a:t>80% internal assessment</a:t>
            </a:r>
          </a:p>
          <a:p>
            <a:r>
              <a:rPr lang="en-US" dirty="0"/>
              <a:t>20% external assessment</a:t>
            </a:r>
          </a:p>
        </p:txBody>
      </p:sp>
      <p:sp>
        <p:nvSpPr>
          <p:cNvPr id="3" name="TextBox 2"/>
          <p:cNvSpPr txBox="1"/>
          <p:nvPr/>
        </p:nvSpPr>
        <p:spPr>
          <a:xfrm>
            <a:off x="374997" y="1331188"/>
            <a:ext cx="11571571" cy="1212998"/>
          </a:xfrm>
          <a:prstGeom prst="roundRect">
            <a:avLst/>
          </a:prstGeom>
          <a:solidFill>
            <a:schemeClr val="tx2"/>
          </a:solidFill>
        </p:spPr>
        <p:txBody>
          <a:bodyPr wrap="square" lIns="360000" tIns="360000" rIns="360000" bIns="360000" rtlCol="0" anchor="ctr">
            <a:spAutoFit/>
          </a:bodyPr>
          <a:lstStyle/>
          <a:p>
            <a:r>
              <a:rPr lang="en-GB" b="1" dirty="0">
                <a:solidFill>
                  <a:schemeClr val="bg1"/>
                </a:solidFill>
              </a:rPr>
              <a:t>The Level 2 CCPLD Core qualification is assessed by both </a:t>
            </a:r>
            <a:r>
              <a:rPr lang="en-GB" sz="2400" b="1" dirty="0">
                <a:solidFill>
                  <a:schemeClr val="bg1"/>
                </a:solidFill>
              </a:rPr>
              <a:t>internal</a:t>
            </a:r>
            <a:r>
              <a:rPr lang="en-GB" b="1" dirty="0">
                <a:solidFill>
                  <a:schemeClr val="bg1"/>
                </a:solidFill>
              </a:rPr>
              <a:t> and </a:t>
            </a:r>
            <a:r>
              <a:rPr lang="en-GB" sz="2400" b="1" dirty="0">
                <a:solidFill>
                  <a:schemeClr val="bg1"/>
                </a:solidFill>
              </a:rPr>
              <a:t>external</a:t>
            </a:r>
            <a:r>
              <a:rPr lang="en-GB" b="1" dirty="0">
                <a:solidFill>
                  <a:schemeClr val="bg1"/>
                </a:solidFill>
              </a:rPr>
              <a:t> assessment.  </a:t>
            </a:r>
          </a:p>
        </p:txBody>
      </p:sp>
      <p:pic>
        <p:nvPicPr>
          <p:cNvPr id="5" name="Picture 4"/>
          <p:cNvPicPr>
            <a:picLocks noChangeAspect="1"/>
          </p:cNvPicPr>
          <p:nvPr/>
        </p:nvPicPr>
        <p:blipFill>
          <a:blip r:embed="rId2"/>
          <a:stretch>
            <a:fillRect/>
          </a:stretch>
        </p:blipFill>
        <p:spPr>
          <a:xfrm>
            <a:off x="373154" y="3185406"/>
            <a:ext cx="472448" cy="455110"/>
          </a:xfrm>
          <a:prstGeom prst="rect">
            <a:avLst/>
          </a:prstGeom>
        </p:spPr>
      </p:pic>
      <p:pic>
        <p:nvPicPr>
          <p:cNvPr id="6" name="Picture 5"/>
          <p:cNvPicPr>
            <a:picLocks noChangeAspect="1"/>
          </p:cNvPicPr>
          <p:nvPr/>
        </p:nvPicPr>
        <p:blipFill>
          <a:blip r:embed="rId2"/>
          <a:stretch>
            <a:fillRect/>
          </a:stretch>
        </p:blipFill>
        <p:spPr>
          <a:xfrm>
            <a:off x="374997" y="4009848"/>
            <a:ext cx="472448" cy="455110"/>
          </a:xfrm>
          <a:prstGeom prst="rect">
            <a:avLst/>
          </a:prstGeom>
        </p:spPr>
      </p:pic>
      <p:sp>
        <p:nvSpPr>
          <p:cNvPr id="10" name="TextBox 9"/>
          <p:cNvSpPr txBox="1"/>
          <p:nvPr/>
        </p:nvSpPr>
        <p:spPr>
          <a:xfrm>
            <a:off x="9019233" y="2918502"/>
            <a:ext cx="1916102" cy="707886"/>
          </a:xfrm>
          <a:prstGeom prst="rect">
            <a:avLst/>
          </a:prstGeom>
          <a:noFill/>
        </p:spPr>
        <p:txBody>
          <a:bodyPr wrap="none" rtlCol="0">
            <a:spAutoFit/>
          </a:bodyPr>
          <a:lstStyle/>
          <a:p>
            <a:r>
              <a:rPr lang="en-GB" sz="2000" b="1" dirty="0">
                <a:solidFill>
                  <a:schemeClr val="bg1"/>
                </a:solidFill>
              </a:rPr>
              <a:t>Test available </a:t>
            </a:r>
          </a:p>
          <a:p>
            <a:r>
              <a:rPr lang="en-GB" sz="2000" b="1" dirty="0">
                <a:solidFill>
                  <a:schemeClr val="bg1"/>
                </a:solidFill>
              </a:rPr>
              <a:t>on demand</a:t>
            </a:r>
          </a:p>
        </p:txBody>
      </p:sp>
      <p:sp>
        <p:nvSpPr>
          <p:cNvPr id="13" name="Rounded Rectangular Callout 12"/>
          <p:cNvSpPr/>
          <p:nvPr/>
        </p:nvSpPr>
        <p:spPr>
          <a:xfrm>
            <a:off x="7587563" y="2941928"/>
            <a:ext cx="4082279" cy="2528201"/>
          </a:xfrm>
          <a:prstGeom prst="wedgeRoundRectCallout">
            <a:avLst>
              <a:gd name="adj1" fmla="val -106888"/>
              <a:gd name="adj2" fmla="val 7938"/>
              <a:gd name="adj3" fmla="val 16667"/>
            </a:avLst>
          </a:prstGeom>
          <a:solidFill>
            <a:schemeClr val="accent1">
              <a:lumMod val="60000"/>
              <a:lumOff val="40000"/>
            </a:schemeClr>
          </a:solidFill>
        </p:spPr>
        <p:txBody>
          <a:bodyPr wrap="none" lIns="0" tIns="0" rIns="0" bIns="0" rtlCol="0" anchor="ctr">
            <a:noAutofit/>
          </a:bodyPr>
          <a:lstStyle/>
          <a:p>
            <a:pPr algn="ctr"/>
            <a:endParaRPr lang="en-GB" dirty="0">
              <a:solidFill>
                <a:srgbClr val="000000"/>
              </a:solidFill>
            </a:endParaRPr>
          </a:p>
          <a:p>
            <a:pPr algn="ctr"/>
            <a:endParaRPr lang="en-GB" dirty="0">
              <a:solidFill>
                <a:srgbClr val="000000"/>
              </a:solidFill>
            </a:endParaRPr>
          </a:p>
          <a:p>
            <a:pPr algn="ctr"/>
            <a:endParaRPr lang="en-GB" dirty="0">
              <a:solidFill>
                <a:srgbClr val="000000"/>
              </a:solidFill>
            </a:endParaRPr>
          </a:p>
        </p:txBody>
      </p:sp>
      <p:pic>
        <p:nvPicPr>
          <p:cNvPr id="14" name="Picture 13"/>
          <p:cNvPicPr>
            <a:picLocks noChangeAspect="1"/>
          </p:cNvPicPr>
          <p:nvPr/>
        </p:nvPicPr>
        <p:blipFill>
          <a:blip r:embed="rId3"/>
          <a:stretch>
            <a:fillRect/>
          </a:stretch>
        </p:blipFill>
        <p:spPr>
          <a:xfrm>
            <a:off x="8328236" y="3520090"/>
            <a:ext cx="690997" cy="671254"/>
          </a:xfrm>
          <a:prstGeom prst="rect">
            <a:avLst/>
          </a:prstGeom>
        </p:spPr>
      </p:pic>
      <p:pic>
        <p:nvPicPr>
          <p:cNvPr id="15" name="Picture 14"/>
          <p:cNvPicPr>
            <a:picLocks noChangeAspect="1"/>
          </p:cNvPicPr>
          <p:nvPr/>
        </p:nvPicPr>
        <p:blipFill>
          <a:blip r:embed="rId4"/>
          <a:stretch>
            <a:fillRect/>
          </a:stretch>
        </p:blipFill>
        <p:spPr>
          <a:xfrm>
            <a:off x="8360807" y="4383111"/>
            <a:ext cx="692374" cy="670543"/>
          </a:xfrm>
          <a:prstGeom prst="rect">
            <a:avLst/>
          </a:prstGeom>
        </p:spPr>
      </p:pic>
      <p:sp>
        <p:nvSpPr>
          <p:cNvPr id="11" name="TextBox 10"/>
          <p:cNvSpPr txBox="1"/>
          <p:nvPr/>
        </p:nvSpPr>
        <p:spPr>
          <a:xfrm>
            <a:off x="9057692" y="3640516"/>
            <a:ext cx="1377300" cy="369332"/>
          </a:xfrm>
          <a:prstGeom prst="rect">
            <a:avLst/>
          </a:prstGeom>
          <a:noFill/>
        </p:spPr>
        <p:txBody>
          <a:bodyPr wrap="none" rtlCol="0">
            <a:spAutoFit/>
          </a:bodyPr>
          <a:lstStyle/>
          <a:p>
            <a:r>
              <a:rPr lang="en-GB" b="1" dirty="0">
                <a:solidFill>
                  <a:schemeClr val="bg1"/>
                </a:solidFill>
              </a:rPr>
              <a:t>On screen</a:t>
            </a:r>
            <a:r>
              <a:rPr lang="en-GB" dirty="0"/>
              <a:t> </a:t>
            </a:r>
          </a:p>
        </p:txBody>
      </p:sp>
      <p:sp>
        <p:nvSpPr>
          <p:cNvPr id="12" name="TextBox 11"/>
          <p:cNvSpPr txBox="1"/>
          <p:nvPr/>
        </p:nvSpPr>
        <p:spPr>
          <a:xfrm>
            <a:off x="9089861" y="4509777"/>
            <a:ext cx="1774845" cy="369332"/>
          </a:xfrm>
          <a:prstGeom prst="rect">
            <a:avLst/>
          </a:prstGeom>
          <a:noFill/>
        </p:spPr>
        <p:txBody>
          <a:bodyPr wrap="none" rtlCol="0">
            <a:spAutoFit/>
          </a:bodyPr>
          <a:lstStyle/>
          <a:p>
            <a:r>
              <a:rPr lang="en-GB" b="1" dirty="0">
                <a:solidFill>
                  <a:schemeClr val="bg1"/>
                </a:solidFill>
              </a:rPr>
              <a:t>Paper version </a:t>
            </a:r>
          </a:p>
        </p:txBody>
      </p:sp>
      <p:sp>
        <p:nvSpPr>
          <p:cNvPr id="16" name="TextBox 15"/>
          <p:cNvSpPr txBox="1"/>
          <p:nvPr/>
        </p:nvSpPr>
        <p:spPr>
          <a:xfrm>
            <a:off x="8258338" y="3054903"/>
            <a:ext cx="2976008" cy="369332"/>
          </a:xfrm>
          <a:prstGeom prst="rect">
            <a:avLst/>
          </a:prstGeom>
          <a:noFill/>
        </p:spPr>
        <p:txBody>
          <a:bodyPr wrap="none" rtlCol="0">
            <a:spAutoFit/>
          </a:bodyPr>
          <a:lstStyle/>
          <a:p>
            <a:r>
              <a:rPr lang="en-GB" b="1" dirty="0">
                <a:solidFill>
                  <a:schemeClr val="bg1"/>
                </a:solidFill>
              </a:rPr>
              <a:t>Test available on demand</a:t>
            </a:r>
          </a:p>
        </p:txBody>
      </p:sp>
      <p:sp>
        <p:nvSpPr>
          <p:cNvPr id="9" name="Title 8">
            <a:extLst>
              <a:ext uri="{FF2B5EF4-FFF2-40B4-BE49-F238E27FC236}">
                <a16:creationId xmlns:a16="http://schemas.microsoft.com/office/drawing/2014/main" id="{51B03F43-614B-2044-BBAF-7FE7C2E59891}"/>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Summary of Assessment </a:t>
            </a:r>
          </a:p>
        </p:txBody>
      </p:sp>
      <p:sp>
        <p:nvSpPr>
          <p:cNvPr id="7" name="AutoShape 6" descr="Image result for white computer screen icon">
            <a:extLst>
              <a:ext uri="{FF2B5EF4-FFF2-40B4-BE49-F238E27FC236}">
                <a16:creationId xmlns:a16="http://schemas.microsoft.com/office/drawing/2014/main" id="{B5568E9E-5B69-4C37-8ADF-86C84F8086D9}"/>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24" name="Group 19">
            <a:extLst>
              <a:ext uri="{FF2B5EF4-FFF2-40B4-BE49-F238E27FC236}">
                <a16:creationId xmlns:a16="http://schemas.microsoft.com/office/drawing/2014/main" id="{8532CA34-D576-471A-9564-2AC10E21BF35}"/>
              </a:ext>
            </a:extLst>
          </p:cNvPr>
          <p:cNvGrpSpPr>
            <a:grpSpLocks/>
          </p:cNvGrpSpPr>
          <p:nvPr/>
        </p:nvGrpSpPr>
        <p:grpSpPr bwMode="auto">
          <a:xfrm>
            <a:off x="10733595" y="3489079"/>
            <a:ext cx="688975" cy="677863"/>
            <a:chOff x="108678134" y="106740755"/>
            <a:chExt cx="688908" cy="676715"/>
          </a:xfrm>
        </p:grpSpPr>
        <p:grpSp>
          <p:nvGrpSpPr>
            <p:cNvPr id="25" name="Group 20">
              <a:extLst>
                <a:ext uri="{FF2B5EF4-FFF2-40B4-BE49-F238E27FC236}">
                  <a16:creationId xmlns:a16="http://schemas.microsoft.com/office/drawing/2014/main" id="{FC30ECE2-05B5-4266-9B82-375037081924}"/>
                </a:ext>
              </a:extLst>
            </p:cNvPr>
            <p:cNvGrpSpPr>
              <a:grpSpLocks/>
            </p:cNvGrpSpPr>
            <p:nvPr/>
          </p:nvGrpSpPr>
          <p:grpSpPr bwMode="auto">
            <a:xfrm>
              <a:off x="108678134" y="106740755"/>
              <a:ext cx="688908" cy="676715"/>
              <a:chOff x="107816121" y="106812192"/>
              <a:chExt cx="688908" cy="676715"/>
            </a:xfrm>
          </p:grpSpPr>
          <p:pic>
            <p:nvPicPr>
              <p:cNvPr id="48149" name="Picture 21">
                <a:extLst>
                  <a:ext uri="{FF2B5EF4-FFF2-40B4-BE49-F238E27FC236}">
                    <a16:creationId xmlns:a16="http://schemas.microsoft.com/office/drawing/2014/main" id="{320B9A01-11C1-4251-9BED-338813E0D2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16121" y="106812192"/>
                <a:ext cx="688908" cy="67671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8150" name="Picture 22">
                <a:extLst>
                  <a:ext uri="{FF2B5EF4-FFF2-40B4-BE49-F238E27FC236}">
                    <a16:creationId xmlns:a16="http://schemas.microsoft.com/office/drawing/2014/main" id="{6CC6C8BF-1135-4D76-90CE-4F31F529B0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0787" t="26039" r="36639" b="33780"/>
              <a:stretch>
                <a:fillRect/>
              </a:stretch>
            </p:blipFill>
            <p:spPr bwMode="auto">
              <a:xfrm>
                <a:off x="108044722" y="106942093"/>
                <a:ext cx="236469" cy="41346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pic>
          <p:nvPicPr>
            <p:cNvPr id="48151" name="Picture 23">
              <a:extLst>
                <a:ext uri="{FF2B5EF4-FFF2-40B4-BE49-F238E27FC236}">
                  <a16:creationId xmlns:a16="http://schemas.microsoft.com/office/drawing/2014/main" id="{9E389C70-9FA2-4409-90D7-B24498C3939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803549" y="106887369"/>
              <a:ext cx="435571" cy="43557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Tree>
    <p:extLst>
      <p:ext uri="{BB962C8B-B14F-4D97-AF65-F5344CB8AC3E}">
        <p14:creationId xmlns:p14="http://schemas.microsoft.com/office/powerpoint/2010/main" val="185060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3724907" y="998126"/>
          <a:ext cx="4856163" cy="3981450"/>
        </p:xfrm>
        <a:graphic>
          <a:graphicData uri="http://schemas.openxmlformats.org/presentationml/2006/ole">
            <mc:AlternateContent xmlns:mc="http://schemas.openxmlformats.org/markup-compatibility/2006">
              <mc:Choice xmlns:v="urn:schemas-microsoft-com:vml" Requires="v">
                <p:oleObj spid="_x0000_s1026" name="Document" r:id="rId4" imgW="5727700" imgH="5054600" progId="Word.Document.12">
                  <p:embed/>
                </p:oleObj>
              </mc:Choice>
              <mc:Fallback>
                <p:oleObj name="Document" r:id="rId4" imgW="5727700" imgH="5054600" progId="Word.Document.12">
                  <p:embed/>
                  <p:pic>
                    <p:nvPicPr>
                      <p:cNvPr id="4" name="Object 3"/>
                      <p:cNvPicPr/>
                      <p:nvPr/>
                    </p:nvPicPr>
                    <p:blipFill>
                      <a:blip r:embed="rId5"/>
                      <a:stretch>
                        <a:fillRect/>
                      </a:stretch>
                    </p:blipFill>
                    <p:spPr>
                      <a:xfrm>
                        <a:off x="3724907" y="998126"/>
                        <a:ext cx="4856163" cy="3981450"/>
                      </a:xfrm>
                      <a:prstGeom prst="rect">
                        <a:avLst/>
                      </a:prstGeom>
                    </p:spPr>
                  </p:pic>
                </p:oleObj>
              </mc:Fallback>
            </mc:AlternateContent>
          </a:graphicData>
        </a:graphic>
      </p:graphicFrame>
      <p:grpSp>
        <p:nvGrpSpPr>
          <p:cNvPr id="9" name="Group 8"/>
          <p:cNvGrpSpPr/>
          <p:nvPr/>
        </p:nvGrpSpPr>
        <p:grpSpPr>
          <a:xfrm>
            <a:off x="8662948" y="3761051"/>
            <a:ext cx="3252124" cy="1972919"/>
            <a:chOff x="8540654" y="1299161"/>
            <a:chExt cx="3252124" cy="1972919"/>
          </a:xfrm>
        </p:grpSpPr>
        <p:sp>
          <p:nvSpPr>
            <p:cNvPr id="5" name="Rounded Rectangular Callout 4"/>
            <p:cNvSpPr/>
            <p:nvPr/>
          </p:nvSpPr>
          <p:spPr>
            <a:xfrm>
              <a:off x="8540654" y="1299161"/>
              <a:ext cx="3252124" cy="1972919"/>
            </a:xfrm>
            <a:prstGeom prst="wedgeRoundRectCallout">
              <a:avLst>
                <a:gd name="adj1" fmla="val -72928"/>
                <a:gd name="adj2" fmla="val -48941"/>
                <a:gd name="adj3" fmla="val 16667"/>
              </a:avLst>
            </a:prstGeom>
            <a:solidFill>
              <a:schemeClr val="accent6">
                <a:lumMod val="40000"/>
                <a:lumOff val="60000"/>
              </a:schemeClr>
            </a:solidFill>
          </p:spPr>
          <p:txBody>
            <a:bodyPr wrap="none" lIns="0" tIns="0" rIns="0" bIns="0" rtlCol="0" anchor="ctr">
              <a:noAutofit/>
            </a:bodyPr>
            <a:lstStyle/>
            <a:p>
              <a:endParaRPr lang="en-GB" dirty="0">
                <a:solidFill>
                  <a:schemeClr val="bg1"/>
                </a:solidFill>
              </a:endParaRPr>
            </a:p>
          </p:txBody>
        </p:sp>
        <p:sp>
          <p:nvSpPr>
            <p:cNvPr id="6" name="TextBox 5"/>
            <p:cNvSpPr txBox="1"/>
            <p:nvPr/>
          </p:nvSpPr>
          <p:spPr>
            <a:xfrm>
              <a:off x="8798567" y="1600813"/>
              <a:ext cx="2860123" cy="1384995"/>
            </a:xfrm>
            <a:prstGeom prst="rect">
              <a:avLst/>
            </a:prstGeom>
            <a:noFill/>
          </p:spPr>
          <p:txBody>
            <a:bodyPr wrap="square" rtlCol="0">
              <a:spAutoFit/>
            </a:bodyPr>
            <a:lstStyle/>
            <a:p>
              <a:r>
                <a:rPr lang="en-GB" sz="1200" dirty="0"/>
                <a:t>The table indicates the number of marks which will be drawn from each unit for each of the three assessments. Whilst the number of marks for each unit will remain constant in every assessment, the number of questions/tasks may vary. </a:t>
              </a:r>
            </a:p>
          </p:txBody>
        </p:sp>
      </p:grpSp>
      <p:sp>
        <p:nvSpPr>
          <p:cNvPr id="43" name="TextBox 42"/>
          <p:cNvSpPr txBox="1"/>
          <p:nvPr/>
        </p:nvSpPr>
        <p:spPr>
          <a:xfrm>
            <a:off x="1506986" y="5469664"/>
            <a:ext cx="184731" cy="369332"/>
          </a:xfrm>
          <a:prstGeom prst="rect">
            <a:avLst/>
          </a:prstGeom>
          <a:noFill/>
        </p:spPr>
        <p:txBody>
          <a:bodyPr wrap="none" rtlCol="0">
            <a:spAutoFit/>
          </a:bodyPr>
          <a:lstStyle/>
          <a:p>
            <a:endParaRPr lang="en-GB" dirty="0"/>
          </a:p>
        </p:txBody>
      </p:sp>
      <p:sp>
        <p:nvSpPr>
          <p:cNvPr id="46" name="Rectangle 45"/>
          <p:cNvSpPr/>
          <p:nvPr/>
        </p:nvSpPr>
        <p:spPr>
          <a:xfrm>
            <a:off x="5581302" y="5170245"/>
            <a:ext cx="2529374" cy="307777"/>
          </a:xfrm>
          <a:prstGeom prst="rect">
            <a:avLst/>
          </a:prstGeom>
        </p:spPr>
        <p:txBody>
          <a:bodyPr wrap="square">
            <a:spAutoFit/>
          </a:bodyPr>
          <a:lstStyle/>
          <a:p>
            <a:r>
              <a:rPr lang="en-GB" sz="1400" dirty="0"/>
              <a:t>Mark scheme for centres</a:t>
            </a:r>
          </a:p>
        </p:txBody>
      </p:sp>
      <p:sp>
        <p:nvSpPr>
          <p:cNvPr id="48" name="Rectangle 47"/>
          <p:cNvSpPr/>
          <p:nvPr/>
        </p:nvSpPr>
        <p:spPr>
          <a:xfrm>
            <a:off x="5581302" y="5848281"/>
            <a:ext cx="1873778" cy="307777"/>
          </a:xfrm>
          <a:prstGeom prst="rect">
            <a:avLst/>
          </a:prstGeom>
        </p:spPr>
        <p:txBody>
          <a:bodyPr wrap="square">
            <a:spAutoFit/>
          </a:bodyPr>
          <a:lstStyle/>
          <a:p>
            <a:r>
              <a:rPr lang="en-GB" sz="1400" dirty="0"/>
              <a:t>Controlled conditions</a:t>
            </a:r>
          </a:p>
        </p:txBody>
      </p:sp>
      <p:grpSp>
        <p:nvGrpSpPr>
          <p:cNvPr id="34" name="Group 33"/>
          <p:cNvGrpSpPr/>
          <p:nvPr/>
        </p:nvGrpSpPr>
        <p:grpSpPr>
          <a:xfrm>
            <a:off x="572836" y="4648406"/>
            <a:ext cx="4935686" cy="2381180"/>
            <a:chOff x="507499" y="4707765"/>
            <a:chExt cx="4935686" cy="2381180"/>
          </a:xfrm>
        </p:grpSpPr>
        <p:sp>
          <p:nvSpPr>
            <p:cNvPr id="42" name="TextBox 41"/>
            <p:cNvSpPr txBox="1"/>
            <p:nvPr/>
          </p:nvSpPr>
          <p:spPr>
            <a:xfrm>
              <a:off x="1201246" y="4780621"/>
              <a:ext cx="3292891" cy="2308324"/>
            </a:xfrm>
            <a:prstGeom prst="rect">
              <a:avLst/>
            </a:prstGeom>
            <a:noFill/>
          </p:spPr>
          <p:txBody>
            <a:bodyPr wrap="square" rtlCol="0">
              <a:spAutoFit/>
            </a:bodyPr>
            <a:lstStyle/>
            <a:p>
              <a:r>
                <a:rPr lang="en-GB" sz="1400" dirty="0"/>
                <a:t>Resits available </a:t>
              </a:r>
            </a:p>
            <a:p>
              <a:endParaRPr lang="en-GB" sz="1400" dirty="0"/>
            </a:p>
            <a:p>
              <a:endParaRPr lang="en-GB" sz="1400" dirty="0"/>
            </a:p>
            <a:p>
              <a:r>
                <a:rPr lang="en-GB" sz="1400" dirty="0"/>
                <a:t>Attempt at any point throughout the </a:t>
              </a:r>
            </a:p>
            <a:p>
              <a:r>
                <a:rPr lang="en-GB" sz="1400" dirty="0"/>
                <a:t>programme of learning  </a:t>
              </a:r>
            </a:p>
            <a:p>
              <a:endParaRPr lang="en-GB" sz="1400" dirty="0"/>
            </a:p>
            <a:p>
              <a:r>
                <a:rPr lang="en-GB" sz="1400" dirty="0"/>
                <a:t>Submitted for Verification / Moderation </a:t>
              </a:r>
            </a:p>
            <a:p>
              <a:r>
                <a:rPr lang="en-GB" sz="1400" dirty="0"/>
                <a:t>when all three have been submitted.  </a:t>
              </a:r>
            </a:p>
            <a:p>
              <a:endParaRPr lang="en-GB" sz="1400" dirty="0"/>
            </a:p>
            <a:p>
              <a:endParaRPr lang="en-GB" dirty="0"/>
            </a:p>
          </p:txBody>
        </p:sp>
        <p:grpSp>
          <p:nvGrpSpPr>
            <p:cNvPr id="33" name="Group 32"/>
            <p:cNvGrpSpPr/>
            <p:nvPr/>
          </p:nvGrpSpPr>
          <p:grpSpPr>
            <a:xfrm>
              <a:off x="507499" y="4707765"/>
              <a:ext cx="4935686" cy="1893129"/>
              <a:chOff x="507499" y="4707765"/>
              <a:chExt cx="4935686" cy="1893129"/>
            </a:xfrm>
          </p:grpSpPr>
          <p:grpSp>
            <p:nvGrpSpPr>
              <p:cNvPr id="31" name="Group 30"/>
              <p:cNvGrpSpPr/>
              <p:nvPr/>
            </p:nvGrpSpPr>
            <p:grpSpPr>
              <a:xfrm>
                <a:off x="507499" y="4707765"/>
                <a:ext cx="585448" cy="1893129"/>
                <a:chOff x="1680002" y="4731292"/>
                <a:chExt cx="585448" cy="1893129"/>
              </a:xfrm>
            </p:grpSpPr>
            <p:pic>
              <p:nvPicPr>
                <p:cNvPr id="40" name="Picture 39"/>
                <p:cNvPicPr>
                  <a:picLocks noChangeAspect="1"/>
                </p:cNvPicPr>
                <p:nvPr/>
              </p:nvPicPr>
              <p:blipFill>
                <a:blip r:embed="rId6"/>
                <a:stretch>
                  <a:fillRect/>
                </a:stretch>
              </p:blipFill>
              <p:spPr>
                <a:xfrm>
                  <a:off x="1707117" y="4731292"/>
                  <a:ext cx="558333" cy="537844"/>
                </a:xfrm>
                <a:prstGeom prst="rect">
                  <a:avLst/>
                </a:prstGeom>
              </p:spPr>
            </p:pic>
            <p:pic>
              <p:nvPicPr>
                <p:cNvPr id="41" name="Picture 40"/>
                <p:cNvPicPr>
                  <a:picLocks noChangeAspect="1"/>
                </p:cNvPicPr>
                <p:nvPr/>
              </p:nvPicPr>
              <p:blipFill>
                <a:blip r:embed="rId6"/>
                <a:stretch>
                  <a:fillRect/>
                </a:stretch>
              </p:blipFill>
              <p:spPr>
                <a:xfrm>
                  <a:off x="1680002" y="5396121"/>
                  <a:ext cx="570166" cy="549243"/>
                </a:xfrm>
                <a:prstGeom prst="rect">
                  <a:avLst/>
                </a:prstGeom>
              </p:spPr>
            </p:pic>
            <p:pic>
              <p:nvPicPr>
                <p:cNvPr id="14" name="Picture 13">
                  <a:extLst>
                    <a:ext uri="{FF2B5EF4-FFF2-40B4-BE49-F238E27FC236}">
                      <a16:creationId xmlns:a16="http://schemas.microsoft.com/office/drawing/2014/main" id="{B3278674-FCB7-41AF-B187-51141A4A24F6}"/>
                    </a:ext>
                  </a:extLst>
                </p:cNvPr>
                <p:cNvPicPr>
                  <a:picLocks noChangeAspect="1"/>
                </p:cNvPicPr>
                <p:nvPr/>
              </p:nvPicPr>
              <p:blipFill>
                <a:blip r:embed="rId6"/>
                <a:stretch>
                  <a:fillRect/>
                </a:stretch>
              </p:blipFill>
              <p:spPr>
                <a:xfrm rot="21420169">
                  <a:off x="1685917" y="6086577"/>
                  <a:ext cx="558333" cy="537844"/>
                </a:xfrm>
                <a:prstGeom prst="rect">
                  <a:avLst/>
                </a:prstGeom>
              </p:spPr>
            </p:pic>
          </p:grpSp>
          <p:pic>
            <p:nvPicPr>
              <p:cNvPr id="49" name="Picture 48"/>
              <p:cNvPicPr>
                <a:picLocks noChangeAspect="1"/>
              </p:cNvPicPr>
              <p:nvPr/>
            </p:nvPicPr>
            <p:blipFill>
              <a:blip r:embed="rId7"/>
              <a:stretch>
                <a:fillRect/>
              </a:stretch>
            </p:blipFill>
            <p:spPr>
              <a:xfrm>
                <a:off x="4844129" y="5009230"/>
                <a:ext cx="589958" cy="567440"/>
              </a:xfrm>
              <a:prstGeom prst="rect">
                <a:avLst/>
              </a:prstGeom>
            </p:spPr>
          </p:pic>
          <p:pic>
            <p:nvPicPr>
              <p:cNvPr id="50" name="Picture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38413" y="5701783"/>
                <a:ext cx="604772" cy="604220"/>
              </a:xfrm>
              <a:prstGeom prst="rect">
                <a:avLst/>
              </a:prstGeom>
            </p:spPr>
          </p:pic>
        </p:grpSp>
      </p:grpSp>
      <p:sp>
        <p:nvSpPr>
          <p:cNvPr id="10" name="TextBox 9"/>
          <p:cNvSpPr txBox="1"/>
          <p:nvPr/>
        </p:nvSpPr>
        <p:spPr>
          <a:xfrm>
            <a:off x="8839080" y="2240712"/>
            <a:ext cx="2619175" cy="715089"/>
          </a:xfrm>
          <a:prstGeom prst="roundRect">
            <a:avLst/>
          </a:prstGeom>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dirty="0">
                <a:solidFill>
                  <a:schemeClr val="bg1"/>
                </a:solidFill>
              </a:rPr>
              <a:t>Unit 001 assessed in each assessment </a:t>
            </a:r>
          </a:p>
        </p:txBody>
      </p:sp>
      <p:cxnSp>
        <p:nvCxnSpPr>
          <p:cNvPr id="12" name="Straight Arrow Connector 11"/>
          <p:cNvCxnSpPr/>
          <p:nvPr/>
        </p:nvCxnSpPr>
        <p:spPr>
          <a:xfrm flipH="1">
            <a:off x="8064402" y="2598257"/>
            <a:ext cx="1097408" cy="651902"/>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613992" y="1454250"/>
            <a:ext cx="2102125" cy="7486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613992" y="2042445"/>
            <a:ext cx="2102125" cy="4974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613992" y="2202931"/>
            <a:ext cx="2102125" cy="130121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7494104" y="1496572"/>
            <a:ext cx="1667706" cy="1101685"/>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7459318" y="2417488"/>
            <a:ext cx="1702492" cy="180769"/>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17" name="Title 16">
            <a:extLst>
              <a:ext uri="{FF2B5EF4-FFF2-40B4-BE49-F238E27FC236}">
                <a16:creationId xmlns:a16="http://schemas.microsoft.com/office/drawing/2014/main" id="{4D7CC45E-FBA7-C145-A4EB-D6C677833374}"/>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Internal Assessment – scenario based case study</a:t>
            </a:r>
          </a:p>
        </p:txBody>
      </p:sp>
      <p:cxnSp>
        <p:nvCxnSpPr>
          <p:cNvPr id="32" name="Straight Arrow Connector 31"/>
          <p:cNvCxnSpPr/>
          <p:nvPr/>
        </p:nvCxnSpPr>
        <p:spPr>
          <a:xfrm flipV="1">
            <a:off x="2613992" y="1701784"/>
            <a:ext cx="2102124" cy="5011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44915" y="1939947"/>
            <a:ext cx="2599252" cy="646986"/>
          </a:xfrm>
          <a:prstGeom prst="roundRect">
            <a:avLst/>
          </a:prstGeom>
          <a:solidFill>
            <a:schemeClr val="tx2"/>
          </a:solidFill>
          <a:ln>
            <a:solidFill>
              <a:srgbClr val="FF0000"/>
            </a:solidFill>
          </a:ln>
        </p:spPr>
        <p:txBody>
          <a:bodyPr wrap="square" rtlCol="0">
            <a:spAutoFit/>
          </a:bodyPr>
          <a:lstStyle/>
          <a:p>
            <a:r>
              <a:rPr lang="en-GB" sz="1600" dirty="0">
                <a:solidFill>
                  <a:schemeClr val="bg1"/>
                </a:solidFill>
              </a:rPr>
              <a:t>Assesses content from 4 units – 001/002/003/004</a:t>
            </a:r>
          </a:p>
        </p:txBody>
      </p:sp>
    </p:spTree>
    <p:extLst>
      <p:ext uri="{BB962C8B-B14F-4D97-AF65-F5344CB8AC3E}">
        <p14:creationId xmlns:p14="http://schemas.microsoft.com/office/powerpoint/2010/main" val="4075060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587550766"/>
              </p:ext>
            </p:extLst>
          </p:nvPr>
        </p:nvGraphicFramePr>
        <p:xfrm>
          <a:off x="136574" y="1143559"/>
          <a:ext cx="6815137" cy="3584575"/>
        </p:xfrm>
        <a:graphic>
          <a:graphicData uri="http://schemas.openxmlformats.org/presentationml/2006/ole">
            <mc:AlternateContent xmlns:mc="http://schemas.openxmlformats.org/markup-compatibility/2006">
              <mc:Choice xmlns:v="urn:schemas-microsoft-com:vml" Requires="v">
                <p:oleObj spid="_x0000_s2050" name="Document" r:id="rId4" imgW="5727700" imgH="2946400" progId="Word.Document.12">
                  <p:embed/>
                </p:oleObj>
              </mc:Choice>
              <mc:Fallback>
                <p:oleObj name="Document" r:id="rId4" imgW="5727700" imgH="2946400" progId="Word.Document.12">
                  <p:embed/>
                  <p:pic>
                    <p:nvPicPr>
                      <p:cNvPr id="5" name="Object 4"/>
                      <p:cNvPicPr/>
                      <p:nvPr/>
                    </p:nvPicPr>
                    <p:blipFill>
                      <a:blip r:embed="rId5"/>
                      <a:stretch>
                        <a:fillRect/>
                      </a:stretch>
                    </p:blipFill>
                    <p:spPr>
                      <a:xfrm>
                        <a:off x="136574" y="1143559"/>
                        <a:ext cx="6815137" cy="3584575"/>
                      </a:xfrm>
                      <a:prstGeom prst="rect">
                        <a:avLst/>
                      </a:prstGeom>
                    </p:spPr>
                  </p:pic>
                </p:oleObj>
              </mc:Fallback>
            </mc:AlternateContent>
          </a:graphicData>
        </a:graphic>
      </p:graphicFrame>
      <p:grpSp>
        <p:nvGrpSpPr>
          <p:cNvPr id="66" name="Group 65"/>
          <p:cNvGrpSpPr/>
          <p:nvPr/>
        </p:nvGrpSpPr>
        <p:grpSpPr>
          <a:xfrm>
            <a:off x="4783519" y="1651913"/>
            <a:ext cx="6924765" cy="2544799"/>
            <a:chOff x="4188578" y="1323120"/>
            <a:chExt cx="6924765" cy="2544799"/>
          </a:xfrm>
        </p:grpSpPr>
        <p:cxnSp>
          <p:nvCxnSpPr>
            <p:cNvPr id="14" name="Straight Arrow Connector 13"/>
            <p:cNvCxnSpPr/>
            <p:nvPr/>
          </p:nvCxnSpPr>
          <p:spPr>
            <a:xfrm flipH="1">
              <a:off x="4330212" y="1527432"/>
              <a:ext cx="2958278" cy="502492"/>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188578" y="1527432"/>
              <a:ext cx="3099912" cy="887392"/>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4891460" y="1527432"/>
              <a:ext cx="2397030" cy="234048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649358" y="1527432"/>
              <a:ext cx="2639132" cy="176576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649358" y="1527432"/>
              <a:ext cx="2639132" cy="1383452"/>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288490" y="1323120"/>
              <a:ext cx="3824853" cy="408623"/>
            </a:xfrm>
            <a:prstGeom prst="roundRect">
              <a:avLst/>
            </a:prstGeom>
            <a:solidFill>
              <a:schemeClr val="tx2"/>
            </a:solidFill>
          </p:spPr>
          <p:txBody>
            <a:bodyPr wrap="none" rtlCol="0">
              <a:spAutoFit/>
            </a:bodyPr>
            <a:lstStyle/>
            <a:p>
              <a:r>
                <a:rPr lang="en-GB" dirty="0">
                  <a:solidFill>
                    <a:schemeClr val="bg1"/>
                  </a:solidFill>
                </a:rPr>
                <a:t>Assesses content from all five units</a:t>
              </a:r>
            </a:p>
          </p:txBody>
        </p:sp>
      </p:grpSp>
      <p:grpSp>
        <p:nvGrpSpPr>
          <p:cNvPr id="67" name="Group 66"/>
          <p:cNvGrpSpPr/>
          <p:nvPr/>
        </p:nvGrpSpPr>
        <p:grpSpPr>
          <a:xfrm>
            <a:off x="7023918" y="3934441"/>
            <a:ext cx="4659585" cy="408623"/>
            <a:chOff x="6551628" y="3396381"/>
            <a:chExt cx="4659585" cy="408623"/>
          </a:xfrm>
        </p:grpSpPr>
        <p:sp>
          <p:nvSpPr>
            <p:cNvPr id="31" name="TextBox 30"/>
            <p:cNvSpPr txBox="1"/>
            <p:nvPr/>
          </p:nvSpPr>
          <p:spPr>
            <a:xfrm>
              <a:off x="7295724" y="3396381"/>
              <a:ext cx="3915489" cy="408623"/>
            </a:xfrm>
            <a:prstGeom prst="roundRect">
              <a:avLst/>
            </a:prstGeom>
            <a:solidFill>
              <a:srgbClr val="92D050"/>
            </a:solidFill>
          </p:spPr>
          <p:txBody>
            <a:bodyPr wrap="none" rtlCol="0">
              <a:spAutoFit/>
            </a:bodyPr>
            <a:lstStyle/>
            <a:p>
              <a:r>
                <a:rPr lang="en-GB" dirty="0">
                  <a:solidFill>
                    <a:schemeClr val="bg1"/>
                  </a:solidFill>
                </a:rPr>
                <a:t>Unit 5 assessed only by this method</a:t>
              </a:r>
            </a:p>
          </p:txBody>
        </p:sp>
        <p:cxnSp>
          <p:nvCxnSpPr>
            <p:cNvPr id="33" name="Straight Arrow Connector 32"/>
            <p:cNvCxnSpPr/>
            <p:nvPr/>
          </p:nvCxnSpPr>
          <p:spPr>
            <a:xfrm flipH="1">
              <a:off x="6551628" y="3581047"/>
              <a:ext cx="744097" cy="0"/>
            </a:xfrm>
            <a:prstGeom prst="straightConnector1">
              <a:avLst/>
            </a:prstGeom>
            <a:ln w="25400">
              <a:solidFill>
                <a:srgbClr val="92D050"/>
              </a:solidFill>
              <a:tailEnd type="triangle"/>
            </a:ln>
          </p:spPr>
          <p:style>
            <a:lnRef idx="1">
              <a:schemeClr val="accent1"/>
            </a:lnRef>
            <a:fillRef idx="0">
              <a:schemeClr val="accent1"/>
            </a:fillRef>
            <a:effectRef idx="0">
              <a:schemeClr val="accent1"/>
            </a:effectRef>
            <a:fontRef idx="minor">
              <a:schemeClr val="tx1"/>
            </a:fontRef>
          </p:style>
        </p:cxnSp>
      </p:grpSp>
      <p:pic>
        <p:nvPicPr>
          <p:cNvPr id="61" name="Picture 60"/>
          <p:cNvPicPr>
            <a:picLocks noChangeAspect="1"/>
          </p:cNvPicPr>
          <p:nvPr/>
        </p:nvPicPr>
        <p:blipFill>
          <a:blip r:embed="rId6"/>
          <a:stretch>
            <a:fillRect/>
          </a:stretch>
        </p:blipFill>
        <p:spPr>
          <a:xfrm>
            <a:off x="3761617" y="4582069"/>
            <a:ext cx="854954" cy="826456"/>
          </a:xfrm>
          <a:prstGeom prst="rect">
            <a:avLst/>
          </a:prstGeom>
        </p:spPr>
      </p:pic>
      <p:pic>
        <p:nvPicPr>
          <p:cNvPr id="62" name="Picture 61"/>
          <p:cNvPicPr>
            <a:picLocks noChangeAspect="1"/>
          </p:cNvPicPr>
          <p:nvPr/>
        </p:nvPicPr>
        <p:blipFill>
          <a:blip r:embed="rId7"/>
          <a:stretch>
            <a:fillRect/>
          </a:stretch>
        </p:blipFill>
        <p:spPr>
          <a:xfrm>
            <a:off x="353085" y="4553552"/>
            <a:ext cx="842924" cy="810752"/>
          </a:xfrm>
          <a:prstGeom prst="rect">
            <a:avLst/>
          </a:prstGeom>
        </p:spPr>
      </p:pic>
      <p:sp>
        <p:nvSpPr>
          <p:cNvPr id="63" name="TextBox 62"/>
          <p:cNvSpPr txBox="1"/>
          <p:nvPr/>
        </p:nvSpPr>
        <p:spPr>
          <a:xfrm>
            <a:off x="1298717" y="4819828"/>
            <a:ext cx="2155398" cy="369332"/>
          </a:xfrm>
          <a:prstGeom prst="rect">
            <a:avLst/>
          </a:prstGeom>
          <a:solidFill>
            <a:schemeClr val="bg1"/>
          </a:solidFill>
        </p:spPr>
        <p:txBody>
          <a:bodyPr wrap="none" rtlCol="0">
            <a:spAutoFit/>
          </a:bodyPr>
          <a:lstStyle/>
          <a:p>
            <a:r>
              <a:rPr lang="en-GB" dirty="0"/>
              <a:t>Available on paper </a:t>
            </a:r>
          </a:p>
        </p:txBody>
      </p:sp>
      <p:pic>
        <p:nvPicPr>
          <p:cNvPr id="75" name="Picture 74"/>
          <p:cNvPicPr>
            <a:picLocks noChangeAspect="1"/>
          </p:cNvPicPr>
          <p:nvPr/>
        </p:nvPicPr>
        <p:blipFill>
          <a:blip r:embed="rId8"/>
          <a:stretch>
            <a:fillRect/>
          </a:stretch>
        </p:blipFill>
        <p:spPr>
          <a:xfrm>
            <a:off x="7022528" y="4537021"/>
            <a:ext cx="882502" cy="857080"/>
          </a:xfrm>
          <a:prstGeom prst="rect">
            <a:avLst/>
          </a:prstGeom>
        </p:spPr>
      </p:pic>
      <p:sp>
        <p:nvSpPr>
          <p:cNvPr id="76" name="TextBox 75"/>
          <p:cNvSpPr txBox="1"/>
          <p:nvPr/>
        </p:nvSpPr>
        <p:spPr>
          <a:xfrm>
            <a:off x="4599245" y="4839369"/>
            <a:ext cx="2257990" cy="369332"/>
          </a:xfrm>
          <a:prstGeom prst="rect">
            <a:avLst/>
          </a:prstGeom>
          <a:solidFill>
            <a:schemeClr val="bg1"/>
          </a:solidFill>
        </p:spPr>
        <p:txBody>
          <a:bodyPr wrap="none" rtlCol="0">
            <a:spAutoFit/>
          </a:bodyPr>
          <a:lstStyle/>
          <a:p>
            <a:r>
              <a:rPr lang="en-GB" dirty="0"/>
              <a:t>Available on screen </a:t>
            </a:r>
          </a:p>
        </p:txBody>
      </p:sp>
      <p:sp>
        <p:nvSpPr>
          <p:cNvPr id="77" name="TextBox 76"/>
          <p:cNvSpPr txBox="1"/>
          <p:nvPr/>
        </p:nvSpPr>
        <p:spPr>
          <a:xfrm>
            <a:off x="8094387" y="4672131"/>
            <a:ext cx="2544286" cy="646331"/>
          </a:xfrm>
          <a:prstGeom prst="rect">
            <a:avLst/>
          </a:prstGeom>
          <a:noFill/>
        </p:spPr>
        <p:txBody>
          <a:bodyPr wrap="none" rtlCol="0">
            <a:spAutoFit/>
          </a:bodyPr>
          <a:lstStyle/>
          <a:p>
            <a:r>
              <a:rPr lang="en-GB" dirty="0"/>
              <a:t>Drawn at random from </a:t>
            </a:r>
          </a:p>
          <a:p>
            <a:r>
              <a:rPr lang="en-GB" dirty="0"/>
              <a:t>a bank of versions</a:t>
            </a:r>
          </a:p>
        </p:txBody>
      </p:sp>
      <p:pic>
        <p:nvPicPr>
          <p:cNvPr id="78" name="Picture 77"/>
          <p:cNvPicPr>
            <a:picLocks noChangeAspect="1"/>
          </p:cNvPicPr>
          <p:nvPr/>
        </p:nvPicPr>
        <p:blipFill>
          <a:blip r:embed="rId9"/>
          <a:stretch>
            <a:fillRect/>
          </a:stretch>
        </p:blipFill>
        <p:spPr>
          <a:xfrm>
            <a:off x="424369" y="5735771"/>
            <a:ext cx="853593" cy="822269"/>
          </a:xfrm>
          <a:prstGeom prst="rect">
            <a:avLst/>
          </a:prstGeom>
        </p:spPr>
      </p:pic>
      <p:sp>
        <p:nvSpPr>
          <p:cNvPr id="79" name="TextBox 78"/>
          <p:cNvSpPr txBox="1"/>
          <p:nvPr/>
        </p:nvSpPr>
        <p:spPr>
          <a:xfrm>
            <a:off x="1401806" y="6075194"/>
            <a:ext cx="1864613" cy="369332"/>
          </a:xfrm>
          <a:prstGeom prst="rect">
            <a:avLst/>
          </a:prstGeom>
          <a:noFill/>
        </p:spPr>
        <p:txBody>
          <a:bodyPr wrap="none" rtlCol="0">
            <a:spAutoFit/>
          </a:bodyPr>
          <a:lstStyle/>
          <a:p>
            <a:r>
              <a:rPr lang="en-GB" dirty="0"/>
              <a:t>Resits available </a:t>
            </a:r>
          </a:p>
        </p:txBody>
      </p:sp>
      <p:sp>
        <p:nvSpPr>
          <p:cNvPr id="10" name="Title 9">
            <a:extLst>
              <a:ext uri="{FF2B5EF4-FFF2-40B4-BE49-F238E27FC236}">
                <a16:creationId xmlns:a16="http://schemas.microsoft.com/office/drawing/2014/main" id="{F1D8BEF6-2FF3-D542-A237-B9621A64C1D4}"/>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External Assessment</a:t>
            </a:r>
          </a:p>
        </p:txBody>
      </p:sp>
      <p:sp>
        <p:nvSpPr>
          <p:cNvPr id="2" name="Rectangle 1">
            <a:extLst>
              <a:ext uri="{FF2B5EF4-FFF2-40B4-BE49-F238E27FC236}">
                <a16:creationId xmlns:a16="http://schemas.microsoft.com/office/drawing/2014/main" id="{D16B7F7F-1ADE-4529-A0CF-EFAD8A336352}"/>
              </a:ext>
            </a:extLst>
          </p:cNvPr>
          <p:cNvSpPr/>
          <p:nvPr/>
        </p:nvSpPr>
        <p:spPr>
          <a:xfrm>
            <a:off x="3643850" y="5714441"/>
            <a:ext cx="8216455" cy="1754326"/>
          </a:xfrm>
          <a:prstGeom prst="rect">
            <a:avLst/>
          </a:prstGeom>
        </p:spPr>
        <p:txBody>
          <a:bodyPr wrap="square">
            <a:spAutoFit/>
          </a:bodyPr>
          <a:lstStyle/>
          <a:p>
            <a:r>
              <a:rPr lang="en-GB" dirty="0">
                <a:solidFill>
                  <a:schemeClr val="accent1"/>
                </a:solidFill>
              </a:rPr>
              <a:t> MCQ questions may be direct           Based on picture stimuli     </a:t>
            </a:r>
          </a:p>
          <a:p>
            <a:endParaRPr lang="en-GB" dirty="0">
              <a:solidFill>
                <a:schemeClr val="accent1"/>
              </a:solidFill>
            </a:endParaRPr>
          </a:p>
          <a:p>
            <a:r>
              <a:rPr lang="en-GB" dirty="0">
                <a:solidFill>
                  <a:schemeClr val="accent1"/>
                </a:solidFill>
              </a:rPr>
              <a:t> Based on a short scenario to set a context </a:t>
            </a:r>
          </a:p>
          <a:p>
            <a:endParaRPr lang="en-GB" dirty="0"/>
          </a:p>
          <a:p>
            <a:r>
              <a:rPr lang="en-GB" dirty="0"/>
              <a:t> </a:t>
            </a:r>
            <a:endParaRPr lang="en-GB" dirty="0">
              <a:solidFill>
                <a:schemeClr val="accent1"/>
              </a:solidFill>
            </a:endParaRPr>
          </a:p>
          <a:p>
            <a:r>
              <a:rPr lang="en-GB" dirty="0"/>
              <a:t>                                </a:t>
            </a:r>
          </a:p>
        </p:txBody>
      </p:sp>
    </p:spTree>
    <p:extLst>
      <p:ext uri="{BB962C8B-B14F-4D97-AF65-F5344CB8AC3E}">
        <p14:creationId xmlns:p14="http://schemas.microsoft.com/office/powerpoint/2010/main" val="1760521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045028" y="6709416"/>
            <a:ext cx="10101943" cy="3631763"/>
          </a:xfrm>
          <a:prstGeom prst="rect">
            <a:avLst/>
          </a:prstGeom>
        </p:spPr>
        <p:txBody>
          <a:bodyPr wrap="square">
            <a:spAutoFit/>
          </a:bodyPr>
          <a:lstStyle/>
          <a:p>
            <a:endParaRPr lang="en-GB" sz="1400" dirty="0"/>
          </a:p>
          <a:p>
            <a:endParaRPr lang="en-GB" sz="1400" dirty="0"/>
          </a:p>
          <a:p>
            <a:endParaRPr lang="en-GB" sz="1400" dirty="0"/>
          </a:p>
          <a:p>
            <a:endParaRPr lang="en-GB" sz="1400" dirty="0"/>
          </a:p>
          <a:p>
            <a:endParaRPr lang="en-GB" sz="1400" dirty="0"/>
          </a:p>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083359879"/>
              </p:ext>
            </p:extLst>
          </p:nvPr>
        </p:nvGraphicFramePr>
        <p:xfrm>
          <a:off x="282010" y="1095091"/>
          <a:ext cx="5957425" cy="5669800"/>
        </p:xfrm>
        <a:graphic>
          <a:graphicData uri="http://schemas.openxmlformats.org/drawingml/2006/table">
            <a:tbl>
              <a:tblPr firstRow="1" bandRow="1">
                <a:tableStyleId>{5C22544A-7EE6-4342-B048-85BDC9FD1C3A}</a:tableStyleId>
              </a:tblPr>
              <a:tblGrid>
                <a:gridCol w="5957425">
                  <a:extLst>
                    <a:ext uri="{9D8B030D-6E8A-4147-A177-3AD203B41FA5}">
                      <a16:colId xmlns:a16="http://schemas.microsoft.com/office/drawing/2014/main" val="1602731295"/>
                    </a:ext>
                  </a:extLst>
                </a:gridCol>
              </a:tblGrid>
              <a:tr h="617330">
                <a:tc>
                  <a:txBody>
                    <a:bodyPr/>
                    <a:lstStyle/>
                    <a:p>
                      <a:r>
                        <a:rPr lang="en-US" sz="1100" dirty="0"/>
                        <a:t>Unit 001	</a:t>
                      </a:r>
                    </a:p>
                    <a:p>
                      <a:r>
                        <a:rPr lang="en-US" sz="1100" dirty="0"/>
                        <a:t>Principles and Values of Children’s Care, Play, Learning and Development </a:t>
                      </a:r>
                      <a:br>
                        <a:rPr lang="en-US" sz="1100" dirty="0"/>
                      </a:br>
                      <a:r>
                        <a:rPr lang="en-US" sz="1100" dirty="0"/>
                        <a:t>(0-19 years of age) </a:t>
                      </a:r>
                      <a:endParaRPr lang="en-GB" sz="1100" dirty="0"/>
                    </a:p>
                  </a:txBody>
                  <a:tcPr marL="72000" marR="72000" marT="72000" marB="72000"/>
                </a:tc>
                <a:extLst>
                  <a:ext uri="{0D108BD9-81ED-4DB2-BD59-A6C34878D82A}">
                    <a16:rowId xmlns:a16="http://schemas.microsoft.com/office/drawing/2014/main" val="2090545294"/>
                  </a:ext>
                </a:extLst>
              </a:tr>
              <a:tr h="323222">
                <a:tc>
                  <a:txBody>
                    <a:bodyPr/>
                    <a:lstStyle/>
                    <a:p>
                      <a:r>
                        <a:rPr lang="en-GB" sz="1100" dirty="0"/>
                        <a:t>The learner will:</a:t>
                      </a:r>
                    </a:p>
                  </a:txBody>
                  <a:tcPr/>
                </a:tc>
                <a:extLst>
                  <a:ext uri="{0D108BD9-81ED-4DB2-BD59-A6C34878D82A}">
                    <a16:rowId xmlns:a16="http://schemas.microsoft.com/office/drawing/2014/main" val="1208547053"/>
                  </a:ext>
                </a:extLst>
              </a:tr>
              <a:tr h="532366">
                <a:tc>
                  <a:txBody>
                    <a:bodyPr/>
                    <a:lstStyle/>
                    <a:p>
                      <a:r>
                        <a:rPr lang="en-US" sz="1100" dirty="0"/>
                        <a:t>1. Understand how legislation, national policies, guidance and frameworks support children’s care, play, learning and development</a:t>
                      </a:r>
                      <a:endParaRPr lang="en-GB" sz="1100" dirty="0"/>
                    </a:p>
                  </a:txBody>
                  <a:tcPr/>
                </a:tc>
                <a:extLst>
                  <a:ext uri="{0D108BD9-81ED-4DB2-BD59-A6C34878D82A}">
                    <a16:rowId xmlns:a16="http://schemas.microsoft.com/office/drawing/2014/main" val="1411882970"/>
                  </a:ext>
                </a:extLst>
              </a:tr>
              <a:tr h="405214">
                <a:tc>
                  <a:txBody>
                    <a:bodyPr/>
                    <a:lstStyle/>
                    <a:p>
                      <a:r>
                        <a:rPr lang="en-US" sz="1100" dirty="0"/>
                        <a:t>2. Understand how rights-based approaches relate to children’s care, play, learning and development</a:t>
                      </a:r>
                      <a:endParaRPr lang="en-GB" sz="1100" dirty="0"/>
                    </a:p>
                  </a:txBody>
                  <a:tcPr/>
                </a:tc>
                <a:extLst>
                  <a:ext uri="{0D108BD9-81ED-4DB2-BD59-A6C34878D82A}">
                    <a16:rowId xmlns:a16="http://schemas.microsoft.com/office/drawing/2014/main" val="4174449921"/>
                  </a:ext>
                </a:extLst>
              </a:tr>
              <a:tr h="3232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3. Understand  how to promote equality, diversity and inclusion</a:t>
                      </a:r>
                      <a:endParaRPr lang="en-GB" sz="1100" dirty="0"/>
                    </a:p>
                  </a:txBody>
                  <a:tcPr/>
                </a:tc>
                <a:extLst>
                  <a:ext uri="{0D108BD9-81ED-4DB2-BD59-A6C34878D82A}">
                    <a16:rowId xmlns:a16="http://schemas.microsoft.com/office/drawing/2014/main" val="2114482226"/>
                  </a:ext>
                </a:extLst>
              </a:tr>
              <a:tr h="3232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4. Understand how to use child-centered approaches</a:t>
                      </a:r>
                      <a:endParaRPr lang="en-GB" sz="1100" dirty="0"/>
                    </a:p>
                  </a:txBody>
                  <a:tcPr/>
                </a:tc>
                <a:extLst>
                  <a:ext uri="{0D108BD9-81ED-4DB2-BD59-A6C34878D82A}">
                    <a16:rowId xmlns:a16="http://schemas.microsoft.com/office/drawing/2014/main" val="625961002"/>
                  </a:ext>
                </a:extLst>
              </a:tr>
              <a:tr h="323222">
                <a:tc>
                  <a:txBody>
                    <a:bodyPr/>
                    <a:lstStyle/>
                    <a:p>
                      <a:r>
                        <a:rPr lang="en-US" sz="1100" dirty="0"/>
                        <a:t>5. Understand how appropriate risk-taking supports positive outcomes for children</a:t>
                      </a:r>
                    </a:p>
                  </a:txBody>
                  <a:tcPr/>
                </a:tc>
                <a:extLst>
                  <a:ext uri="{0D108BD9-81ED-4DB2-BD59-A6C34878D82A}">
                    <a16:rowId xmlns:a16="http://schemas.microsoft.com/office/drawing/2014/main" val="1925679632"/>
                  </a:ext>
                </a:extLst>
              </a:tr>
              <a:tr h="3232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6. Understand well-being in the context of children’s care, play, learning and development</a:t>
                      </a:r>
                    </a:p>
                  </a:txBody>
                  <a:tcPr/>
                </a:tc>
                <a:extLst>
                  <a:ext uri="{0D108BD9-81ED-4DB2-BD59-A6C34878D82A}">
                    <a16:rowId xmlns:a16="http://schemas.microsoft.com/office/drawing/2014/main" val="3204250517"/>
                  </a:ext>
                </a:extLst>
              </a:tr>
              <a:tr h="4052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7. Understand how to develop positive relationships in the context of ‘professional boundaries’</a:t>
                      </a:r>
                    </a:p>
                  </a:txBody>
                  <a:tcPr/>
                </a:tc>
                <a:extLst>
                  <a:ext uri="{0D108BD9-81ED-4DB2-BD59-A6C34878D82A}">
                    <a16:rowId xmlns:a16="http://schemas.microsoft.com/office/drawing/2014/main" val="876673490"/>
                  </a:ext>
                </a:extLst>
              </a:tr>
              <a:tr h="4052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8. Understand the importance of effective communication in children’s care, play, learning and development</a:t>
                      </a:r>
                    </a:p>
                  </a:txBody>
                  <a:tcPr/>
                </a:tc>
                <a:extLst>
                  <a:ext uri="{0D108BD9-81ED-4DB2-BD59-A6C34878D82A}">
                    <a16:rowId xmlns:a16="http://schemas.microsoft.com/office/drawing/2014/main" val="1321900608"/>
                  </a:ext>
                </a:extLst>
              </a:tr>
              <a:tr h="405214">
                <a:tc>
                  <a:txBody>
                    <a:bodyPr/>
                    <a:lstStyle/>
                    <a:p>
                      <a:r>
                        <a:rPr lang="en-US" sz="1100" dirty="0"/>
                        <a:t>9. Understand the importance of Welsh language and culture for children’s care, play, learning and development</a:t>
                      </a:r>
                    </a:p>
                  </a:txBody>
                  <a:tcPr/>
                </a:tc>
                <a:extLst>
                  <a:ext uri="{0D108BD9-81ED-4DB2-BD59-A6C34878D82A}">
                    <a16:rowId xmlns:a16="http://schemas.microsoft.com/office/drawing/2014/main" val="1558736795"/>
                  </a:ext>
                </a:extLst>
              </a:tr>
              <a:tr h="323222">
                <a:tc>
                  <a:txBody>
                    <a:bodyPr/>
                    <a:lstStyle/>
                    <a:p>
                      <a:r>
                        <a:rPr lang="en-US" sz="1100" dirty="0"/>
                        <a:t>10. Know how positive approaches can be used to support positive </a:t>
                      </a:r>
                      <a:r>
                        <a:rPr lang="en-US" sz="1100" dirty="0" err="1"/>
                        <a:t>behaviour</a:t>
                      </a:r>
                      <a:r>
                        <a:rPr lang="en-US" sz="1100" dirty="0"/>
                        <a:t> of children.</a:t>
                      </a:r>
                    </a:p>
                  </a:txBody>
                  <a:tcPr/>
                </a:tc>
                <a:extLst>
                  <a:ext uri="{0D108BD9-81ED-4DB2-BD59-A6C34878D82A}">
                    <a16:rowId xmlns:a16="http://schemas.microsoft.com/office/drawing/2014/main" val="708137788"/>
                  </a:ext>
                </a:extLst>
              </a:tr>
              <a:tr h="323222">
                <a:tc>
                  <a:txBody>
                    <a:bodyPr/>
                    <a:lstStyle/>
                    <a:p>
                      <a:r>
                        <a:rPr lang="en-US" sz="1100" dirty="0"/>
                        <a:t>11.Understand how change and transitions impact upon children</a:t>
                      </a:r>
                    </a:p>
                  </a:txBody>
                  <a:tcPr/>
                </a:tc>
                <a:extLst>
                  <a:ext uri="{0D108BD9-81ED-4DB2-BD59-A6C34878D82A}">
                    <a16:rowId xmlns:a16="http://schemas.microsoft.com/office/drawing/2014/main" val="3518123463"/>
                  </a:ext>
                </a:extLst>
              </a:tr>
              <a:tr h="521080">
                <a:tc>
                  <a:txBody>
                    <a:bodyPr/>
                    <a:lstStyle/>
                    <a:p>
                      <a:r>
                        <a:rPr lang="en-US" sz="1100" dirty="0"/>
                        <a:t>12. Understand how own beliefs, values and life experiences can affect attitude and </a:t>
                      </a:r>
                      <a:r>
                        <a:rPr lang="en-US" sz="1100" dirty="0" err="1"/>
                        <a:t>behaviour</a:t>
                      </a:r>
                      <a:r>
                        <a:rPr lang="en-US" sz="1100" dirty="0"/>
                        <a:t> towards children and their families</a:t>
                      </a:r>
                      <a:endParaRPr lang="en-GB" sz="1100" dirty="0"/>
                    </a:p>
                  </a:txBody>
                  <a:tcPr/>
                </a:tc>
                <a:extLst>
                  <a:ext uri="{0D108BD9-81ED-4DB2-BD59-A6C34878D82A}">
                    <a16:rowId xmlns:a16="http://schemas.microsoft.com/office/drawing/2014/main" val="1898351680"/>
                  </a:ext>
                </a:extLst>
              </a:tr>
            </a:tbl>
          </a:graphicData>
        </a:graphic>
      </p:graphicFrame>
      <p:sp>
        <p:nvSpPr>
          <p:cNvPr id="9" name="Rounded Rectangle 8"/>
          <p:cNvSpPr/>
          <p:nvPr/>
        </p:nvSpPr>
        <p:spPr>
          <a:xfrm>
            <a:off x="6506774" y="967956"/>
            <a:ext cx="3740377" cy="1055608"/>
          </a:xfrm>
          <a:prstGeom prst="roundRect">
            <a:avLst/>
          </a:prstGeom>
          <a:solidFill>
            <a:schemeClr val="tx2"/>
          </a:solidFill>
          <a:ln>
            <a:noFill/>
          </a:ln>
        </p:spPr>
        <p:txBody>
          <a:bodyPr wrap="square">
            <a:spAutoFit/>
          </a:bodyPr>
          <a:lstStyle/>
          <a:p>
            <a:r>
              <a:rPr lang="en-GB" sz="1400" dirty="0">
                <a:solidFill>
                  <a:schemeClr val="bg1"/>
                </a:solidFill>
              </a:rPr>
              <a:t>All Subject Content needs to be taught for each unit of content as every Learning Outcome will be assessed in either the External or Internal Assessment. </a:t>
            </a:r>
          </a:p>
        </p:txBody>
      </p:sp>
      <p:sp>
        <p:nvSpPr>
          <p:cNvPr id="17" name="Title 16">
            <a:extLst>
              <a:ext uri="{FF2B5EF4-FFF2-40B4-BE49-F238E27FC236}">
                <a16:creationId xmlns:a16="http://schemas.microsoft.com/office/drawing/2014/main" id="{E3F276F1-926F-BA47-96AD-CC1B857A180F}"/>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Unit Content – Learning Outcomes and Assessment Criteria</a:t>
            </a:r>
          </a:p>
        </p:txBody>
      </p:sp>
      <p:sp>
        <p:nvSpPr>
          <p:cNvPr id="8" name="Rounded Rectangle 8">
            <a:extLst>
              <a:ext uri="{FF2B5EF4-FFF2-40B4-BE49-F238E27FC236}">
                <a16:creationId xmlns:a16="http://schemas.microsoft.com/office/drawing/2014/main" id="{B2E030DE-1416-42B2-BC3F-F0D65268CA86}"/>
              </a:ext>
            </a:extLst>
          </p:cNvPr>
          <p:cNvSpPr/>
          <p:nvPr/>
        </p:nvSpPr>
        <p:spPr>
          <a:xfrm>
            <a:off x="7910647" y="2099287"/>
            <a:ext cx="4041099" cy="1055608"/>
          </a:xfrm>
          <a:prstGeom prst="roundRect">
            <a:avLst/>
          </a:prstGeom>
          <a:solidFill>
            <a:schemeClr val="tx2"/>
          </a:solidFill>
          <a:ln>
            <a:noFill/>
          </a:ln>
        </p:spPr>
        <p:txBody>
          <a:bodyPr wrap="square">
            <a:spAutoFit/>
          </a:bodyPr>
          <a:lstStyle/>
          <a:p>
            <a:r>
              <a:rPr lang="en-GB" sz="1400" dirty="0">
                <a:solidFill>
                  <a:schemeClr val="bg1"/>
                </a:solidFill>
              </a:rPr>
              <a:t>Large unit as underpins all other Units </a:t>
            </a:r>
          </a:p>
          <a:p>
            <a:endParaRPr lang="en-GB" sz="1400" dirty="0">
              <a:solidFill>
                <a:schemeClr val="bg1"/>
              </a:solidFill>
            </a:endParaRPr>
          </a:p>
          <a:p>
            <a:r>
              <a:rPr lang="en-GB" sz="1400" dirty="0">
                <a:solidFill>
                  <a:schemeClr val="bg1"/>
                </a:solidFill>
              </a:rPr>
              <a:t>Could be taught independently or holistically alongside other units. </a:t>
            </a:r>
          </a:p>
        </p:txBody>
      </p:sp>
      <p:pic>
        <p:nvPicPr>
          <p:cNvPr id="2" name="Picture 1">
            <a:extLst>
              <a:ext uri="{FF2B5EF4-FFF2-40B4-BE49-F238E27FC236}">
                <a16:creationId xmlns:a16="http://schemas.microsoft.com/office/drawing/2014/main" id="{4A17DD2D-543F-4726-8557-236B21CFDA59}"/>
              </a:ext>
            </a:extLst>
          </p:cNvPr>
          <p:cNvPicPr>
            <a:picLocks noChangeAspect="1"/>
          </p:cNvPicPr>
          <p:nvPr/>
        </p:nvPicPr>
        <p:blipFill>
          <a:blip r:embed="rId2"/>
          <a:stretch>
            <a:fillRect/>
          </a:stretch>
        </p:blipFill>
        <p:spPr>
          <a:xfrm>
            <a:off x="7057016" y="3381774"/>
            <a:ext cx="4701091" cy="3091884"/>
          </a:xfrm>
          <a:prstGeom prst="rect">
            <a:avLst/>
          </a:prstGeom>
        </p:spPr>
      </p:pic>
      <p:cxnSp>
        <p:nvCxnSpPr>
          <p:cNvPr id="10" name="Straight Arrow Connector 9">
            <a:extLst>
              <a:ext uri="{FF2B5EF4-FFF2-40B4-BE49-F238E27FC236}">
                <a16:creationId xmlns:a16="http://schemas.microsoft.com/office/drawing/2014/main" id="{344C0B1E-DE75-49C6-9D00-90EA0273FFC4}"/>
              </a:ext>
            </a:extLst>
          </p:cNvPr>
          <p:cNvCxnSpPr>
            <a:cxnSpLocks/>
          </p:cNvCxnSpPr>
          <p:nvPr/>
        </p:nvCxnSpPr>
        <p:spPr>
          <a:xfrm>
            <a:off x="4513895" y="3518709"/>
            <a:ext cx="2543121" cy="55306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E3DCA4-410D-4053-9ECF-E590E1E4EB17}"/>
              </a:ext>
            </a:extLst>
          </p:cNvPr>
          <p:cNvSpPr txBox="1"/>
          <p:nvPr/>
        </p:nvSpPr>
        <p:spPr>
          <a:xfrm>
            <a:off x="7272170" y="6515871"/>
            <a:ext cx="3673736" cy="253916"/>
          </a:xfrm>
          <a:prstGeom prst="rect">
            <a:avLst/>
          </a:prstGeom>
          <a:noFill/>
        </p:spPr>
        <p:txBody>
          <a:bodyPr wrap="square" rtlCol="0">
            <a:spAutoFit/>
          </a:bodyPr>
          <a:lstStyle/>
          <a:p>
            <a:r>
              <a:rPr lang="en-GB" sz="1050" dirty="0"/>
              <a:t>Ref : p. 12- 17</a:t>
            </a:r>
          </a:p>
        </p:txBody>
      </p:sp>
    </p:spTree>
    <p:extLst>
      <p:ext uri="{BB962C8B-B14F-4D97-AF65-F5344CB8AC3E}">
        <p14:creationId xmlns:p14="http://schemas.microsoft.com/office/powerpoint/2010/main" val="3468549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7665313" y="1345984"/>
            <a:ext cx="4209973" cy="2089394"/>
          </a:xfrm>
          <a:prstGeom prst="rect">
            <a:avLst/>
          </a:prstGeom>
          <a:ln>
            <a:solidFill>
              <a:srgbClr val="0070C0"/>
            </a:solidFill>
          </a:ln>
        </p:spPr>
      </p:pic>
      <p:pic>
        <p:nvPicPr>
          <p:cNvPr id="16" name="Picture 15"/>
          <p:cNvPicPr>
            <a:picLocks noChangeAspect="1"/>
          </p:cNvPicPr>
          <p:nvPr/>
        </p:nvPicPr>
        <p:blipFill>
          <a:blip r:embed="rId3"/>
          <a:stretch>
            <a:fillRect/>
          </a:stretch>
        </p:blipFill>
        <p:spPr>
          <a:xfrm>
            <a:off x="7587950" y="3752016"/>
            <a:ext cx="4209973" cy="1939303"/>
          </a:xfrm>
          <a:prstGeom prst="rect">
            <a:avLst/>
          </a:prstGeom>
          <a:ln>
            <a:solidFill>
              <a:srgbClr val="0070C0"/>
            </a:solidFill>
          </a:ln>
        </p:spPr>
      </p:pic>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Unit Content – Learning Outcomes and Assessment Criteria</a:t>
            </a:r>
            <a:endParaRPr lang="en-US" sz="1800" dirty="0"/>
          </a:p>
        </p:txBody>
      </p:sp>
      <p:graphicFrame>
        <p:nvGraphicFramePr>
          <p:cNvPr id="7" name="Table 6"/>
          <p:cNvGraphicFramePr>
            <a:graphicFrameLocks noGrp="1"/>
          </p:cNvGraphicFramePr>
          <p:nvPr>
            <p:extLst>
              <p:ext uri="{D42A27DB-BD31-4B8C-83A1-F6EECF244321}">
                <p14:modId xmlns:p14="http://schemas.microsoft.com/office/powerpoint/2010/main" val="1537980091"/>
              </p:ext>
            </p:extLst>
          </p:nvPr>
        </p:nvGraphicFramePr>
        <p:xfrm>
          <a:off x="477975" y="1226387"/>
          <a:ext cx="4195016" cy="4196438"/>
        </p:xfrm>
        <a:graphic>
          <a:graphicData uri="http://schemas.openxmlformats.org/drawingml/2006/table">
            <a:tbl>
              <a:tblPr firstRow="1" bandRow="1">
                <a:tableStyleId>{5C22544A-7EE6-4342-B048-85BDC9FD1C3A}</a:tableStyleId>
              </a:tblPr>
              <a:tblGrid>
                <a:gridCol w="4195016">
                  <a:extLst>
                    <a:ext uri="{9D8B030D-6E8A-4147-A177-3AD203B41FA5}">
                      <a16:colId xmlns:a16="http://schemas.microsoft.com/office/drawing/2014/main" val="1602731295"/>
                    </a:ext>
                  </a:extLst>
                </a:gridCol>
              </a:tblGrid>
              <a:tr h="3372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600" dirty="0"/>
                        <a:t>Unit 002 Health, Well-Being, Learning and Development</a:t>
                      </a:r>
                      <a:endParaRPr lang="en-GB" sz="1100" b="1" kern="16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2090545294"/>
                  </a:ext>
                </a:extLst>
              </a:tr>
              <a:tr h="183469">
                <a:tc>
                  <a:txBody>
                    <a:bodyPr/>
                    <a:lstStyle/>
                    <a:p>
                      <a:r>
                        <a:rPr lang="en-GB" sz="1100" dirty="0"/>
                        <a:t>The learner will:</a:t>
                      </a:r>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08547053"/>
                  </a:ext>
                </a:extLst>
              </a:tr>
              <a:tr h="293550">
                <a:tc>
                  <a:txBody>
                    <a:bodyPr/>
                    <a:lstStyle/>
                    <a:p>
                      <a:r>
                        <a:rPr lang="en-GB" sz="1100" dirty="0"/>
                        <a:t>1. </a:t>
                      </a:r>
                      <a:r>
                        <a:rPr lang="en-US" sz="1100" dirty="0"/>
                        <a:t>Understand factors that impact upon the health, well-being, play, learning and development of children. </a:t>
                      </a:r>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411882970"/>
                  </a:ext>
                </a:extLst>
              </a:tr>
              <a:tr h="326873">
                <a:tc>
                  <a:txBody>
                    <a:bodyPr/>
                    <a:lstStyle/>
                    <a:p>
                      <a:r>
                        <a:rPr lang="en-US" sz="1100" dirty="0"/>
                        <a:t>2. Know the value of arranging and using environments to support the health, well-being, play, learning and development of children.</a:t>
                      </a:r>
                    </a:p>
                  </a:txBody>
                  <a:tcPr/>
                </a:tc>
                <a:extLst>
                  <a:ext uri="{0D108BD9-81ED-4DB2-BD59-A6C34878D82A}">
                    <a16:rowId xmlns:a16="http://schemas.microsoft.com/office/drawing/2014/main" val="4174449921"/>
                  </a:ext>
                </a:extLst>
              </a:tr>
              <a:tr h="2935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3.</a:t>
                      </a:r>
                      <a:r>
                        <a:rPr lang="en-US" sz="1100" baseline="0" dirty="0"/>
                        <a:t> </a:t>
                      </a:r>
                      <a:r>
                        <a:rPr lang="en-US" sz="1100" dirty="0"/>
                        <a:t>Understand the role of play in supporting the health, well-being, learning and development of children.</a:t>
                      </a:r>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14482226"/>
                  </a:ext>
                </a:extLst>
              </a:tr>
              <a:tr h="2935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4. Know how to support speech, language and communication development. </a:t>
                      </a:r>
                    </a:p>
                  </a:txBody>
                  <a:tcPr/>
                </a:tc>
                <a:extLst>
                  <a:ext uri="{0D108BD9-81ED-4DB2-BD59-A6C34878D82A}">
                    <a16:rowId xmlns:a16="http://schemas.microsoft.com/office/drawing/2014/main" val="625961002"/>
                  </a:ext>
                </a:extLst>
              </a:tr>
              <a:tr h="403631">
                <a:tc>
                  <a:txBody>
                    <a:bodyPr/>
                    <a:lstStyle/>
                    <a:p>
                      <a:r>
                        <a:rPr lang="en-US" sz="1100" dirty="0"/>
                        <a:t>5. Know how to support the health, well-being, learning and development of children with additional support needs.</a:t>
                      </a:r>
                    </a:p>
                  </a:txBody>
                  <a:tcPr/>
                </a:tc>
                <a:extLst>
                  <a:ext uri="{0D108BD9-81ED-4DB2-BD59-A6C34878D82A}">
                    <a16:rowId xmlns:a16="http://schemas.microsoft.com/office/drawing/2014/main" val="1925679632"/>
                  </a:ext>
                </a:extLst>
              </a:tr>
              <a:tr h="277759">
                <a:tc>
                  <a:txBody>
                    <a:bodyPr/>
                    <a:lstStyle/>
                    <a:p>
                      <a:r>
                        <a:rPr lang="en-US" sz="1100" dirty="0"/>
                        <a:t> 6. Know how to support children with their physical care.</a:t>
                      </a:r>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04250517"/>
                  </a:ext>
                </a:extLst>
              </a:tr>
              <a:tr h="4036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7. Understand the importance of nutrition and hydration for the health and well-being of children.</a:t>
                      </a:r>
                    </a:p>
                  </a:txBody>
                  <a:tcPr/>
                </a:tc>
                <a:extLst>
                  <a:ext uri="{0D108BD9-81ED-4DB2-BD59-A6C34878D82A}">
                    <a16:rowId xmlns:a16="http://schemas.microsoft.com/office/drawing/2014/main" val="876673490"/>
                  </a:ext>
                </a:extLst>
              </a:tr>
              <a:tr h="386879">
                <a:tc>
                  <a:txBody>
                    <a:bodyPr/>
                    <a:lstStyle/>
                    <a:p>
                      <a:r>
                        <a:rPr lang="en-US" sz="1100" dirty="0"/>
                        <a:t> 8. Understand the roles and responsibilities related to the administration of medication in early years and childcare settings.</a:t>
                      </a:r>
                      <a:endParaRPr lang="en-GB"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321900608"/>
                  </a:ext>
                </a:extLst>
              </a:tr>
            </a:tbl>
          </a:graphicData>
        </a:graphic>
      </p:graphicFrame>
      <p:cxnSp>
        <p:nvCxnSpPr>
          <p:cNvPr id="17" name="Straight Arrow Connector 16"/>
          <p:cNvCxnSpPr/>
          <p:nvPr/>
        </p:nvCxnSpPr>
        <p:spPr>
          <a:xfrm>
            <a:off x="4471945" y="3565018"/>
            <a:ext cx="3248110" cy="324189"/>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cxnSpLocks/>
          </p:cNvCxnSpPr>
          <p:nvPr/>
        </p:nvCxnSpPr>
        <p:spPr>
          <a:xfrm flipV="1">
            <a:off x="4325636" y="1807285"/>
            <a:ext cx="3054110" cy="80376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8">
            <a:extLst>
              <a:ext uri="{FF2B5EF4-FFF2-40B4-BE49-F238E27FC236}">
                <a16:creationId xmlns:a16="http://schemas.microsoft.com/office/drawing/2014/main" id="{9064BB17-2FA0-416F-AF94-97133F7478F9}"/>
              </a:ext>
            </a:extLst>
          </p:cNvPr>
          <p:cNvSpPr/>
          <p:nvPr/>
        </p:nvSpPr>
        <p:spPr>
          <a:xfrm>
            <a:off x="3654299" y="5589531"/>
            <a:ext cx="3740377" cy="1055608"/>
          </a:xfrm>
          <a:prstGeom prst="roundRect">
            <a:avLst/>
          </a:prstGeom>
          <a:solidFill>
            <a:schemeClr val="tx2"/>
          </a:solidFill>
          <a:ln>
            <a:noFill/>
          </a:ln>
        </p:spPr>
        <p:txBody>
          <a:bodyPr wrap="square">
            <a:spAutoFit/>
          </a:bodyPr>
          <a:lstStyle/>
          <a:p>
            <a:r>
              <a:rPr lang="en-GB" sz="1400" dirty="0">
                <a:solidFill>
                  <a:schemeClr val="bg1"/>
                </a:solidFill>
              </a:rPr>
              <a:t>Assessed in Case Study 1 and MCQ </a:t>
            </a:r>
          </a:p>
          <a:p>
            <a:endParaRPr lang="en-GB" sz="1400" dirty="0">
              <a:solidFill>
                <a:schemeClr val="bg1"/>
              </a:solidFill>
            </a:endParaRPr>
          </a:p>
          <a:p>
            <a:r>
              <a:rPr lang="en-GB" sz="1400" dirty="0">
                <a:solidFill>
                  <a:schemeClr val="bg1"/>
                </a:solidFill>
              </a:rPr>
              <a:t>Could give learners Case study 1 after teaching Unit 1 and Unit 2 </a:t>
            </a:r>
          </a:p>
        </p:txBody>
      </p:sp>
      <p:sp>
        <p:nvSpPr>
          <p:cNvPr id="14" name="TextBox 13">
            <a:extLst>
              <a:ext uri="{FF2B5EF4-FFF2-40B4-BE49-F238E27FC236}">
                <a16:creationId xmlns:a16="http://schemas.microsoft.com/office/drawing/2014/main" id="{C48D2559-F416-4E91-8A4E-AADF80A29587}"/>
              </a:ext>
            </a:extLst>
          </p:cNvPr>
          <p:cNvSpPr txBox="1"/>
          <p:nvPr/>
        </p:nvSpPr>
        <p:spPr>
          <a:xfrm>
            <a:off x="8201550" y="6316854"/>
            <a:ext cx="3673736" cy="253916"/>
          </a:xfrm>
          <a:prstGeom prst="rect">
            <a:avLst/>
          </a:prstGeom>
          <a:noFill/>
        </p:spPr>
        <p:txBody>
          <a:bodyPr wrap="square" rtlCol="0">
            <a:spAutoFit/>
          </a:bodyPr>
          <a:lstStyle/>
          <a:p>
            <a:r>
              <a:rPr lang="en-GB" sz="1050" dirty="0"/>
              <a:t>Ref : p. 20- 24 </a:t>
            </a:r>
            <a:r>
              <a:rPr lang="en-GB" sz="1050" b="1" dirty="0"/>
              <a:t>Delivery guidance p. 25-27 </a:t>
            </a:r>
          </a:p>
        </p:txBody>
      </p:sp>
    </p:spTree>
    <p:extLst>
      <p:ext uri="{BB962C8B-B14F-4D97-AF65-F5344CB8AC3E}">
        <p14:creationId xmlns:p14="http://schemas.microsoft.com/office/powerpoint/2010/main" val="2627126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9A84FD-8874-4279-9B15-60D6856D73F0}"/>
              </a:ext>
            </a:extLst>
          </p:cNvPr>
          <p:cNvSpPr/>
          <p:nvPr/>
        </p:nvSpPr>
        <p:spPr>
          <a:xfrm>
            <a:off x="298580" y="7203414"/>
            <a:ext cx="10035912" cy="2408352"/>
          </a:xfrm>
          <a:prstGeom prst="rect">
            <a:avLst/>
          </a:prstGeom>
        </p:spPr>
        <p:txBody>
          <a:bodyPr wrap="square">
            <a:spAutoFit/>
          </a:bodyPr>
          <a:lstStyle/>
          <a:p>
            <a:pPr>
              <a:spcBef>
                <a:spcPts val="1500"/>
              </a:spcBef>
              <a:spcAft>
                <a:spcPts val="0"/>
              </a:spcAft>
            </a:pPr>
            <a:endParaRPr lang="en-GB" sz="1600" dirty="0">
              <a:latin typeface="Helvetica" panose="020B0604020202020204" pitchFamily="34" charset="0"/>
              <a:ea typeface="Times New Roman" panose="02020603050405020304" pitchFamily="18" charset="0"/>
              <a:cs typeface="Segoe UI" panose="020B0502040204020203" pitchFamily="34" charset="0"/>
            </a:endParaRPr>
          </a:p>
          <a:p>
            <a:pPr>
              <a:spcBef>
                <a:spcPts val="1500"/>
              </a:spcBef>
              <a:spcAft>
                <a:spcPts val="0"/>
              </a:spcAft>
            </a:pPr>
            <a:r>
              <a:rPr lang="en-GB" sz="1600" dirty="0"/>
              <a:t> </a:t>
            </a:r>
            <a:br>
              <a:rPr lang="en-GB" sz="1600" dirty="0"/>
            </a:br>
            <a:r>
              <a:rPr lang="en-GB" sz="1600" dirty="0"/>
              <a:t> </a:t>
            </a:r>
            <a:endParaRPr lang="en-GB" dirty="0"/>
          </a:p>
          <a:p>
            <a:br>
              <a:rPr lang="en-GB" dirty="0"/>
            </a:br>
            <a:r>
              <a:rPr lang="en-GB" dirty="0"/>
              <a:t> </a:t>
            </a:r>
          </a:p>
          <a:p>
            <a:endParaRPr lang="en-GB" dirty="0"/>
          </a:p>
          <a:p>
            <a:endParaRPr lang="en-GB" dirty="0"/>
          </a:p>
          <a:p>
            <a:pPr lvl="1"/>
            <a:endParaRPr lang="en-GB" dirty="0">
              <a:latin typeface="CongressSans"/>
              <a:ea typeface="Times New Roman" panose="02020603050405020304" pitchFamily="18" charset="0"/>
              <a:cs typeface="Times New Roman" panose="02020603050405020304" pitchFamily="18" charset="0"/>
            </a:endParaRPr>
          </a:p>
        </p:txBody>
      </p:sp>
      <p:sp>
        <p:nvSpPr>
          <p:cNvPr id="10" name="Speech Bubble: Oval 9">
            <a:extLst>
              <a:ext uri="{FF2B5EF4-FFF2-40B4-BE49-F238E27FC236}">
                <a16:creationId xmlns:a16="http://schemas.microsoft.com/office/drawing/2014/main" id="{4A4CBE84-B425-46AE-9F91-32326435D92F}"/>
              </a:ext>
            </a:extLst>
          </p:cNvPr>
          <p:cNvSpPr/>
          <p:nvPr/>
        </p:nvSpPr>
        <p:spPr>
          <a:xfrm>
            <a:off x="10126824" y="1810139"/>
            <a:ext cx="1468017" cy="1206759"/>
          </a:xfrm>
          <a:prstGeom prst="wedgeEllipseCallout">
            <a:avLst>
              <a:gd name="adj1" fmla="val -118714"/>
              <a:gd name="adj2" fmla="val 37758"/>
            </a:avLst>
          </a:prstGeom>
        </p:spPr>
        <p:txBody>
          <a:bodyPr wrap="none" lIns="0" tIns="0" rIns="0" bIns="0" rtlCol="0" anchor="ctr">
            <a:noAutofit/>
          </a:bodyPr>
          <a:lstStyle/>
          <a:p>
            <a:pPr algn="ctr"/>
            <a:endParaRPr lang="en-GB">
              <a:solidFill>
                <a:srgbClr val="00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920065732"/>
              </p:ext>
            </p:extLst>
          </p:nvPr>
        </p:nvGraphicFramePr>
        <p:xfrm>
          <a:off x="332106" y="992081"/>
          <a:ext cx="5492224" cy="5312444"/>
        </p:xfrm>
        <a:graphic>
          <a:graphicData uri="http://schemas.openxmlformats.org/drawingml/2006/table">
            <a:tbl>
              <a:tblPr firstRow="1" bandRow="1">
                <a:tableStyleId>{5C22544A-7EE6-4342-B048-85BDC9FD1C3A}</a:tableStyleId>
              </a:tblPr>
              <a:tblGrid>
                <a:gridCol w="5492224">
                  <a:extLst>
                    <a:ext uri="{9D8B030D-6E8A-4147-A177-3AD203B41FA5}">
                      <a16:colId xmlns:a16="http://schemas.microsoft.com/office/drawing/2014/main" val="1602731295"/>
                    </a:ext>
                  </a:extLst>
                </a:gridCol>
              </a:tblGrid>
              <a:tr h="230432">
                <a:tc>
                  <a:txBody>
                    <a:bodyPr/>
                    <a:lstStyle/>
                    <a:p>
                      <a:r>
                        <a:rPr lang="en-US" sz="1100" dirty="0"/>
                        <a:t>Unit 003	Professional Practice as an Early Years and Childcare Worker</a:t>
                      </a:r>
                      <a:endParaRPr lang="en-GB" sz="1100" dirty="0"/>
                    </a:p>
                  </a:txBody>
                  <a:tcPr marL="72000" marR="72000" marT="72000" marB="72000"/>
                </a:tc>
                <a:extLst>
                  <a:ext uri="{0D108BD9-81ED-4DB2-BD59-A6C34878D82A}">
                    <a16:rowId xmlns:a16="http://schemas.microsoft.com/office/drawing/2014/main" val="2090545294"/>
                  </a:ext>
                </a:extLst>
              </a:tr>
              <a:tr h="348455">
                <a:tc>
                  <a:txBody>
                    <a:bodyPr/>
                    <a:lstStyle/>
                    <a:p>
                      <a:r>
                        <a:rPr lang="en-GB" sz="1100" dirty="0"/>
                        <a:t>The learner will:</a:t>
                      </a:r>
                    </a:p>
                  </a:txBody>
                  <a:tcPr marL="72000" marR="72000" marT="72000" marB="72000"/>
                </a:tc>
                <a:extLst>
                  <a:ext uri="{0D108BD9-81ED-4DB2-BD59-A6C34878D82A}">
                    <a16:rowId xmlns:a16="http://schemas.microsoft.com/office/drawing/2014/main" val="1208547053"/>
                  </a:ext>
                </a:extLst>
              </a:tr>
              <a:tr h="3484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1.   Understand the role, responsibilities and accountabilities of an early years and childcare worker</a:t>
                      </a:r>
                    </a:p>
                  </a:txBody>
                  <a:tcPr marL="72000" marR="72000" marT="72000" marB="72000"/>
                </a:tc>
                <a:extLst>
                  <a:ext uri="{0D108BD9-81ED-4DB2-BD59-A6C34878D82A}">
                    <a16:rowId xmlns:a16="http://schemas.microsoft.com/office/drawing/2014/main" val="1411882970"/>
                  </a:ext>
                </a:extLst>
              </a:tr>
              <a:tr h="485348">
                <a:tc>
                  <a:txBody>
                    <a:bodyPr/>
                    <a:lstStyle/>
                    <a:p>
                      <a:r>
                        <a:rPr lang="en-US" sz="1100" dirty="0"/>
                        <a:t>2.   Know how to develop and maintain effective partnership working with others in early years, childcare and play</a:t>
                      </a:r>
                    </a:p>
                  </a:txBody>
                  <a:tcPr marL="72000" marR="72000" marT="72000" marB="72000"/>
                </a:tc>
                <a:extLst>
                  <a:ext uri="{0D108BD9-81ED-4DB2-BD59-A6C34878D82A}">
                    <a16:rowId xmlns:a16="http://schemas.microsoft.com/office/drawing/2014/main" val="4174449921"/>
                  </a:ext>
                </a:extLst>
              </a:tr>
              <a:tr h="3484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3.  Know how effective team working supports good practice in early years and childcare</a:t>
                      </a:r>
                    </a:p>
                  </a:txBody>
                  <a:tcPr marL="72000" marR="72000" marT="72000" marB="72000"/>
                </a:tc>
                <a:extLst>
                  <a:ext uri="{0D108BD9-81ED-4DB2-BD59-A6C34878D82A}">
                    <a16:rowId xmlns:a16="http://schemas.microsoft.com/office/drawing/2014/main" val="2114482226"/>
                  </a:ext>
                </a:extLst>
              </a:tr>
              <a:tr h="3484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rPr>
                        <a:t>Assessment Criteria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rPr>
                        <a:t>The learner will learn about:</a:t>
                      </a:r>
                      <a:endParaRPr lang="en-GB" sz="1100" dirty="0">
                        <a:solidFill>
                          <a:schemeClr val="bg1"/>
                        </a:solidFill>
                      </a:endParaRPr>
                    </a:p>
                  </a:txBody>
                  <a:tcPr marL="72000" marR="72000" marT="72000" marB="72000">
                    <a:solidFill>
                      <a:schemeClr val="accent1"/>
                    </a:solidFill>
                  </a:tcPr>
                </a:tc>
                <a:extLst>
                  <a:ext uri="{0D108BD9-81ED-4DB2-BD59-A6C34878D82A}">
                    <a16:rowId xmlns:a16="http://schemas.microsoft.com/office/drawing/2014/main" val="625961002"/>
                  </a:ext>
                </a:extLst>
              </a:tr>
              <a:tr h="3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3.1   types of team working and how teams may differ in structure, purpose and composition</a:t>
                      </a:r>
                    </a:p>
                  </a:txBody>
                  <a:tcPr marL="72000" marR="72000" marT="72000" marB="72000"/>
                </a:tc>
                <a:extLst>
                  <a:ext uri="{0D108BD9-81ED-4DB2-BD59-A6C34878D82A}">
                    <a16:rowId xmlns:a16="http://schemas.microsoft.com/office/drawing/2014/main" val="1925679632"/>
                  </a:ext>
                </a:extLst>
              </a:tr>
              <a:tr h="3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3.2  the core principles that underpin effective team working</a:t>
                      </a:r>
                    </a:p>
                  </a:txBody>
                  <a:tcPr marL="72000" marR="72000" marT="72000" marB="72000"/>
                </a:tc>
                <a:extLst>
                  <a:ext uri="{0D108BD9-81ED-4DB2-BD59-A6C34878D82A}">
                    <a16:rowId xmlns:a16="http://schemas.microsoft.com/office/drawing/2014/main" val="3204250517"/>
                  </a:ext>
                </a:extLst>
              </a:tr>
              <a:tr h="3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3.3  ways in which effective team working contributes to the well-being of children, their families and carers</a:t>
                      </a:r>
                    </a:p>
                  </a:txBody>
                  <a:tcPr marL="72000" marR="72000" marT="72000" marB="72000"/>
                </a:tc>
                <a:extLst>
                  <a:ext uri="{0D108BD9-81ED-4DB2-BD59-A6C34878D82A}">
                    <a16:rowId xmlns:a16="http://schemas.microsoft.com/office/drawing/2014/main" val="87667349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4.    how to handle information in early years and childcare</a:t>
                      </a:r>
                    </a:p>
                  </a:txBody>
                  <a:tcPr marL="72000" marR="72000" marT="72000" marB="72000"/>
                </a:tc>
                <a:extLst>
                  <a:ext uri="{0D108BD9-81ED-4DB2-BD59-A6C34878D82A}">
                    <a16:rowId xmlns:a16="http://schemas.microsoft.com/office/drawing/2014/main" val="1321900608"/>
                  </a:ext>
                </a:extLst>
              </a:tr>
              <a:tr h="0">
                <a:tc>
                  <a:txBody>
                    <a:bodyPr/>
                    <a:lstStyle/>
                    <a:p>
                      <a:r>
                        <a:rPr lang="en-GB" sz="1100" dirty="0"/>
                        <a:t>5. Understand the importance of upholding the profession of early years and childcare workers</a:t>
                      </a:r>
                    </a:p>
                  </a:txBody>
                  <a:tcPr marL="72000" marR="72000" marT="72000" marB="72000"/>
                </a:tc>
                <a:extLst>
                  <a:ext uri="{0D108BD9-81ED-4DB2-BD59-A6C34878D82A}">
                    <a16:rowId xmlns:a16="http://schemas.microsoft.com/office/drawing/2014/main" val="1558736795"/>
                  </a:ext>
                </a:extLst>
              </a:tr>
              <a:tr h="3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6. Know how continuing professional development contributes to professional practice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*Supervision and appraisal elements refer to those working within an employed role and would not include those who are self-employed, e.g. childminders.</a:t>
                      </a:r>
                      <a:endParaRPr lang="en-GB" sz="1100" i="1" dirty="0"/>
                    </a:p>
                  </a:txBody>
                  <a:tcPr marL="72000" marR="72000" marT="72000" marB="72000"/>
                </a:tc>
                <a:extLst>
                  <a:ext uri="{0D108BD9-81ED-4DB2-BD59-A6C34878D82A}">
                    <a16:rowId xmlns:a16="http://schemas.microsoft.com/office/drawing/2014/main" val="708137788"/>
                  </a:ext>
                </a:extLst>
              </a:tr>
            </a:tbl>
          </a:graphicData>
        </a:graphic>
      </p:graphicFrame>
      <p:sp>
        <p:nvSpPr>
          <p:cNvPr id="11" name="Title 1">
            <a:extLst>
              <a:ext uri="{FF2B5EF4-FFF2-40B4-BE49-F238E27FC236}">
                <a16:creationId xmlns:a16="http://schemas.microsoft.com/office/drawing/2014/main" id="{E727BF69-FEBC-A44F-8585-88E8220AE07B}"/>
              </a:ext>
            </a:extLst>
          </p:cNvPr>
          <p:cNvSpPr txBox="1">
            <a:spLocks/>
          </p:cNvSpPr>
          <p:nvPr/>
        </p:nvSpPr>
        <p:spPr>
          <a:xfrm>
            <a:off x="282011" y="208722"/>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Level 2 Children’s Care, Play, Learning and Development: Core Qualification</a:t>
            </a:r>
            <a:br>
              <a:rPr lang="en-GB" sz="1800" dirty="0"/>
            </a:br>
            <a:r>
              <a:rPr lang="en-GB" sz="1800" dirty="0">
                <a:solidFill>
                  <a:schemeClr val="tx1"/>
                </a:solidFill>
              </a:rPr>
              <a:t>Unit Content – Learning Outcomes and Assessment Criteria</a:t>
            </a:r>
            <a:endParaRPr lang="en-GB" sz="1800" dirty="0"/>
          </a:p>
        </p:txBody>
      </p:sp>
      <p:sp>
        <p:nvSpPr>
          <p:cNvPr id="6" name="Rounded Rectangle 8">
            <a:extLst>
              <a:ext uri="{FF2B5EF4-FFF2-40B4-BE49-F238E27FC236}">
                <a16:creationId xmlns:a16="http://schemas.microsoft.com/office/drawing/2014/main" id="{F89F407D-BEED-44F6-8A49-6E290300E2AD}"/>
              </a:ext>
            </a:extLst>
          </p:cNvPr>
          <p:cNvSpPr/>
          <p:nvPr/>
        </p:nvSpPr>
        <p:spPr>
          <a:xfrm>
            <a:off x="7596976" y="4867061"/>
            <a:ext cx="3740377" cy="1055608"/>
          </a:xfrm>
          <a:prstGeom prst="roundRect">
            <a:avLst/>
          </a:prstGeom>
          <a:solidFill>
            <a:schemeClr val="tx2"/>
          </a:solidFill>
          <a:ln>
            <a:noFill/>
          </a:ln>
        </p:spPr>
        <p:txBody>
          <a:bodyPr wrap="square">
            <a:spAutoFit/>
          </a:bodyPr>
          <a:lstStyle/>
          <a:p>
            <a:r>
              <a:rPr lang="en-GB" sz="1400" dirty="0">
                <a:solidFill>
                  <a:schemeClr val="bg1"/>
                </a:solidFill>
              </a:rPr>
              <a:t>Assessed in Case Study 2 and MCQ </a:t>
            </a:r>
          </a:p>
          <a:p>
            <a:endParaRPr lang="en-GB" sz="1400" dirty="0">
              <a:solidFill>
                <a:schemeClr val="bg1"/>
              </a:solidFill>
            </a:endParaRPr>
          </a:p>
          <a:p>
            <a:r>
              <a:rPr lang="en-GB" sz="1400" dirty="0">
                <a:solidFill>
                  <a:schemeClr val="bg1"/>
                </a:solidFill>
              </a:rPr>
              <a:t>Could give learners Case Study 2 after teaching Unit 1 and Unit 3 </a:t>
            </a:r>
          </a:p>
        </p:txBody>
      </p:sp>
      <p:pic>
        <p:nvPicPr>
          <p:cNvPr id="2" name="Picture 1">
            <a:extLst>
              <a:ext uri="{FF2B5EF4-FFF2-40B4-BE49-F238E27FC236}">
                <a16:creationId xmlns:a16="http://schemas.microsoft.com/office/drawing/2014/main" id="{2D7C32BF-337F-4F57-B3AE-698A88BF1295}"/>
              </a:ext>
            </a:extLst>
          </p:cNvPr>
          <p:cNvPicPr>
            <a:picLocks noChangeAspect="1"/>
          </p:cNvPicPr>
          <p:nvPr/>
        </p:nvPicPr>
        <p:blipFill>
          <a:blip r:embed="rId2"/>
          <a:stretch>
            <a:fillRect/>
          </a:stretch>
        </p:blipFill>
        <p:spPr>
          <a:xfrm>
            <a:off x="7272170" y="1155055"/>
            <a:ext cx="4913977" cy="3486869"/>
          </a:xfrm>
          <a:prstGeom prst="rect">
            <a:avLst/>
          </a:prstGeom>
        </p:spPr>
      </p:pic>
      <p:cxnSp>
        <p:nvCxnSpPr>
          <p:cNvPr id="8" name="Straight Arrow Connector 7">
            <a:extLst>
              <a:ext uri="{FF2B5EF4-FFF2-40B4-BE49-F238E27FC236}">
                <a16:creationId xmlns:a16="http://schemas.microsoft.com/office/drawing/2014/main" id="{2A0471D5-FCAE-4C63-8304-654E4DB8D549}"/>
              </a:ext>
            </a:extLst>
          </p:cNvPr>
          <p:cNvCxnSpPr/>
          <p:nvPr/>
        </p:nvCxnSpPr>
        <p:spPr>
          <a:xfrm>
            <a:off x="4127701" y="2413518"/>
            <a:ext cx="3248110" cy="324189"/>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272B3DF-6107-42D4-8BB0-78C96E803C2C}"/>
              </a:ext>
            </a:extLst>
          </p:cNvPr>
          <p:cNvSpPr txBox="1"/>
          <p:nvPr/>
        </p:nvSpPr>
        <p:spPr>
          <a:xfrm>
            <a:off x="7272170" y="6515871"/>
            <a:ext cx="3673736" cy="253916"/>
          </a:xfrm>
          <a:prstGeom prst="rect">
            <a:avLst/>
          </a:prstGeom>
          <a:noFill/>
        </p:spPr>
        <p:txBody>
          <a:bodyPr wrap="square" rtlCol="0">
            <a:spAutoFit/>
          </a:bodyPr>
          <a:lstStyle/>
          <a:p>
            <a:r>
              <a:rPr lang="en-GB" sz="1050" dirty="0"/>
              <a:t>Ref: p. 28- 32</a:t>
            </a:r>
          </a:p>
        </p:txBody>
      </p:sp>
    </p:spTree>
    <p:extLst>
      <p:ext uri="{BB962C8B-B14F-4D97-AF65-F5344CB8AC3E}">
        <p14:creationId xmlns:p14="http://schemas.microsoft.com/office/powerpoint/2010/main" val="205636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7378086" y="1162941"/>
            <a:ext cx="2706624" cy="1202077"/>
            <a:chOff x="8331307" y="4944859"/>
            <a:chExt cx="3099816" cy="1664208"/>
          </a:xfrm>
          <a:solidFill>
            <a:schemeClr val="accent6">
              <a:lumMod val="40000"/>
              <a:lumOff val="60000"/>
            </a:schemeClr>
          </a:solidFill>
        </p:grpSpPr>
        <p:sp>
          <p:nvSpPr>
            <p:cNvPr id="10" name="Rounded Rectangular Callout 9"/>
            <p:cNvSpPr/>
            <p:nvPr/>
          </p:nvSpPr>
          <p:spPr>
            <a:xfrm>
              <a:off x="8331307" y="4944859"/>
              <a:ext cx="3099816" cy="1664208"/>
            </a:xfrm>
            <a:prstGeom prst="wedgeRoundRectCallout">
              <a:avLst>
                <a:gd name="adj1" fmla="val -109273"/>
                <a:gd name="adj2" fmla="val 73523"/>
                <a:gd name="adj3" fmla="val 16667"/>
              </a:avLst>
            </a:prstGeom>
            <a:grpFill/>
            <a:ln>
              <a:noFill/>
            </a:ln>
          </p:spPr>
          <p:txBody>
            <a:bodyPr wrap="none" lIns="0" tIns="0" rIns="0" bIns="0" rtlCol="0" anchor="ctr">
              <a:noAutofit/>
            </a:bodyPr>
            <a:lstStyle/>
            <a:p>
              <a:pPr algn="ctr"/>
              <a:endParaRPr lang="en-GB" dirty="0">
                <a:ln>
                  <a:solidFill>
                    <a:schemeClr val="tx1"/>
                  </a:solidFill>
                </a:ln>
                <a:solidFill>
                  <a:srgbClr val="000000"/>
                </a:solidFill>
              </a:endParaRPr>
            </a:p>
          </p:txBody>
        </p:sp>
        <p:sp>
          <p:nvSpPr>
            <p:cNvPr id="12" name="Rectangle 11"/>
            <p:cNvSpPr/>
            <p:nvPr/>
          </p:nvSpPr>
          <p:spPr>
            <a:xfrm>
              <a:off x="8657282" y="5137813"/>
              <a:ext cx="2660904" cy="1278299"/>
            </a:xfrm>
            <a:prstGeom prst="rect">
              <a:avLst/>
            </a:prstGeom>
            <a:grpFill/>
            <a:ln>
              <a:noFill/>
            </a:ln>
          </p:spPr>
          <p:txBody>
            <a:bodyPr wrap="square">
              <a:spAutoFit/>
            </a:bodyPr>
            <a:lstStyle/>
            <a:p>
              <a:r>
                <a:rPr lang="en-GB" dirty="0"/>
                <a:t>Learning Outcomes all </a:t>
              </a:r>
              <a:r>
                <a:rPr lang="en-GB" b="1" dirty="0"/>
                <a:t>Understand </a:t>
              </a:r>
              <a:r>
                <a:rPr lang="en-GB" dirty="0"/>
                <a:t>as most appropriate </a:t>
              </a:r>
            </a:p>
          </p:txBody>
        </p:sp>
      </p:grpSp>
      <p:sp>
        <p:nvSpPr>
          <p:cNvPr id="14" name="Title 13">
            <a:extLst>
              <a:ext uri="{FF2B5EF4-FFF2-40B4-BE49-F238E27FC236}">
                <a16:creationId xmlns:a16="http://schemas.microsoft.com/office/drawing/2014/main" id="{96434BFA-42B9-DA49-A466-0359003C42DF}"/>
              </a:ext>
            </a:extLst>
          </p:cNvPr>
          <p:cNvSpPr>
            <a:spLocks noGrp="1"/>
          </p:cNvSpPr>
          <p:nvPr>
            <p:ph type="title"/>
          </p:nvPr>
        </p:nvSpPr>
        <p:spPr/>
        <p:txBody>
          <a:bodyPr/>
          <a:lstStyle/>
          <a:p>
            <a:r>
              <a:rPr lang="en-US" sz="1800" dirty="0"/>
              <a:t>Level 2 Children’s Care, Play, Learning and Development: Core Qualification</a:t>
            </a:r>
            <a:br>
              <a:rPr lang="en-US" sz="1800" dirty="0"/>
            </a:br>
            <a:r>
              <a:rPr lang="en-US" sz="1800" dirty="0">
                <a:solidFill>
                  <a:schemeClr val="tx1"/>
                </a:solidFill>
              </a:rPr>
              <a:t>Unit Content: Learning Outcomes and Assessment Criteria</a:t>
            </a:r>
            <a:endParaRPr lang="en-US" sz="1800" dirty="0"/>
          </a:p>
        </p:txBody>
      </p:sp>
      <p:graphicFrame>
        <p:nvGraphicFramePr>
          <p:cNvPr id="7" name="Table 6">
            <a:extLst>
              <a:ext uri="{FF2B5EF4-FFF2-40B4-BE49-F238E27FC236}">
                <a16:creationId xmlns:a16="http://schemas.microsoft.com/office/drawing/2014/main" id="{BD72C538-2C2A-EA4A-8984-8890AFA3C013}"/>
              </a:ext>
            </a:extLst>
          </p:cNvPr>
          <p:cNvGraphicFramePr>
            <a:graphicFrameLocks noGrp="1"/>
          </p:cNvGraphicFramePr>
          <p:nvPr>
            <p:extLst>
              <p:ext uri="{D42A27DB-BD31-4B8C-83A1-F6EECF244321}">
                <p14:modId xmlns:p14="http://schemas.microsoft.com/office/powerpoint/2010/main" val="1719143638"/>
              </p:ext>
            </p:extLst>
          </p:nvPr>
        </p:nvGraphicFramePr>
        <p:xfrm>
          <a:off x="386617" y="1162941"/>
          <a:ext cx="5427891" cy="4201212"/>
        </p:xfrm>
        <a:graphic>
          <a:graphicData uri="http://schemas.openxmlformats.org/drawingml/2006/table">
            <a:tbl>
              <a:tblPr firstRow="1" bandRow="1">
                <a:tableStyleId>{5C22544A-7EE6-4342-B048-85BDC9FD1C3A}</a:tableStyleId>
              </a:tblPr>
              <a:tblGrid>
                <a:gridCol w="5427891">
                  <a:extLst>
                    <a:ext uri="{9D8B030D-6E8A-4147-A177-3AD203B41FA5}">
                      <a16:colId xmlns:a16="http://schemas.microsoft.com/office/drawing/2014/main" val="82510131"/>
                    </a:ext>
                  </a:extLst>
                </a:gridCol>
              </a:tblGrid>
              <a:tr h="7002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600" dirty="0">
                          <a:solidFill>
                            <a:schemeClr val="bg1"/>
                          </a:solidFill>
                          <a:latin typeface="Arial" panose="020B0604020202020204" pitchFamily="34" charset="0"/>
                          <a:ea typeface="Times New Roman" panose="02020603050405020304" pitchFamily="18" charset="0"/>
                          <a:cs typeface="Arial" panose="020B0604020202020204" pitchFamily="34" charset="0"/>
                        </a:rPr>
                        <a:t>Unit 004	Safeguarding Children</a:t>
                      </a:r>
                      <a:endParaRPr lang="en-GB" sz="1400" b="1" kern="16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1723341362"/>
                  </a:ext>
                </a:extLst>
              </a:tr>
              <a:tr h="489182">
                <a:tc>
                  <a:txBody>
                    <a:bodyPr/>
                    <a:lstStyle/>
                    <a:p>
                      <a:r>
                        <a:rPr lang="en-US" sz="1400" dirty="0">
                          <a:latin typeface="Arial" panose="020B0604020202020204" pitchFamily="34" charset="0"/>
                          <a:cs typeface="Arial" panose="020B0604020202020204" pitchFamily="34" charset="0"/>
                        </a:rPr>
                        <a:t>The learner will: </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71054857"/>
                  </a:ext>
                </a:extLst>
              </a:tr>
              <a:tr h="8057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Understand the purpose of legislation, national policies, procedures and Codes of Conduct and Professional Practice in relation to the safeguarding of children. </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62903928"/>
                  </a:ext>
                </a:extLst>
              </a:tr>
              <a:tr h="7002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  Understand how to work in ways that safeguard children from harm, abuse and neglect.</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91468153"/>
                  </a:ext>
                </a:extLst>
              </a:tr>
              <a:tr h="7002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3.  Understand the factors, situations and actions that can lead to or contribute to harm, abuse or neglect.</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02699952"/>
                  </a:ext>
                </a:extLst>
              </a:tr>
              <a:tr h="8057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4.  Understand how to respond, record and report concerns, disclosures or allegations related to safeguarding.</a:t>
                      </a:r>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94572548"/>
                  </a:ext>
                </a:extLst>
              </a:tr>
            </a:tbl>
          </a:graphicData>
        </a:graphic>
      </p:graphicFrame>
      <p:sp>
        <p:nvSpPr>
          <p:cNvPr id="8" name="TextBox 7">
            <a:extLst>
              <a:ext uri="{FF2B5EF4-FFF2-40B4-BE49-F238E27FC236}">
                <a16:creationId xmlns:a16="http://schemas.microsoft.com/office/drawing/2014/main" id="{9FE4F940-903C-434C-B440-28B82EC0132B}"/>
              </a:ext>
            </a:extLst>
          </p:cNvPr>
          <p:cNvSpPr txBox="1"/>
          <p:nvPr/>
        </p:nvSpPr>
        <p:spPr>
          <a:xfrm>
            <a:off x="9170895" y="6408235"/>
            <a:ext cx="3673736" cy="253916"/>
          </a:xfrm>
          <a:prstGeom prst="rect">
            <a:avLst/>
          </a:prstGeom>
          <a:noFill/>
        </p:spPr>
        <p:txBody>
          <a:bodyPr wrap="square" rtlCol="0">
            <a:spAutoFit/>
          </a:bodyPr>
          <a:lstStyle/>
          <a:p>
            <a:r>
              <a:rPr lang="en-GB" sz="1050" dirty="0"/>
              <a:t>Ref: p. 34- 36</a:t>
            </a:r>
          </a:p>
        </p:txBody>
      </p:sp>
      <p:pic>
        <p:nvPicPr>
          <p:cNvPr id="2" name="Picture 1">
            <a:extLst>
              <a:ext uri="{FF2B5EF4-FFF2-40B4-BE49-F238E27FC236}">
                <a16:creationId xmlns:a16="http://schemas.microsoft.com/office/drawing/2014/main" id="{BBE03AAA-4C78-4F6B-9C3C-A3700B9CBE93}"/>
              </a:ext>
            </a:extLst>
          </p:cNvPr>
          <p:cNvPicPr>
            <a:picLocks noChangeAspect="1"/>
          </p:cNvPicPr>
          <p:nvPr/>
        </p:nvPicPr>
        <p:blipFill>
          <a:blip r:embed="rId2"/>
          <a:stretch>
            <a:fillRect/>
          </a:stretch>
        </p:blipFill>
        <p:spPr>
          <a:xfrm>
            <a:off x="7180728" y="2806722"/>
            <a:ext cx="4839995" cy="3372522"/>
          </a:xfrm>
          <a:prstGeom prst="rect">
            <a:avLst/>
          </a:prstGeom>
        </p:spPr>
      </p:pic>
      <p:cxnSp>
        <p:nvCxnSpPr>
          <p:cNvPr id="9" name="Straight Arrow Connector 8">
            <a:extLst>
              <a:ext uri="{FF2B5EF4-FFF2-40B4-BE49-F238E27FC236}">
                <a16:creationId xmlns:a16="http://schemas.microsoft.com/office/drawing/2014/main" id="{CD6830A3-5651-4F15-A6A7-A5E34C0C1247}"/>
              </a:ext>
            </a:extLst>
          </p:cNvPr>
          <p:cNvCxnSpPr>
            <a:cxnSpLocks/>
          </p:cNvCxnSpPr>
          <p:nvPr/>
        </p:nvCxnSpPr>
        <p:spPr>
          <a:xfrm>
            <a:off x="3509851" y="3547096"/>
            <a:ext cx="3670877" cy="30952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8">
            <a:extLst>
              <a:ext uri="{FF2B5EF4-FFF2-40B4-BE49-F238E27FC236}">
                <a16:creationId xmlns:a16="http://schemas.microsoft.com/office/drawing/2014/main" id="{9F8E3FD0-CF7E-4D8F-8455-D259AD38951F}"/>
              </a:ext>
            </a:extLst>
          </p:cNvPr>
          <p:cNvSpPr/>
          <p:nvPr/>
        </p:nvSpPr>
        <p:spPr>
          <a:xfrm>
            <a:off x="2503229" y="5559470"/>
            <a:ext cx="4677499" cy="1055608"/>
          </a:xfrm>
          <a:prstGeom prst="roundRect">
            <a:avLst/>
          </a:prstGeom>
          <a:solidFill>
            <a:schemeClr val="tx2"/>
          </a:solidFill>
          <a:ln>
            <a:noFill/>
          </a:ln>
        </p:spPr>
        <p:txBody>
          <a:bodyPr wrap="square">
            <a:spAutoFit/>
          </a:bodyPr>
          <a:lstStyle/>
          <a:p>
            <a:r>
              <a:rPr lang="en-GB" sz="1400" dirty="0">
                <a:solidFill>
                  <a:schemeClr val="bg1"/>
                </a:solidFill>
              </a:rPr>
              <a:t>Assessed in Case Study 3 and MCQ </a:t>
            </a:r>
          </a:p>
          <a:p>
            <a:endParaRPr lang="en-GB" sz="1400" dirty="0">
              <a:solidFill>
                <a:schemeClr val="bg1"/>
              </a:solidFill>
            </a:endParaRPr>
          </a:p>
          <a:p>
            <a:r>
              <a:rPr lang="en-GB" sz="1400" dirty="0">
                <a:solidFill>
                  <a:schemeClr val="bg1"/>
                </a:solidFill>
              </a:rPr>
              <a:t>Could give learners Case Study 3 after teaching Unit 1 and Unit 4 – or all 3 in one session  </a:t>
            </a:r>
          </a:p>
        </p:txBody>
      </p:sp>
    </p:spTree>
    <p:extLst>
      <p:ext uri="{BB962C8B-B14F-4D97-AF65-F5344CB8AC3E}">
        <p14:creationId xmlns:p14="http://schemas.microsoft.com/office/powerpoint/2010/main" val="4193499489"/>
      </p:ext>
    </p:extLst>
  </p:cSld>
  <p:clrMapOvr>
    <a:masterClrMapping/>
  </p:clrMapOvr>
</p:sld>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0" ma:contentTypeDescription="Create a new document." ma:contentTypeScope="" ma:versionID="401f551f9abc41c8c06ec40edacefe07">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52fe2749e27d11d5c284173d135dace0"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73404D-6CFC-4F76-BC39-158AE942145F}"/>
</file>

<file path=customXml/itemProps2.xml><?xml version="1.0" encoding="utf-8"?>
<ds:datastoreItem xmlns:ds="http://schemas.openxmlformats.org/officeDocument/2006/customXml" ds:itemID="{74CF2C5D-BA0A-4ADC-ACA3-AA75CD9BCC39}">
  <ds:schemaRefs>
    <ds:schemaRef ds:uri="36f98b4f-ba65-4a7d-9a34-48b23de556cb"/>
    <ds:schemaRef ds:uri="http://purl.org/dc/elements/1.1/"/>
    <ds:schemaRef ds:uri="http://schemas.microsoft.com/office/2006/metadata/properties"/>
    <ds:schemaRef ds:uri="http://schemas.microsoft.com/office/2006/documentManagement/types"/>
    <ds:schemaRef ds:uri="http://schemas.microsoft.com/sharepoint/v3"/>
    <ds:schemaRef ds:uri="07b9bb9f-93d7-4a9d-9e48-363b5c999e88"/>
    <ds:schemaRef ds:uri="http://purl.org/dc/terms/"/>
    <ds:schemaRef ds:uri="http://schemas.microsoft.com/office/infopath/2007/PartnerControls"/>
    <ds:schemaRef ds:uri="http://purl.org/dc/dcmitype/"/>
    <ds:schemaRef ds:uri="http://schemas.openxmlformats.org/package/2006/metadata/core-properties"/>
    <ds:schemaRef ds:uri="e3a6d8c0-ef40-4695-9941-c9fc2513bc54"/>
    <ds:schemaRef ds:uri="http://www.w3.org/XML/1998/namespace"/>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CG0119v1</Template>
  <TotalTime>37002</TotalTime>
  <Words>2513</Words>
  <Application>Microsoft Office PowerPoint</Application>
  <PresentationFormat>Widescreen</PresentationFormat>
  <Paragraphs>307</Paragraphs>
  <Slides>22</Slides>
  <Notes>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1" baseType="lpstr">
      <vt:lpstr>Arial</vt:lpstr>
      <vt:lpstr>Calibri</vt:lpstr>
      <vt:lpstr>CongressSans</vt:lpstr>
      <vt:lpstr>Gotham Rounded Book</vt:lpstr>
      <vt:lpstr>Helvetica</vt:lpstr>
      <vt:lpstr>Lato</vt:lpstr>
      <vt:lpstr>Times New Roman</vt:lpstr>
      <vt:lpstr>CG0119v1</vt:lpstr>
      <vt:lpstr>Document</vt:lpstr>
      <vt:lpstr>PowerPoint Presentation</vt:lpstr>
      <vt:lpstr>Agenda for the day </vt:lpstr>
      <vt:lpstr>Level 2 Children’s Care, Play, Learning and Development: Core Qualification Summary of Assessment </vt:lpstr>
      <vt:lpstr>Level 2 Children’s Care, Play, Learning and Development: Core Qualification Internal Assessment – scenario based case study</vt:lpstr>
      <vt:lpstr>Level 2 Children’s Care, Play, Learning and Development: Core Qualification External Assessment</vt:lpstr>
      <vt:lpstr>Level 2 Children’s Care, Play, Learning and Development: Core Qualification Unit Content – Learning Outcomes and Assessment Criteria</vt:lpstr>
      <vt:lpstr>Level 2 Children’s Care, Play, Learning and Development: Core Qualification Unit Content – Learning Outcomes and Assessment Criteria</vt:lpstr>
      <vt:lpstr>PowerPoint Presentation</vt:lpstr>
      <vt:lpstr>Level 2 Children’s Care, Play, Learning and Development: Core Qualification Unit Content: Learning Outcomes and Assessment Criteria</vt:lpstr>
      <vt:lpstr>Level 2 Children’s Care, Play, Learning and Development: Core Qualification Unit Content: Learning Outcomes and Assessment Criteria</vt:lpstr>
      <vt:lpstr>Internal and external assessment preparation </vt:lpstr>
      <vt:lpstr>Delivery models </vt:lpstr>
      <vt:lpstr>PowerPoint Presentation</vt:lpstr>
      <vt:lpstr>PowerPoint Presentation</vt:lpstr>
      <vt:lpstr>Level 2 Children’s Care, Play, Learning and Development: Core Qualification </vt:lpstr>
      <vt:lpstr>Level 2 Children’s Care, Play, Learning and Development: Core Qualification Internal Assessment – Case Study</vt:lpstr>
      <vt:lpstr>Level 2 Children’s Care, Play, Learning and Development: Core Qualification </vt:lpstr>
      <vt:lpstr>Level 2 Children’s Care, Play, Learning and Development: Core Qualification </vt:lpstr>
      <vt:lpstr>Level 2 Children’s Care, Play, Learning and Development: Core Qualification </vt:lpstr>
      <vt:lpstr>Standardisation </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Lucas, Tania</cp:lastModifiedBy>
  <cp:revision>766</cp:revision>
  <cp:lastPrinted>2019-02-18T11:27:14Z</cp:lastPrinted>
  <dcterms:created xsi:type="dcterms:W3CDTF">2017-02-16T08:44:54Z</dcterms:created>
  <dcterms:modified xsi:type="dcterms:W3CDTF">2019-11-07T11:57:48Z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AuthorIds_UIVersion_512">
    <vt:lpwstr>416</vt:lpwstr>
  </property>
  <property fmtid="{D5CDD505-2E9C-101B-9397-08002B2CF9AE}" pid="4" name="WJEC Department">
    <vt:lpwstr/>
  </property>
  <property fmtid="{D5CDD505-2E9C-101B-9397-08002B2CF9AE}" pid="5" name="WJEC Subject">
    <vt:lpwstr/>
  </property>
  <property fmtid="{D5CDD505-2E9C-101B-9397-08002B2CF9AE}" pid="6" name="Level">
    <vt:lpwstr/>
  </property>
  <property fmtid="{D5CDD505-2E9C-101B-9397-08002B2CF9AE}" pid="7" name="WJEC Audiences">
    <vt:lpwstr/>
  </property>
</Properties>
</file>