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61"/>
  </p:notesMasterIdLst>
  <p:handoutMasterIdLst>
    <p:handoutMasterId r:id="rId62"/>
  </p:handoutMasterIdLst>
  <p:sldIdLst>
    <p:sldId id="405" r:id="rId5"/>
    <p:sldId id="715" r:id="rId6"/>
    <p:sldId id="679" r:id="rId7"/>
    <p:sldId id="716" r:id="rId8"/>
    <p:sldId id="751" r:id="rId9"/>
    <p:sldId id="699" r:id="rId10"/>
    <p:sldId id="718" r:id="rId11"/>
    <p:sldId id="752" r:id="rId12"/>
    <p:sldId id="719" r:id="rId13"/>
    <p:sldId id="720" r:id="rId14"/>
    <p:sldId id="753" r:id="rId15"/>
    <p:sldId id="721" r:id="rId16"/>
    <p:sldId id="722" r:id="rId17"/>
    <p:sldId id="754" r:id="rId18"/>
    <p:sldId id="723" r:id="rId19"/>
    <p:sldId id="724" r:id="rId20"/>
    <p:sldId id="755" r:id="rId21"/>
    <p:sldId id="725" r:id="rId22"/>
    <p:sldId id="727" r:id="rId23"/>
    <p:sldId id="756" r:id="rId24"/>
    <p:sldId id="757" r:id="rId25"/>
    <p:sldId id="726" r:id="rId26"/>
    <p:sldId id="728" r:id="rId27"/>
    <p:sldId id="729" r:id="rId28"/>
    <p:sldId id="730" r:id="rId29"/>
    <p:sldId id="758" r:id="rId30"/>
    <p:sldId id="731" r:id="rId31"/>
    <p:sldId id="759" r:id="rId32"/>
    <p:sldId id="732" r:id="rId33"/>
    <p:sldId id="733" r:id="rId34"/>
    <p:sldId id="760" r:id="rId35"/>
    <p:sldId id="734" r:id="rId36"/>
    <p:sldId id="735" r:id="rId37"/>
    <p:sldId id="736" r:id="rId38"/>
    <p:sldId id="761" r:id="rId39"/>
    <p:sldId id="737" r:id="rId40"/>
    <p:sldId id="738" r:id="rId41"/>
    <p:sldId id="762" r:id="rId42"/>
    <p:sldId id="739" r:id="rId43"/>
    <p:sldId id="740" r:id="rId44"/>
    <p:sldId id="763" r:id="rId45"/>
    <p:sldId id="741" r:id="rId46"/>
    <p:sldId id="742" r:id="rId47"/>
    <p:sldId id="764" r:id="rId48"/>
    <p:sldId id="743" r:id="rId49"/>
    <p:sldId id="744" r:id="rId50"/>
    <p:sldId id="765" r:id="rId51"/>
    <p:sldId id="745" r:id="rId52"/>
    <p:sldId id="746" r:id="rId53"/>
    <p:sldId id="766" r:id="rId54"/>
    <p:sldId id="747" r:id="rId55"/>
    <p:sldId id="748" r:id="rId56"/>
    <p:sldId id="767" r:id="rId57"/>
    <p:sldId id="749" r:id="rId58"/>
    <p:sldId id="750" r:id="rId59"/>
    <p:sldId id="768" r:id="rId60"/>
  </p:sldIdLst>
  <p:sldSz cx="12192000" cy="6858000"/>
  <p:notesSz cx="6805613" cy="9944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5" orient="horz" pos="1457" userDrawn="1">
          <p15:clr>
            <a:srgbClr val="A4A3A4"/>
          </p15:clr>
        </p15:guide>
        <p15:guide id="16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nnifer Onuzuruike" initials="JO" lastIdx="2" clrIdx="0"/>
  <p:cmAuthor id="2" name="Jenna Redelinghuys" initials="JR" lastIdx="8" clrIdx="1"/>
  <p:cmAuthor id="3" name="William Nightingale" initials="WN" lastIdx="1" clrIdx="2"/>
  <p:cmAuthor id="4" name="Suzi Gray" initials="SG" lastIdx="1" clrIdx="3">
    <p:extLst>
      <p:ext uri="{19B8F6BF-5375-455C-9EA6-DF929625EA0E}">
        <p15:presenceInfo xmlns:p15="http://schemas.microsoft.com/office/powerpoint/2012/main" userId="S-1-5-21-1308356437-3399562541-1039870623-3914" providerId="AD"/>
      </p:ext>
    </p:extLst>
  </p:cmAuthor>
  <p:cmAuthor id="5" name="Lucas, Tania" initials="LT" lastIdx="3" clrIdx="4">
    <p:extLst>
      <p:ext uri="{19B8F6BF-5375-455C-9EA6-DF929625EA0E}">
        <p15:presenceInfo xmlns:p15="http://schemas.microsoft.com/office/powerpoint/2012/main" userId="S::lucast@wjec.co.uk::232b37cb-a817-446c-b5f8-6c2be3ba9e7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C8"/>
    <a:srgbClr val="0070C0"/>
    <a:srgbClr val="0096FF"/>
    <a:srgbClr val="FFC000"/>
    <a:srgbClr val="65B2E6"/>
    <a:srgbClr val="CBD6EB"/>
    <a:srgbClr val="CB076E"/>
    <a:srgbClr val="E7ECF5"/>
    <a:srgbClr val="00B0F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868" y="36"/>
      </p:cViewPr>
      <p:guideLst>
        <p:guide orient="horz" pos="145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commentAuthors" Target="commentAuthors.xml"/><Relationship Id="rId68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nia Lucas" userId="232b37cb-a817-446c-b5f8-6c2be3ba9e7b" providerId="ADAL" clId="{6FC3BC18-C183-4580-AC42-6DFD016B7EF8}"/>
    <pc:docChg chg="modSld">
      <pc:chgData name="Tania Lucas" userId="232b37cb-a817-446c-b5f8-6c2be3ba9e7b" providerId="ADAL" clId="{6FC3BC18-C183-4580-AC42-6DFD016B7EF8}" dt="2021-02-25T11:58:18.928" v="2" actId="14100"/>
      <pc:docMkLst>
        <pc:docMk/>
      </pc:docMkLst>
      <pc:sldChg chg="modSp mod">
        <pc:chgData name="Tania Lucas" userId="232b37cb-a817-446c-b5f8-6c2be3ba9e7b" providerId="ADAL" clId="{6FC3BC18-C183-4580-AC42-6DFD016B7EF8}" dt="2021-02-25T11:58:18.928" v="2" actId="14100"/>
        <pc:sldMkLst>
          <pc:docMk/>
          <pc:sldMk cId="408539383" sldId="751"/>
        </pc:sldMkLst>
        <pc:spChg chg="mod">
          <ac:chgData name="Tania Lucas" userId="232b37cb-a817-446c-b5f8-6c2be3ba9e7b" providerId="ADAL" clId="{6FC3BC18-C183-4580-AC42-6DFD016B7EF8}" dt="2021-02-25T11:58:12.870" v="1" actId="14100"/>
          <ac:spMkLst>
            <pc:docMk/>
            <pc:sldMk cId="408539383" sldId="751"/>
            <ac:spMk id="8" creationId="{6394D095-CF57-4BC9-BE3A-08605170358A}"/>
          </ac:spMkLst>
        </pc:spChg>
        <pc:spChg chg="mod">
          <ac:chgData name="Tania Lucas" userId="232b37cb-a817-446c-b5f8-6c2be3ba9e7b" providerId="ADAL" clId="{6FC3BC18-C183-4580-AC42-6DFD016B7EF8}" dt="2021-02-25T11:58:18.928" v="2" actId="14100"/>
          <ac:spMkLst>
            <pc:docMk/>
            <pc:sldMk cId="408539383" sldId="751"/>
            <ac:spMk id="10" creationId="{AE5FD186-E0B8-4137-A176-B667CBC8760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939" y="1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66266E-4E78-3640-B76A-2EF766CBB339}" type="datetimeFigureOut">
              <a:rPr lang="en-US" smtClean="0"/>
              <a:t>2/25/2021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939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CDD846-EDA4-934F-A7DD-C369F9C78B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5421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39" y="1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45DA57-288E-CC44-A088-C970FBF5ECE8}" type="datetimeFigureOut">
              <a:rPr lang="en-US" smtClean="0"/>
              <a:t>2/25/2021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85598"/>
            <a:ext cx="5444490" cy="391549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39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573A14-1418-8445-A355-C4659B6B91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810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573A14-1418-8445-A355-C4659B6B911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91627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573A14-1418-8445-A355-C4659B6B911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0210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 Shap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299ACAF1-6098-AE40-8403-1C8D637F98D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82575" y="1076325"/>
            <a:ext cx="11809413" cy="5243513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accent1"/>
                </a:solidFill>
              </a:defRPr>
            </a:lvl1pPr>
            <a:lvl2pPr marL="7937" indent="0">
              <a:lnSpc>
                <a:spcPct val="100000"/>
              </a:lnSpc>
              <a:buNone/>
              <a:defRPr sz="1800"/>
            </a:lvl2pPr>
            <a:lvl3pPr marL="222250" indent="-169863">
              <a:lnSpc>
                <a:spcPct val="100000"/>
              </a:lnSpc>
              <a:buFont typeface="Arial" panose="020B0604020202020204" pitchFamily="34" charset="0"/>
              <a:buChar char="•"/>
              <a:tabLst/>
              <a:defRPr b="0"/>
            </a:lvl3pPr>
            <a:lvl4pPr marL="268288" indent="0">
              <a:lnSpc>
                <a:spcPct val="100000"/>
              </a:lnSpc>
              <a:buNone/>
              <a:tabLst/>
              <a:defRPr b="1"/>
            </a:lvl4pPr>
            <a:lvl5pPr marL="490538" indent="-187325">
              <a:lnSpc>
                <a:spcPct val="100000"/>
              </a:lnSpc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282011" y="888774"/>
            <a:ext cx="11665010" cy="0"/>
          </a:xfrm>
          <a:prstGeom prst="line">
            <a:avLst/>
          </a:prstGeom>
          <a:ln w="22225">
            <a:solidFill>
              <a:srgbClr val="65B2E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5334" y="113907"/>
            <a:ext cx="1586970" cy="68502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4156F39C-AFF1-D944-A9F4-72171BE81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7022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31097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3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1154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2011" y="208722"/>
            <a:ext cx="10009471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A0B8476-C42C-E946-9AE6-450EBBA886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7225" y="1121566"/>
            <a:ext cx="6615951" cy="5055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D4B8640-7FCE-A346-B4B6-DA2804688F54}"/>
              </a:ext>
            </a:extLst>
          </p:cNvPr>
          <p:cNvCxnSpPr/>
          <p:nvPr userDrawn="1"/>
        </p:nvCxnSpPr>
        <p:spPr>
          <a:xfrm>
            <a:off x="282011" y="888774"/>
            <a:ext cx="11665010" cy="0"/>
          </a:xfrm>
          <a:prstGeom prst="line">
            <a:avLst/>
          </a:prstGeom>
          <a:ln w="22225">
            <a:solidFill>
              <a:srgbClr val="65B2E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21E9D45D-B271-5D41-A966-131A637835F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5334" y="113907"/>
            <a:ext cx="1586970" cy="685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887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739" r:id="rId2"/>
    <p:sldLayoutId id="2147483743" r:id="rId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1400" kern="1200" dirty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1000"/>
        </a:spcBef>
        <a:spcAft>
          <a:spcPts val="600"/>
        </a:spcAft>
        <a:buClr>
          <a:srgbClr val="F94130"/>
        </a:buClr>
        <a:buSzTx/>
        <a:buFont typeface="Arial"/>
        <a:buNone/>
        <a:tabLst/>
        <a:defRPr lang="en-US" sz="1800" b="0" kern="1200">
          <a:solidFill>
            <a:schemeClr val="accent1"/>
          </a:solidFill>
          <a:latin typeface="+mn-lt"/>
          <a:ea typeface="+mn-ea"/>
          <a:cs typeface="+mn-cs"/>
        </a:defRPr>
      </a:lvl1pPr>
      <a:lvl2pPr marL="7937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/>
        <a:buNone/>
        <a:tabLst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222250" marR="0" indent="-214313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F94130"/>
        </a:buClr>
        <a:buSzTx/>
        <a:buFont typeface="Arial" panose="020B0604020202020204" pitchFamily="34" charset="0"/>
        <a:buChar char="•"/>
        <a:tabLst/>
        <a:defRPr lang="en-US" sz="1400" b="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22225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/>
        <a:buNone/>
        <a:tabLst/>
        <a:defRPr sz="12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446088" indent="-18732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userDrawn="1">
          <p15:clr>
            <a:srgbClr val="F26B43"/>
          </p15:clr>
        </p15:guide>
        <p15:guide id="4" orient="horz" pos="4320" userDrawn="1">
          <p15:clr>
            <a:srgbClr val="F26B43"/>
          </p15:clr>
        </p15:guide>
        <p15:guide id="5" userDrawn="1">
          <p15:clr>
            <a:srgbClr val="F26B43"/>
          </p15:clr>
        </p15:guide>
        <p15:guide id="6" pos="7680" userDrawn="1">
          <p15:clr>
            <a:srgbClr val="F26B43"/>
          </p15:clr>
        </p15:guide>
        <p15:guide id="7" pos="7355" userDrawn="1">
          <p15:clr>
            <a:srgbClr val="F26B43"/>
          </p15:clr>
        </p15:guide>
        <p15:guide id="9" orient="horz" pos="3997" userDrawn="1">
          <p15:clr>
            <a:srgbClr val="F26B43"/>
          </p15:clr>
        </p15:guide>
        <p15:guide id="10" pos="325" userDrawn="1">
          <p15:clr>
            <a:srgbClr val="F26B43"/>
          </p15:clr>
        </p15:guide>
        <p15:guide id="11" orient="horz" pos="618" userDrawn="1">
          <p15:clr>
            <a:srgbClr val="F26B43"/>
          </p15:clr>
        </p15:guide>
        <p15:guide id="12" orient="horz" pos="144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4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297080" y="1051131"/>
            <a:ext cx="10745293" cy="74812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>
              <a:lnSpc>
                <a:spcPct val="100000"/>
              </a:lnSpc>
              <a:spcBef>
                <a:spcPts val="150"/>
              </a:spcBef>
              <a:defRPr/>
            </a:pPr>
            <a:r>
              <a:rPr lang="en-US" sz="2400" dirty="0">
                <a:solidFill>
                  <a:srgbClr val="0077C8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Level 2 Children’s Care, Play, Learning and Development: Practice and Theory</a:t>
            </a:r>
          </a:p>
          <a:p>
            <a:pPr defTabSz="457200">
              <a:lnSpc>
                <a:spcPct val="100000"/>
              </a:lnSpc>
              <a:spcBef>
                <a:spcPts val="150"/>
              </a:spcBef>
              <a:defRPr/>
            </a:pPr>
            <a:r>
              <a:rPr lang="en-US" sz="2400" dirty="0">
                <a:solidFill>
                  <a:srgbClr val="0077C8"/>
                </a:solidFill>
              </a:rPr>
              <a:t>Unit 216 – Understanding Children’s Care, Play, Learning and Development </a:t>
            </a:r>
          </a:p>
          <a:p>
            <a:pPr defTabSz="457200">
              <a:lnSpc>
                <a:spcPct val="100000"/>
              </a:lnSpc>
              <a:spcBef>
                <a:spcPts val="150"/>
              </a:spcBef>
              <a:defRPr/>
            </a:pPr>
            <a:r>
              <a:rPr lang="en-US" sz="2400" dirty="0"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53646" y="287484"/>
            <a:ext cx="4349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77C8"/>
                </a:solidFill>
                <a:latin typeface="+mj-lt"/>
                <a:ea typeface="Lato" charset="0"/>
                <a:cs typeface="Lato" charset="0"/>
              </a:rPr>
              <a:t>On-line Exam Review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6642686"/>
            <a:ext cx="7742191" cy="74812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457200">
              <a:lnSpc>
                <a:spcPct val="100000"/>
              </a:lnSpc>
              <a:spcBef>
                <a:spcPct val="20000"/>
              </a:spcBef>
              <a:defRPr/>
            </a:pPr>
            <a:endParaRPr lang="en-US" sz="2800" b="1">
              <a:latin typeface="Lato" charset="0"/>
              <a:ea typeface="Lato" charset="0"/>
              <a:cs typeface="Lato" charset="0"/>
            </a:endParaRPr>
          </a:p>
        </p:txBody>
      </p:sp>
      <p:pic>
        <p:nvPicPr>
          <p:cNvPr id="8" name="Picture 7" descr="A picture containing person, indoor, room, table&#10;&#10;Description automatically generated">
            <a:extLst>
              <a:ext uri="{FF2B5EF4-FFF2-40B4-BE49-F238E27FC236}">
                <a16:creationId xmlns:a16="http://schemas.microsoft.com/office/drawing/2014/main" id="{534306A1-B89C-4137-92C8-311D67698D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9789" y="1959727"/>
            <a:ext cx="7072040" cy="4766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504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92"/>
    </mc:Choice>
    <mc:Fallback xmlns="">
      <p:transition spd="slow" advTm="10492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1 (c) with Examiner’s comments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CAB1EEB2-F455-4CAC-B760-320A8E900E12}"/>
              </a:ext>
            </a:extLst>
          </p:cNvPr>
          <p:cNvSpPr/>
          <p:nvPr/>
        </p:nvSpPr>
        <p:spPr>
          <a:xfrm>
            <a:off x="8032237" y="872002"/>
            <a:ext cx="3747052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r>
              <a:rPr lang="en-GB" i="1" dirty="0">
                <a:solidFill>
                  <a:srgbClr val="0070C0"/>
                </a:solidFill>
              </a:rPr>
              <a:t>Q1cThis is a basic answer</a:t>
            </a:r>
          </a:p>
          <a:p>
            <a:r>
              <a:rPr lang="en-GB" i="1" dirty="0">
                <a:solidFill>
                  <a:srgbClr val="0070C0"/>
                </a:solidFill>
              </a:rPr>
              <a:t>which shows the learner </a:t>
            </a:r>
          </a:p>
          <a:p>
            <a:r>
              <a:rPr lang="en-GB" i="1" dirty="0">
                <a:solidFill>
                  <a:srgbClr val="0070C0"/>
                </a:solidFill>
              </a:rPr>
              <a:t>understands the requirements of the</a:t>
            </a:r>
          </a:p>
          <a:p>
            <a:r>
              <a:rPr lang="en-GB" i="1" dirty="0">
                <a:solidFill>
                  <a:srgbClr val="0070C0"/>
                </a:solidFill>
              </a:rPr>
              <a:t>question but does not develop an</a:t>
            </a:r>
          </a:p>
          <a:p>
            <a:r>
              <a:rPr lang="en-GB" i="1" dirty="0">
                <a:solidFill>
                  <a:srgbClr val="0070C0"/>
                </a:solidFill>
              </a:rPr>
              <a:t>examination. The response has been</a:t>
            </a:r>
          </a:p>
          <a:p>
            <a:r>
              <a:rPr lang="en-GB" i="1" dirty="0">
                <a:solidFill>
                  <a:srgbClr val="0070C0"/>
                </a:solidFill>
              </a:rPr>
              <a:t>split into relevant sections however,</a:t>
            </a:r>
          </a:p>
          <a:p>
            <a:r>
              <a:rPr lang="en-GB" i="1" dirty="0">
                <a:solidFill>
                  <a:srgbClr val="0070C0"/>
                </a:solidFill>
              </a:rPr>
              <a:t>it is little more than a list of </a:t>
            </a:r>
          </a:p>
          <a:p>
            <a:r>
              <a:rPr lang="en-GB" i="1" dirty="0">
                <a:solidFill>
                  <a:srgbClr val="0070C0"/>
                </a:solidFill>
              </a:rPr>
              <a:t>statements. To gain further marks </a:t>
            </a:r>
          </a:p>
          <a:p>
            <a:r>
              <a:rPr lang="en-GB" i="1" dirty="0">
                <a:solidFill>
                  <a:srgbClr val="0070C0"/>
                </a:solidFill>
              </a:rPr>
              <a:t>the learner  could have supported </a:t>
            </a:r>
          </a:p>
          <a:p>
            <a:r>
              <a:rPr lang="en-GB" i="1" dirty="0">
                <a:solidFill>
                  <a:srgbClr val="0070C0"/>
                </a:solidFill>
              </a:rPr>
              <a:t>the response with specific examples</a:t>
            </a:r>
          </a:p>
          <a:p>
            <a:r>
              <a:rPr lang="en-GB" i="1" dirty="0">
                <a:solidFill>
                  <a:srgbClr val="0070C0"/>
                </a:solidFill>
              </a:rPr>
              <a:t>of  the type of vocabulary used in</a:t>
            </a:r>
          </a:p>
          <a:p>
            <a:r>
              <a:rPr lang="en-GB" i="1" dirty="0">
                <a:solidFill>
                  <a:srgbClr val="0070C0"/>
                </a:solidFill>
              </a:rPr>
              <a:t>discussion e.g. mathematical </a:t>
            </a:r>
          </a:p>
          <a:p>
            <a:r>
              <a:rPr lang="en-GB" i="1" dirty="0">
                <a:solidFill>
                  <a:srgbClr val="0070C0"/>
                </a:solidFill>
              </a:rPr>
              <a:t>terms, Welsh language, evidence </a:t>
            </a:r>
          </a:p>
          <a:p>
            <a:r>
              <a:rPr lang="en-GB" i="1" dirty="0">
                <a:solidFill>
                  <a:srgbClr val="0070C0"/>
                </a:solidFill>
              </a:rPr>
              <a:t>of creativity and suggestions for</a:t>
            </a:r>
          </a:p>
          <a:p>
            <a:r>
              <a:rPr lang="en-GB" i="1" dirty="0">
                <a:solidFill>
                  <a:srgbClr val="0070C0"/>
                </a:solidFill>
              </a:rPr>
              <a:t>games and how they would support</a:t>
            </a:r>
          </a:p>
          <a:p>
            <a:r>
              <a:rPr lang="en-GB" i="1" dirty="0">
                <a:solidFill>
                  <a:srgbClr val="0070C0"/>
                </a:solidFill>
              </a:rPr>
              <a:t>language and cognitive development.</a:t>
            </a:r>
          </a:p>
          <a:p>
            <a:r>
              <a:rPr lang="en-GB" i="1" dirty="0">
                <a:solidFill>
                  <a:srgbClr val="0070C0"/>
                </a:solidFill>
              </a:rPr>
              <a:t>2</a:t>
            </a:r>
            <a:r>
              <a:rPr lang="en-GB" sz="1800" i="1" dirty="0">
                <a:solidFill>
                  <a:srgbClr val="0070C0"/>
                </a:solidFill>
              </a:rPr>
              <a:t> marks awarded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1D2992D-613F-424D-B58F-0AD64944A8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99" y="1179443"/>
            <a:ext cx="6893010" cy="4850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085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125097" y="1397726"/>
            <a:ext cx="3917153" cy="425763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r>
              <a:rPr lang="en-GB" sz="1600" i="1" dirty="0">
                <a:solidFill>
                  <a:srgbClr val="0070C0"/>
                </a:solidFill>
              </a:rPr>
              <a:t> Q1c This response falls into the middle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band where evidence shows good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knowledge and understanding of the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topic. The learner mentions children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learning new words, this could have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been developed with examples to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gain higher band marks. This may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also apply where the learner mentions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building knowledge based on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resources used. Links to floating and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sinking supported the mark awarded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though this could have been further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developed to support understanding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of mathematical/science concepts.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marks were lost where learner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introduced alternative areas of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development not in line with the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question.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3 marks awarded</a:t>
            </a: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1 (c) with Examiner’s comments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EE382206-52C1-4F0B-92B3-1439784D8BA0}"/>
              </a:ext>
            </a:extLst>
          </p:cNvPr>
          <p:cNvSpPr/>
          <p:nvPr/>
        </p:nvSpPr>
        <p:spPr>
          <a:xfrm>
            <a:off x="8023788" y="954157"/>
            <a:ext cx="3747052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D093ECA-CAE0-4FA9-957E-CD5DC9ADDA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98" y="1098893"/>
            <a:ext cx="65722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270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FFB5E3EB-7213-431F-A161-31009DF58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r>
              <a:rPr lang="en-GB" sz="1800" dirty="0"/>
              <a:t>Question 2 and mark scheme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1CB725C-BCD6-45DA-845C-C6891ADF7C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212"/>
          <a:stretch/>
        </p:blipFill>
        <p:spPr>
          <a:xfrm>
            <a:off x="282011" y="2499165"/>
            <a:ext cx="5991467" cy="368171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C6B6FE7-53FC-4EA5-8A60-C95BE880F6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5525" y="52046"/>
            <a:ext cx="5756476" cy="669215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61D34BE-BDE7-47DA-8B0D-AE7A20CA912C}"/>
              </a:ext>
            </a:extLst>
          </p:cNvPr>
          <p:cNvSpPr txBox="1"/>
          <p:nvPr/>
        </p:nvSpPr>
        <p:spPr>
          <a:xfrm>
            <a:off x="230709" y="1083158"/>
            <a:ext cx="60940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i="1" dirty="0"/>
              <a:t>Describe </a:t>
            </a:r>
          </a:p>
          <a:p>
            <a:r>
              <a:rPr lang="en-US" sz="1400" i="1" dirty="0"/>
              <a:t>Provide characteristics/main features or a brief account </a:t>
            </a:r>
            <a:endParaRPr lang="en-GB" sz="1400" i="1" dirty="0"/>
          </a:p>
        </p:txBody>
      </p:sp>
    </p:spTree>
    <p:extLst>
      <p:ext uri="{BB962C8B-B14F-4D97-AF65-F5344CB8AC3E}">
        <p14:creationId xmlns:p14="http://schemas.microsoft.com/office/powerpoint/2010/main" val="498428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875"/>
    </mc:Choice>
    <mc:Fallback xmlns="">
      <p:transition spd="slow" advTm="26875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2 with Examiner’s comments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4A01739-812C-4895-8599-A199EFB890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11" y="1202635"/>
            <a:ext cx="6886575" cy="4038600"/>
          </a:xfrm>
          <a:prstGeom prst="rect">
            <a:avLst/>
          </a:prstGeom>
        </p:spPr>
      </p:pic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D7722F14-69F7-44D2-A8D9-E6A75E1C0999}"/>
              </a:ext>
            </a:extLst>
          </p:cNvPr>
          <p:cNvSpPr/>
          <p:nvPr/>
        </p:nvSpPr>
        <p:spPr>
          <a:xfrm>
            <a:off x="8023788" y="954157"/>
            <a:ext cx="3747052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r>
              <a:rPr lang="en-GB" i="1" dirty="0">
                <a:solidFill>
                  <a:srgbClr val="0070C0"/>
                </a:solidFill>
              </a:rPr>
              <a:t>. Q2 The learner answers the </a:t>
            </a:r>
          </a:p>
          <a:p>
            <a:r>
              <a:rPr lang="en-GB" i="1" dirty="0">
                <a:solidFill>
                  <a:srgbClr val="0070C0"/>
                </a:solidFill>
              </a:rPr>
              <a:t>question in relation to sensory</a:t>
            </a:r>
          </a:p>
          <a:p>
            <a:r>
              <a:rPr lang="en-GB" i="1" dirty="0">
                <a:solidFill>
                  <a:srgbClr val="0070C0"/>
                </a:solidFill>
              </a:rPr>
              <a:t>development i.e. hearing and touch</a:t>
            </a:r>
          </a:p>
          <a:p>
            <a:r>
              <a:rPr lang="en-GB" i="1" dirty="0">
                <a:solidFill>
                  <a:srgbClr val="0070C0"/>
                </a:solidFill>
              </a:rPr>
              <a:t>this is a basic answer which </a:t>
            </a:r>
          </a:p>
          <a:p>
            <a:r>
              <a:rPr lang="en-GB" i="1" dirty="0">
                <a:solidFill>
                  <a:srgbClr val="0070C0"/>
                </a:solidFill>
              </a:rPr>
              <a:t>lacks description for higher band </a:t>
            </a:r>
          </a:p>
          <a:p>
            <a:r>
              <a:rPr lang="en-GB" i="1" dirty="0">
                <a:solidFill>
                  <a:srgbClr val="0070C0"/>
                </a:solidFill>
              </a:rPr>
              <a:t>marks. In order to gain further </a:t>
            </a:r>
          </a:p>
          <a:p>
            <a:r>
              <a:rPr lang="en-GB" i="1" dirty="0">
                <a:solidFill>
                  <a:srgbClr val="0070C0"/>
                </a:solidFill>
              </a:rPr>
              <a:t>marks the learner would need to </a:t>
            </a:r>
          </a:p>
          <a:p>
            <a:r>
              <a:rPr lang="en-GB" i="1" dirty="0">
                <a:solidFill>
                  <a:srgbClr val="0070C0"/>
                </a:solidFill>
              </a:rPr>
              <a:t>consider the command verb and </a:t>
            </a:r>
          </a:p>
          <a:p>
            <a:r>
              <a:rPr lang="en-GB" i="1" dirty="0">
                <a:solidFill>
                  <a:srgbClr val="0070C0"/>
                </a:solidFill>
              </a:rPr>
              <a:t>develop the response appropriately</a:t>
            </a:r>
          </a:p>
          <a:p>
            <a:r>
              <a:rPr lang="en-GB" i="1" dirty="0">
                <a:solidFill>
                  <a:srgbClr val="0070C0"/>
                </a:solidFill>
              </a:rPr>
              <a:t>further marks could also be</a:t>
            </a:r>
          </a:p>
          <a:p>
            <a:r>
              <a:rPr lang="en-GB" i="1" dirty="0">
                <a:solidFill>
                  <a:srgbClr val="0070C0"/>
                </a:solidFill>
              </a:rPr>
              <a:t>achieved by developing the content</a:t>
            </a:r>
          </a:p>
          <a:p>
            <a:r>
              <a:rPr lang="en-GB" i="1" dirty="0">
                <a:solidFill>
                  <a:srgbClr val="0070C0"/>
                </a:solidFill>
              </a:rPr>
              <a:t>of the answer to include specific</a:t>
            </a:r>
          </a:p>
          <a:p>
            <a:r>
              <a:rPr lang="en-GB" i="1" dirty="0">
                <a:solidFill>
                  <a:srgbClr val="0070C0"/>
                </a:solidFill>
              </a:rPr>
              <a:t> examples such as skin to skin </a:t>
            </a:r>
          </a:p>
          <a:p>
            <a:r>
              <a:rPr lang="en-GB" i="1" dirty="0">
                <a:solidFill>
                  <a:srgbClr val="0070C0"/>
                </a:solidFill>
              </a:rPr>
              <a:t>contact and development of taste</a:t>
            </a:r>
          </a:p>
          <a:p>
            <a:endParaRPr lang="en-GB" i="1" dirty="0">
              <a:solidFill>
                <a:srgbClr val="0070C0"/>
              </a:solidFill>
            </a:endParaRPr>
          </a:p>
          <a:p>
            <a:r>
              <a:rPr lang="en-GB" i="1" dirty="0">
                <a:solidFill>
                  <a:srgbClr val="0070C0"/>
                </a:solidFill>
              </a:rPr>
              <a:t>2</a:t>
            </a:r>
            <a:r>
              <a:rPr lang="en-GB" sz="1800" i="1" dirty="0">
                <a:solidFill>
                  <a:srgbClr val="0070C0"/>
                </a:solidFill>
              </a:rPr>
              <a:t> marks awarded</a:t>
            </a:r>
          </a:p>
        </p:txBody>
      </p:sp>
    </p:spTree>
    <p:extLst>
      <p:ext uri="{BB962C8B-B14F-4D97-AF65-F5344CB8AC3E}">
        <p14:creationId xmlns:p14="http://schemas.microsoft.com/office/powerpoint/2010/main" val="137322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2 with Examiner’s comments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2FD8A9-7D4A-4D90-9AED-963AD961C0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11" y="1110205"/>
            <a:ext cx="6886575" cy="4267200"/>
          </a:xfrm>
          <a:prstGeom prst="rect">
            <a:avLst/>
          </a:prstGeom>
        </p:spPr>
      </p:pic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641583C2-AF69-4119-808A-BFE8979956FD}"/>
              </a:ext>
            </a:extLst>
          </p:cNvPr>
          <p:cNvSpPr/>
          <p:nvPr/>
        </p:nvSpPr>
        <p:spPr>
          <a:xfrm>
            <a:off x="8023788" y="954157"/>
            <a:ext cx="3747052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r>
              <a:rPr lang="en-GB" sz="1600" i="1" dirty="0">
                <a:solidFill>
                  <a:srgbClr val="0070C0"/>
                </a:solidFill>
              </a:rPr>
              <a:t>Q2 This response shows a good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understanding of the command verb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however the content is not all clear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or relevant. Marks have been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awarded for recognition of sight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development whereas marks were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lost where reference was made to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communication and expression of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need. Learners should focus on the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content of the question and develop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answers based on the key words,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in this case, </a:t>
            </a:r>
            <a:r>
              <a:rPr lang="en-GB" sz="1600" b="1" i="1" dirty="0">
                <a:solidFill>
                  <a:srgbClr val="0070C0"/>
                </a:solidFill>
              </a:rPr>
              <a:t>sensory development.</a:t>
            </a:r>
          </a:p>
          <a:p>
            <a:endParaRPr lang="en-GB" sz="1600" i="1" dirty="0">
              <a:solidFill>
                <a:srgbClr val="0070C0"/>
              </a:solidFill>
            </a:endParaRPr>
          </a:p>
          <a:p>
            <a:r>
              <a:rPr lang="en-GB" sz="1600" i="1" dirty="0">
                <a:solidFill>
                  <a:srgbClr val="0070C0"/>
                </a:solidFill>
              </a:rPr>
              <a:t>2 marks awarded</a:t>
            </a:r>
          </a:p>
        </p:txBody>
      </p:sp>
    </p:spTree>
    <p:extLst>
      <p:ext uri="{BB962C8B-B14F-4D97-AF65-F5344CB8AC3E}">
        <p14:creationId xmlns:p14="http://schemas.microsoft.com/office/powerpoint/2010/main" val="685122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FFB5E3EB-7213-431F-A161-31009DF58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r>
              <a:rPr lang="en-GB" sz="1800" dirty="0"/>
              <a:t>Question 3 and mark scheme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C540331-43DC-4194-BCFD-3B95CF887F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266" y="2261042"/>
            <a:ext cx="5912921" cy="400086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E491085-3094-46F2-9B0E-2FDAD109B5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2393" y="104173"/>
            <a:ext cx="5576341" cy="671969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88760F5-96C6-4C12-B4AD-6E6E3C28A54A}"/>
              </a:ext>
            </a:extLst>
          </p:cNvPr>
          <p:cNvSpPr txBox="1"/>
          <p:nvPr/>
        </p:nvSpPr>
        <p:spPr>
          <a:xfrm>
            <a:off x="282011" y="1013710"/>
            <a:ext cx="485714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i="1" dirty="0"/>
              <a:t>Discuss </a:t>
            </a:r>
          </a:p>
          <a:p>
            <a:r>
              <a:rPr lang="en-US" sz="1400" i="1" dirty="0"/>
              <a:t>Examine an issue in detail/in a structured way, taking into account different ideas </a:t>
            </a:r>
            <a:endParaRPr lang="en-GB" sz="1400" i="1" dirty="0"/>
          </a:p>
        </p:txBody>
      </p:sp>
    </p:spTree>
    <p:extLst>
      <p:ext uri="{BB962C8B-B14F-4D97-AF65-F5344CB8AC3E}">
        <p14:creationId xmlns:p14="http://schemas.microsoft.com/office/powerpoint/2010/main" val="71851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875"/>
    </mc:Choice>
    <mc:Fallback xmlns="">
      <p:transition spd="slow" advTm="26875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3 with Examiner’s comments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F382F922-9B05-4492-BFD0-CFBD274088A5}"/>
              </a:ext>
            </a:extLst>
          </p:cNvPr>
          <p:cNvSpPr/>
          <p:nvPr/>
        </p:nvSpPr>
        <p:spPr>
          <a:xfrm>
            <a:off x="8023788" y="954157"/>
            <a:ext cx="3747052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r>
              <a:rPr lang="en-GB" sz="1600" i="1" dirty="0">
                <a:solidFill>
                  <a:srgbClr val="0070C0"/>
                </a:solidFill>
              </a:rPr>
              <a:t>Q3 This learner has presented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some good evidence allowing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 awarding of a middle band mark.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Development of discussion is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 achieved where the learner makes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relevant links to how children feel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when the environment includes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their own work. This continues with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consideration shown to several other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factors, such as safety and resources.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However sentence structure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detracts from the development of the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discussion and this has lost the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learner marks at a higher band.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To gain higher marks the learner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needs to consider the command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verb throughout.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3 marks awarded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8138BAD-8E3D-4688-AA75-B90D9B71BF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11" y="1138237"/>
            <a:ext cx="72580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808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3 with Examiner’s comments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E080D8D8-37C9-4FEE-B806-90F5187C4B7E}"/>
              </a:ext>
            </a:extLst>
          </p:cNvPr>
          <p:cNvSpPr/>
          <p:nvPr/>
        </p:nvSpPr>
        <p:spPr>
          <a:xfrm>
            <a:off x="8023788" y="954157"/>
            <a:ext cx="3747052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r>
              <a:rPr lang="en-GB" sz="1600" i="1" dirty="0">
                <a:solidFill>
                  <a:srgbClr val="0070C0"/>
                </a:solidFill>
              </a:rPr>
              <a:t>Q3 A range of factors has been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discussed and developed in line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with the requirements of the question.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The learner has clearly supported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the discussion with reasons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as to why these factors should be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 given consideration. For example,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the importance of age and stage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 appropriate activities for enjoyment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and development and the use of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light to support comfort.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To gain full marks the learner would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need to discuss further factors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perhaps in relation to the adaptation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of the environment or the outdoors.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5 marks awarded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650DCAE-97C4-4933-AF28-438454CFFD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11" y="1202635"/>
            <a:ext cx="681037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066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FFB5E3EB-7213-431F-A161-31009DF58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r>
              <a:rPr lang="en-GB" sz="1800" dirty="0"/>
              <a:t>Question 4 and mark scheme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BEC0B24-FF6B-44FC-A178-91F5D24A282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6004"/>
          <a:stretch/>
        </p:blipFill>
        <p:spPr>
          <a:xfrm>
            <a:off x="167107" y="1947802"/>
            <a:ext cx="6115955" cy="385058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DBCF456-2E06-402F-8E93-7B8BED5F07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6292" y="85897"/>
            <a:ext cx="4038600" cy="606742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2F6FB83-6720-4681-9B75-C8992DFCC3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5817" y="6036835"/>
            <a:ext cx="4029075" cy="762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DDEE383-7922-4BA2-B1FF-AF53529A790E}"/>
              </a:ext>
            </a:extLst>
          </p:cNvPr>
          <p:cNvSpPr txBox="1"/>
          <p:nvPr/>
        </p:nvSpPr>
        <p:spPr>
          <a:xfrm>
            <a:off x="167108" y="1059612"/>
            <a:ext cx="442803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i="1" dirty="0"/>
              <a:t>Compare </a:t>
            </a:r>
          </a:p>
          <a:p>
            <a:r>
              <a:rPr lang="en-US" sz="1400" i="1" dirty="0"/>
              <a:t>Identify and comment on/explain similarities </a:t>
            </a:r>
            <a:endParaRPr lang="en-GB" sz="1400" i="1" dirty="0"/>
          </a:p>
        </p:txBody>
      </p:sp>
    </p:spTree>
    <p:extLst>
      <p:ext uri="{BB962C8B-B14F-4D97-AF65-F5344CB8AC3E}">
        <p14:creationId xmlns:p14="http://schemas.microsoft.com/office/powerpoint/2010/main" val="3192587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875"/>
    </mc:Choice>
    <mc:Fallback xmlns="">
      <p:transition spd="slow" advTm="26875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FFB5E3EB-7213-431F-A161-31009DF58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r>
              <a:rPr lang="en-GB" sz="1800" dirty="0"/>
              <a:t>Question 4 cont. and mark scheme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B340816-DDC6-495D-946E-7111EB424C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11" y="1190625"/>
            <a:ext cx="5574779" cy="277557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4EE92F1-7C28-40FF-8413-05F921B8E2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2993" y="1077694"/>
            <a:ext cx="3839358" cy="5696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112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875"/>
    </mc:Choice>
    <mc:Fallback xmlns="">
      <p:transition spd="slow" advTm="26875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ED8EBE1-1839-4118-B69D-7F5F54E34893}"/>
              </a:ext>
            </a:extLst>
          </p:cNvPr>
          <p:cNvSpPr txBox="1">
            <a:spLocks/>
          </p:cNvSpPr>
          <p:nvPr/>
        </p:nvSpPr>
        <p:spPr>
          <a:xfrm>
            <a:off x="271380" y="325680"/>
            <a:ext cx="10020936" cy="44726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/>
              <a:t>Unit 216 – Understanding Children’s Care, Play, Learning and Development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97159D2-ABEC-4203-AD91-3751F6D76650}"/>
              </a:ext>
            </a:extLst>
          </p:cNvPr>
          <p:cNvSpPr/>
          <p:nvPr/>
        </p:nvSpPr>
        <p:spPr>
          <a:xfrm>
            <a:off x="6096000" y="882869"/>
            <a:ext cx="6096000" cy="5975131"/>
          </a:xfrm>
          <a:prstGeom prst="rect">
            <a:avLst/>
          </a:prstGeom>
          <a:solidFill>
            <a:schemeClr val="accent3"/>
          </a:solidFill>
          <a:effectLst>
            <a:outerShdw blurRad="50800" dist="50800" dir="5400000" algn="ctr" rotWithShape="0">
              <a:schemeClr val="accent3"/>
            </a:outerShdw>
          </a:effectLst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C2D5AF-5D3B-4276-B36C-97AFA6E5BBF9}"/>
              </a:ext>
            </a:extLst>
          </p:cNvPr>
          <p:cNvSpPr txBox="1"/>
          <p:nvPr/>
        </p:nvSpPr>
        <p:spPr>
          <a:xfrm>
            <a:off x="6510845" y="5615756"/>
            <a:ext cx="5489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bg1"/>
                </a:solidFill>
              </a:rPr>
              <a:t>Online Examination Review (OER)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0D25735-823F-4728-8EDA-51AB7473F8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0058" y="1743310"/>
            <a:ext cx="3807976" cy="3371380"/>
          </a:xfrm>
          <a:prstGeom prst="rect">
            <a:avLst/>
          </a:prstGeom>
          <a:effectLst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C5985B9-A001-4B8E-AFE6-8DD3CFB0F6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869" y="946664"/>
            <a:ext cx="3917101" cy="5659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471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4445"/>
    </mc:Choice>
    <mc:Fallback xmlns="">
      <p:transition spd="slow" advTm="124445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r>
              <a:rPr lang="en-GB" i="1" dirty="0">
                <a:solidFill>
                  <a:srgbClr val="0070C0"/>
                </a:solidFill>
              </a:rPr>
              <a:t>Q4</a:t>
            </a:r>
          </a:p>
          <a:p>
            <a:r>
              <a:rPr lang="en-GB" i="1" dirty="0">
                <a:solidFill>
                  <a:srgbClr val="0070C0"/>
                </a:solidFill>
              </a:rPr>
              <a:t>This question asks learners to</a:t>
            </a:r>
          </a:p>
          <a:p>
            <a:r>
              <a:rPr lang="en-GB" i="1" dirty="0">
                <a:solidFill>
                  <a:srgbClr val="0070C0"/>
                </a:solidFill>
              </a:rPr>
              <a:t> compare the two types of setting.</a:t>
            </a:r>
          </a:p>
          <a:p>
            <a:r>
              <a:rPr lang="en-GB" i="1" dirty="0">
                <a:solidFill>
                  <a:srgbClr val="0070C0"/>
                </a:solidFill>
              </a:rPr>
              <a:t>In the first section this leaner makes</a:t>
            </a:r>
          </a:p>
          <a:p>
            <a:r>
              <a:rPr lang="en-GB" i="1" dirty="0">
                <a:solidFill>
                  <a:srgbClr val="0070C0"/>
                </a:solidFill>
              </a:rPr>
              <a:t> some basic links to how the day </a:t>
            </a:r>
          </a:p>
          <a:p>
            <a:r>
              <a:rPr lang="en-GB" i="1" dirty="0">
                <a:solidFill>
                  <a:srgbClr val="0070C0"/>
                </a:solidFill>
              </a:rPr>
              <a:t>nursery supports the health and</a:t>
            </a:r>
          </a:p>
          <a:p>
            <a:r>
              <a:rPr lang="en-GB" i="1" dirty="0">
                <a:solidFill>
                  <a:srgbClr val="0070C0"/>
                </a:solidFill>
              </a:rPr>
              <a:t>well-being of children to form bonds.</a:t>
            </a:r>
          </a:p>
          <a:p>
            <a:r>
              <a:rPr lang="en-GB" i="1" dirty="0">
                <a:solidFill>
                  <a:srgbClr val="0070C0"/>
                </a:solidFill>
              </a:rPr>
              <a:t>Focus seems to be on the role of the</a:t>
            </a:r>
          </a:p>
          <a:p>
            <a:r>
              <a:rPr lang="en-GB" i="1" dirty="0">
                <a:solidFill>
                  <a:srgbClr val="0070C0"/>
                </a:solidFill>
              </a:rPr>
              <a:t>student as opposed to the provision</a:t>
            </a:r>
          </a:p>
          <a:p>
            <a:r>
              <a:rPr lang="en-GB" i="1" dirty="0">
                <a:solidFill>
                  <a:srgbClr val="0070C0"/>
                </a:solidFill>
              </a:rPr>
              <a:t>which is what the question asks, this</a:t>
            </a:r>
          </a:p>
          <a:p>
            <a:r>
              <a:rPr lang="en-GB" i="1" dirty="0">
                <a:solidFill>
                  <a:srgbClr val="0070C0"/>
                </a:solidFill>
              </a:rPr>
              <a:t>loss of focus has lost marks for </a:t>
            </a:r>
          </a:p>
          <a:p>
            <a:r>
              <a:rPr lang="en-GB" i="1" dirty="0">
                <a:solidFill>
                  <a:srgbClr val="0070C0"/>
                </a:solidFill>
              </a:rPr>
              <a:t>learner. Examples of provision such</a:t>
            </a:r>
          </a:p>
          <a:p>
            <a:r>
              <a:rPr lang="en-GB" i="1" dirty="0">
                <a:solidFill>
                  <a:srgbClr val="0070C0"/>
                </a:solidFill>
              </a:rPr>
              <a:t>as links to schools or support offered</a:t>
            </a:r>
          </a:p>
          <a:p>
            <a:r>
              <a:rPr lang="en-GB" i="1" dirty="0">
                <a:solidFill>
                  <a:srgbClr val="0070C0"/>
                </a:solidFill>
              </a:rPr>
              <a:t>through the key worker system may</a:t>
            </a:r>
          </a:p>
          <a:p>
            <a:r>
              <a:rPr lang="en-GB" i="1" dirty="0">
                <a:solidFill>
                  <a:srgbClr val="0070C0"/>
                </a:solidFill>
              </a:rPr>
              <a:t>have supported additional marks.</a:t>
            </a:r>
          </a:p>
          <a:p>
            <a:endParaRPr lang="en-GB" i="1" dirty="0">
              <a:solidFill>
                <a:srgbClr val="0070C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4 with Examiner’s comments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34D27C30-D4F8-4ED2-8EE5-910007F7D0D5}"/>
              </a:ext>
            </a:extLst>
          </p:cNvPr>
          <p:cNvSpPr/>
          <p:nvPr/>
        </p:nvSpPr>
        <p:spPr>
          <a:xfrm>
            <a:off x="8023788" y="954157"/>
            <a:ext cx="3747052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GB" i="1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C9BB78B-D63A-4B96-B2A3-5332E8786F5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5734"/>
          <a:stretch/>
        </p:blipFill>
        <p:spPr>
          <a:xfrm>
            <a:off x="225465" y="1202635"/>
            <a:ext cx="6896100" cy="144259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EE26ACB-F64A-47CC-AFC9-67BB7BC693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303" y="2645229"/>
            <a:ext cx="6674717" cy="2953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242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4 cont. with Examiner’s comments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CFFC17B4-C015-4E5F-8805-ED75D95B5CB6}"/>
              </a:ext>
            </a:extLst>
          </p:cNvPr>
          <p:cNvSpPr/>
          <p:nvPr/>
        </p:nvSpPr>
        <p:spPr>
          <a:xfrm>
            <a:off x="8020878" y="1202635"/>
            <a:ext cx="3747052" cy="4612011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r>
              <a:rPr lang="en-GB" i="1" dirty="0">
                <a:solidFill>
                  <a:srgbClr val="0070C0"/>
                </a:solidFill>
              </a:rPr>
              <a:t>The learner continues to point out</a:t>
            </a:r>
          </a:p>
          <a:p>
            <a:r>
              <a:rPr lang="en-GB" i="1" dirty="0">
                <a:solidFill>
                  <a:srgbClr val="0070C0"/>
                </a:solidFill>
              </a:rPr>
              <a:t>the language difference and makes</a:t>
            </a:r>
          </a:p>
          <a:p>
            <a:r>
              <a:rPr lang="en-GB" i="1" dirty="0">
                <a:solidFill>
                  <a:srgbClr val="0070C0"/>
                </a:solidFill>
              </a:rPr>
              <a:t>a basic comparison to provision at</a:t>
            </a:r>
          </a:p>
          <a:p>
            <a:r>
              <a:rPr lang="en-GB" i="1" dirty="0">
                <a:solidFill>
                  <a:srgbClr val="0070C0"/>
                </a:solidFill>
              </a:rPr>
              <a:t> the </a:t>
            </a:r>
            <a:r>
              <a:rPr lang="en-GB" i="1" dirty="0" err="1">
                <a:solidFill>
                  <a:srgbClr val="0070C0"/>
                </a:solidFill>
              </a:rPr>
              <a:t>cylch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meithrin</a:t>
            </a:r>
            <a:r>
              <a:rPr lang="en-GB" i="1" dirty="0">
                <a:solidFill>
                  <a:srgbClr val="0070C0"/>
                </a:solidFill>
              </a:rPr>
              <a:t>. </a:t>
            </a:r>
          </a:p>
          <a:p>
            <a:r>
              <a:rPr lang="en-GB" i="1" dirty="0">
                <a:solidFill>
                  <a:srgbClr val="0070C0"/>
                </a:solidFill>
              </a:rPr>
              <a:t>To gain higher band  marks further</a:t>
            </a:r>
          </a:p>
          <a:p>
            <a:r>
              <a:rPr lang="en-GB" i="1" dirty="0">
                <a:solidFill>
                  <a:srgbClr val="0070C0"/>
                </a:solidFill>
              </a:rPr>
              <a:t>comparison is needed in relation to</a:t>
            </a:r>
          </a:p>
          <a:p>
            <a:r>
              <a:rPr lang="en-GB" i="1" dirty="0">
                <a:solidFill>
                  <a:srgbClr val="0070C0"/>
                </a:solidFill>
              </a:rPr>
              <a:t>provision. This could include </a:t>
            </a:r>
          </a:p>
          <a:p>
            <a:r>
              <a:rPr lang="en-GB" i="1" dirty="0">
                <a:solidFill>
                  <a:srgbClr val="0070C0"/>
                </a:solidFill>
              </a:rPr>
              <a:t>opening hours, age range, </a:t>
            </a:r>
          </a:p>
          <a:p>
            <a:r>
              <a:rPr lang="en-GB" i="1" dirty="0">
                <a:solidFill>
                  <a:srgbClr val="0070C0"/>
                </a:solidFill>
              </a:rPr>
              <a:t>examples of activities provided and </a:t>
            </a:r>
          </a:p>
          <a:p>
            <a:r>
              <a:rPr lang="en-GB" i="1" dirty="0">
                <a:solidFill>
                  <a:srgbClr val="0070C0"/>
                </a:solidFill>
              </a:rPr>
              <a:t>links to parents/carers</a:t>
            </a:r>
          </a:p>
          <a:p>
            <a:endParaRPr lang="en-GB" i="1" dirty="0">
              <a:solidFill>
                <a:srgbClr val="0070C0"/>
              </a:solidFill>
            </a:endParaRPr>
          </a:p>
          <a:p>
            <a:r>
              <a:rPr lang="en-GB" i="1" dirty="0">
                <a:solidFill>
                  <a:srgbClr val="0070C0"/>
                </a:solidFill>
              </a:rPr>
              <a:t>2 </a:t>
            </a:r>
            <a:r>
              <a:rPr lang="en-GB" sz="1800" i="1" dirty="0">
                <a:solidFill>
                  <a:srgbClr val="0070C0"/>
                </a:solidFill>
              </a:rPr>
              <a:t>marks awarded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980FD3-B101-45BC-9913-1C830F14DB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423" y="1202635"/>
            <a:ext cx="7649252" cy="4003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711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4 with Examiner’s comments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F5C80F35-0BDD-4CE3-8379-51AC3B3A7CF8}"/>
              </a:ext>
            </a:extLst>
          </p:cNvPr>
          <p:cNvSpPr/>
          <p:nvPr/>
        </p:nvSpPr>
        <p:spPr>
          <a:xfrm>
            <a:off x="8023788" y="954157"/>
            <a:ext cx="3747052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r>
              <a:rPr lang="en-GB" i="1" dirty="0">
                <a:solidFill>
                  <a:srgbClr val="0070C0"/>
                </a:solidFill>
              </a:rPr>
              <a:t> </a:t>
            </a: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r>
              <a:rPr lang="en-GB" sz="1800" i="1" dirty="0">
                <a:solidFill>
                  <a:srgbClr val="0070C0"/>
                </a:solidFill>
              </a:rPr>
              <a:t>Q9</a:t>
            </a:r>
          </a:p>
          <a:p>
            <a:r>
              <a:rPr lang="en-GB" i="1" dirty="0">
                <a:solidFill>
                  <a:srgbClr val="0070C0"/>
                </a:solidFill>
              </a:rPr>
              <a:t>This learner identifies provision</a:t>
            </a:r>
          </a:p>
          <a:p>
            <a:r>
              <a:rPr lang="en-GB" i="1" dirty="0">
                <a:solidFill>
                  <a:srgbClr val="0070C0"/>
                </a:solidFill>
              </a:rPr>
              <a:t>a</a:t>
            </a:r>
            <a:r>
              <a:rPr lang="en-GB" sz="1800" i="1" dirty="0">
                <a:solidFill>
                  <a:srgbClr val="0070C0"/>
                </a:solidFill>
              </a:rPr>
              <a:t>t both settings and makes a very</a:t>
            </a:r>
          </a:p>
          <a:p>
            <a:r>
              <a:rPr lang="en-GB" i="1" dirty="0">
                <a:solidFill>
                  <a:srgbClr val="0070C0"/>
                </a:solidFill>
              </a:rPr>
              <a:t>good comparison between them.</a:t>
            </a:r>
          </a:p>
          <a:p>
            <a:r>
              <a:rPr lang="en-GB" i="1" dirty="0">
                <a:solidFill>
                  <a:srgbClr val="0070C0"/>
                </a:solidFill>
              </a:rPr>
              <a:t>This shows very good understanding</a:t>
            </a:r>
          </a:p>
          <a:p>
            <a:r>
              <a:rPr lang="en-GB" i="1" dirty="0">
                <a:solidFill>
                  <a:srgbClr val="0070C0"/>
                </a:solidFill>
              </a:rPr>
              <a:t>of the command verb.</a:t>
            </a:r>
          </a:p>
          <a:p>
            <a:r>
              <a:rPr lang="en-GB" sz="1800" i="1" dirty="0">
                <a:solidFill>
                  <a:srgbClr val="0070C0"/>
                </a:solidFill>
              </a:rPr>
              <a:t>There is very good knowledge and</a:t>
            </a:r>
          </a:p>
          <a:p>
            <a:r>
              <a:rPr lang="en-GB" i="1" dirty="0">
                <a:solidFill>
                  <a:srgbClr val="0070C0"/>
                </a:solidFill>
              </a:rPr>
              <a:t>u</a:t>
            </a:r>
            <a:r>
              <a:rPr lang="en-GB" sz="1800" i="1" dirty="0">
                <a:solidFill>
                  <a:srgbClr val="0070C0"/>
                </a:solidFill>
              </a:rPr>
              <a:t>nderstanding shown as the </a:t>
            </a:r>
          </a:p>
          <a:p>
            <a:r>
              <a:rPr lang="en-GB" i="1" dirty="0">
                <a:solidFill>
                  <a:srgbClr val="0070C0"/>
                </a:solidFill>
              </a:rPr>
              <a:t>l</a:t>
            </a:r>
            <a:r>
              <a:rPr lang="en-GB" sz="1800" i="1" dirty="0">
                <a:solidFill>
                  <a:srgbClr val="0070C0"/>
                </a:solidFill>
              </a:rPr>
              <a:t>earner identifies the availability of </a:t>
            </a:r>
          </a:p>
          <a:p>
            <a:r>
              <a:rPr lang="en-GB" sz="1800" i="1" dirty="0">
                <a:solidFill>
                  <a:srgbClr val="0070C0"/>
                </a:solidFill>
              </a:rPr>
              <a:t>part or full time care, how the </a:t>
            </a:r>
          </a:p>
          <a:p>
            <a:r>
              <a:rPr lang="en-GB" i="1" dirty="0">
                <a:solidFill>
                  <a:srgbClr val="0070C0"/>
                </a:solidFill>
              </a:rPr>
              <a:t>r</a:t>
            </a:r>
            <a:r>
              <a:rPr lang="en-GB" sz="1800" i="1" dirty="0">
                <a:solidFill>
                  <a:srgbClr val="0070C0"/>
                </a:solidFill>
              </a:rPr>
              <a:t>esources provided support</a:t>
            </a:r>
          </a:p>
          <a:p>
            <a:r>
              <a:rPr lang="en-GB" i="1" dirty="0">
                <a:solidFill>
                  <a:srgbClr val="0070C0"/>
                </a:solidFill>
              </a:rPr>
              <a:t>development as well as how the </a:t>
            </a:r>
          </a:p>
          <a:p>
            <a:r>
              <a:rPr lang="en-GB" i="1" dirty="0">
                <a:solidFill>
                  <a:srgbClr val="0070C0"/>
                </a:solidFill>
              </a:rPr>
              <a:t>setting supports transition and the</a:t>
            </a:r>
          </a:p>
          <a:p>
            <a:r>
              <a:rPr lang="en-GB" i="1" dirty="0">
                <a:solidFill>
                  <a:srgbClr val="0070C0"/>
                </a:solidFill>
              </a:rPr>
              <a:t>k</a:t>
            </a:r>
            <a:r>
              <a:rPr lang="en-GB" sz="1800" i="1" dirty="0">
                <a:solidFill>
                  <a:srgbClr val="0070C0"/>
                </a:solidFill>
              </a:rPr>
              <a:t>ey worker system.</a:t>
            </a: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AE665B3-EB82-491C-A084-3EC5756409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11" y="1087479"/>
            <a:ext cx="68961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560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4 cont. with Examiner’s comments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3F465096-7D86-4467-A032-58A4379FE738}"/>
              </a:ext>
            </a:extLst>
          </p:cNvPr>
          <p:cNvSpPr/>
          <p:nvPr/>
        </p:nvSpPr>
        <p:spPr>
          <a:xfrm>
            <a:off x="8023788" y="954157"/>
            <a:ext cx="3747052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GB" i="1" dirty="0">
              <a:solidFill>
                <a:srgbClr val="0070C0"/>
              </a:solidFill>
            </a:endParaRPr>
          </a:p>
          <a:p>
            <a:r>
              <a:rPr lang="en-GB" sz="1600" i="1" dirty="0">
                <a:solidFill>
                  <a:srgbClr val="0070C0"/>
                </a:solidFill>
              </a:rPr>
              <a:t>The comparison can be seen as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the learner identifies the use of the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Welsh language in the </a:t>
            </a:r>
            <a:r>
              <a:rPr lang="en-GB" sz="1600" i="1" dirty="0" err="1">
                <a:solidFill>
                  <a:srgbClr val="0070C0"/>
                </a:solidFill>
              </a:rPr>
              <a:t>cylch</a:t>
            </a:r>
            <a:r>
              <a:rPr lang="en-GB" sz="1600" i="1" dirty="0">
                <a:solidFill>
                  <a:srgbClr val="0070C0"/>
                </a:solidFill>
              </a:rPr>
              <a:t> </a:t>
            </a:r>
            <a:r>
              <a:rPr lang="en-GB" sz="1600" i="1" dirty="0" err="1">
                <a:solidFill>
                  <a:srgbClr val="0070C0"/>
                </a:solidFill>
              </a:rPr>
              <a:t>meithrin</a:t>
            </a:r>
            <a:r>
              <a:rPr lang="en-GB" sz="1600" i="1" dirty="0">
                <a:solidFill>
                  <a:srgbClr val="0070C0"/>
                </a:solidFill>
              </a:rPr>
              <a:t>.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Furthermore the learner is able to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give reasons as to how this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supports children when transitioning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to school, linking language development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to self esteem and confidence.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The difference between the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opening hours offered also supports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the comparison. To gain the full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marks the learner might have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considered some similarities such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as support for families.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5 marks awarded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9A9396F-55F2-4B97-891D-031D38545A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11" y="1202635"/>
            <a:ext cx="67341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300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FFB5E3EB-7213-431F-A161-31009DF58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r>
              <a:rPr lang="en-GB" sz="1800" dirty="0"/>
              <a:t>Question 5 (a) and mark scheme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401F24B-D86E-4CBD-9CEA-107AFC3E8F9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b="74609"/>
          <a:stretch/>
        </p:blipFill>
        <p:spPr>
          <a:xfrm>
            <a:off x="102253" y="1891738"/>
            <a:ext cx="5769843" cy="153726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358FE91-4703-40BB-9A76-6DDA396339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6853" y="1263811"/>
            <a:ext cx="6032894" cy="468557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F85653A-FA6C-4BB7-98E6-1C817BEAFF9D}"/>
              </a:ext>
            </a:extLst>
          </p:cNvPr>
          <p:cNvSpPr txBox="1"/>
          <p:nvPr/>
        </p:nvSpPr>
        <p:spPr>
          <a:xfrm>
            <a:off x="282011" y="1088804"/>
            <a:ext cx="60940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i="1" dirty="0"/>
              <a:t>Identify </a:t>
            </a:r>
          </a:p>
          <a:p>
            <a:r>
              <a:rPr lang="en-GB" sz="1400" i="1" dirty="0"/>
              <a:t>As for 'give' </a:t>
            </a:r>
          </a:p>
        </p:txBody>
      </p:sp>
    </p:spTree>
    <p:extLst>
      <p:ext uri="{BB962C8B-B14F-4D97-AF65-F5344CB8AC3E}">
        <p14:creationId xmlns:p14="http://schemas.microsoft.com/office/powerpoint/2010/main" val="3708140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875"/>
    </mc:Choice>
    <mc:Fallback xmlns="">
      <p:transition spd="slow" advTm="26875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5 (a) with Examiner’s comments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F1965EB9-D125-4ADB-97A5-70190C83C87E}"/>
              </a:ext>
            </a:extLst>
          </p:cNvPr>
          <p:cNvSpPr/>
          <p:nvPr/>
        </p:nvSpPr>
        <p:spPr>
          <a:xfrm>
            <a:off x="8023788" y="954157"/>
            <a:ext cx="3747052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r>
              <a:rPr lang="en-GB" sz="1600" i="1" dirty="0">
                <a:solidFill>
                  <a:srgbClr val="0070C0"/>
                </a:solidFill>
              </a:rPr>
              <a:t>Q5 The answers given by this learner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are not representative of local authority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services. To gain marks the learner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would need to show understanding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of the types of services offered by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the local authority and could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 include provision such as: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education or housing services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along with any other relevant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provision. It is important learners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take note of the question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requirements to avoid loosing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marks.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0 marks awarded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D4A444D-C1F8-4B97-9B0E-58F98D1EEB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11" y="1391477"/>
            <a:ext cx="6886575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61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5 (a) with Examiner’s comments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6F2FA292-ADAD-4979-82CE-C43296BAF87B}"/>
              </a:ext>
            </a:extLst>
          </p:cNvPr>
          <p:cNvSpPr/>
          <p:nvPr/>
        </p:nvSpPr>
        <p:spPr>
          <a:xfrm>
            <a:off x="8023788" y="954157"/>
            <a:ext cx="3747052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r>
              <a:rPr lang="en-GB" i="1" dirty="0">
                <a:solidFill>
                  <a:srgbClr val="0070C0"/>
                </a:solidFill>
              </a:rPr>
              <a:t>Q5 This learner has clearly identified </a:t>
            </a:r>
          </a:p>
          <a:p>
            <a:r>
              <a:rPr lang="en-GB" i="1" dirty="0">
                <a:solidFill>
                  <a:srgbClr val="0070C0"/>
                </a:solidFill>
              </a:rPr>
              <a:t>2 relevant local authority services.</a:t>
            </a:r>
          </a:p>
          <a:p>
            <a:r>
              <a:rPr lang="en-GB" i="1" dirty="0">
                <a:solidFill>
                  <a:srgbClr val="0070C0"/>
                </a:solidFill>
              </a:rPr>
              <a:t>This has allowed the awarding of </a:t>
            </a:r>
          </a:p>
          <a:p>
            <a:r>
              <a:rPr lang="en-GB" i="1" dirty="0">
                <a:solidFill>
                  <a:srgbClr val="0070C0"/>
                </a:solidFill>
              </a:rPr>
              <a:t>full marks and indicates a good</a:t>
            </a:r>
          </a:p>
          <a:p>
            <a:r>
              <a:rPr lang="en-GB" i="1" dirty="0">
                <a:solidFill>
                  <a:srgbClr val="0070C0"/>
                </a:solidFill>
              </a:rPr>
              <a:t>understanding of the type of</a:t>
            </a:r>
          </a:p>
          <a:p>
            <a:r>
              <a:rPr lang="en-GB" i="1" dirty="0">
                <a:solidFill>
                  <a:srgbClr val="0070C0"/>
                </a:solidFill>
              </a:rPr>
              <a:t>services offered.</a:t>
            </a:r>
          </a:p>
          <a:p>
            <a:endParaRPr lang="en-GB" i="1" dirty="0">
              <a:solidFill>
                <a:srgbClr val="0070C0"/>
              </a:solidFill>
            </a:endParaRPr>
          </a:p>
          <a:p>
            <a:r>
              <a:rPr lang="en-GB" i="1" dirty="0">
                <a:solidFill>
                  <a:srgbClr val="0070C0"/>
                </a:solidFill>
              </a:rPr>
              <a:t>2</a:t>
            </a:r>
            <a:r>
              <a:rPr lang="en-GB" sz="1800" i="1" dirty="0">
                <a:solidFill>
                  <a:srgbClr val="0070C0"/>
                </a:solidFill>
              </a:rPr>
              <a:t> marks awarded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D721E2-5AD2-4399-BC37-F79922005A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11" y="1202635"/>
            <a:ext cx="688657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869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FFB5E3EB-7213-431F-A161-31009DF58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r>
              <a:rPr lang="en-GB" sz="1800" dirty="0"/>
              <a:t>Question 5 (b) and mark scheme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559AA2B-9A0B-4C4F-A92A-C16842A2D0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2456" y="930980"/>
            <a:ext cx="5802041" cy="579366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C9077B9-F33F-4CAF-AC73-D9519C80CB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011" y="2376367"/>
            <a:ext cx="5688216" cy="190626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BB7C92A-77C5-4E4F-9125-86282C2C2325}"/>
              </a:ext>
            </a:extLst>
          </p:cNvPr>
          <p:cNvSpPr txBox="1"/>
          <p:nvPr/>
        </p:nvSpPr>
        <p:spPr>
          <a:xfrm>
            <a:off x="197503" y="1083158"/>
            <a:ext cx="408513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i="1" dirty="0"/>
              <a:t>Explain </a:t>
            </a:r>
          </a:p>
          <a:p>
            <a:r>
              <a:rPr lang="en-US" sz="1400" i="1" dirty="0"/>
              <a:t>Provide details and reasons for how and why something is the way it is </a:t>
            </a:r>
            <a:endParaRPr lang="en-GB" sz="1400" i="1" dirty="0"/>
          </a:p>
        </p:txBody>
      </p:sp>
    </p:spTree>
    <p:extLst>
      <p:ext uri="{BB962C8B-B14F-4D97-AF65-F5344CB8AC3E}">
        <p14:creationId xmlns:p14="http://schemas.microsoft.com/office/powerpoint/2010/main" val="4026848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875"/>
    </mc:Choice>
    <mc:Fallback xmlns="">
      <p:transition spd="slow" advTm="26875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5 (b) with Examiner’s comments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720BC241-9554-4754-94EA-4C75D9AF280B}"/>
              </a:ext>
            </a:extLst>
          </p:cNvPr>
          <p:cNvSpPr/>
          <p:nvPr/>
        </p:nvSpPr>
        <p:spPr>
          <a:xfrm>
            <a:off x="8023788" y="954157"/>
            <a:ext cx="3747052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r>
              <a:rPr lang="en-GB" i="1" dirty="0">
                <a:solidFill>
                  <a:srgbClr val="0070C0"/>
                </a:solidFill>
              </a:rPr>
              <a:t>Q5b </a:t>
            </a:r>
          </a:p>
          <a:p>
            <a:r>
              <a:rPr lang="en-GB" i="1" dirty="0">
                <a:solidFill>
                  <a:srgbClr val="0070C0"/>
                </a:solidFill>
              </a:rPr>
              <a:t>This is a basic response where</a:t>
            </a:r>
          </a:p>
          <a:p>
            <a:r>
              <a:rPr lang="en-GB" i="1" dirty="0">
                <a:solidFill>
                  <a:srgbClr val="0070C0"/>
                </a:solidFill>
              </a:rPr>
              <a:t> the learner explains there will be</a:t>
            </a:r>
          </a:p>
          <a:p>
            <a:r>
              <a:rPr lang="en-GB" i="1" dirty="0">
                <a:solidFill>
                  <a:srgbClr val="0070C0"/>
                </a:solidFill>
              </a:rPr>
              <a:t>support available through access</a:t>
            </a:r>
          </a:p>
          <a:p>
            <a:r>
              <a:rPr lang="en-GB" i="1" dirty="0">
                <a:solidFill>
                  <a:srgbClr val="0070C0"/>
                </a:solidFill>
              </a:rPr>
              <a:t>to professionals.</a:t>
            </a:r>
          </a:p>
          <a:p>
            <a:r>
              <a:rPr lang="en-GB" i="1" dirty="0">
                <a:solidFill>
                  <a:srgbClr val="0070C0"/>
                </a:solidFill>
              </a:rPr>
              <a:t>in order to gain higher marks </a:t>
            </a:r>
          </a:p>
          <a:p>
            <a:r>
              <a:rPr lang="en-GB" i="1" dirty="0">
                <a:solidFill>
                  <a:srgbClr val="0070C0"/>
                </a:solidFill>
              </a:rPr>
              <a:t>further explanation is needed. This</a:t>
            </a:r>
          </a:p>
          <a:p>
            <a:r>
              <a:rPr lang="en-GB" i="1" dirty="0">
                <a:solidFill>
                  <a:srgbClr val="0070C0"/>
                </a:solidFill>
              </a:rPr>
              <a:t> could be achieved with evidence of</a:t>
            </a:r>
          </a:p>
          <a:p>
            <a:r>
              <a:rPr lang="en-GB" i="1" dirty="0">
                <a:solidFill>
                  <a:srgbClr val="0070C0"/>
                </a:solidFill>
              </a:rPr>
              <a:t>types of support available, </a:t>
            </a:r>
          </a:p>
          <a:p>
            <a:r>
              <a:rPr lang="en-GB" i="1" dirty="0">
                <a:solidFill>
                  <a:srgbClr val="0070C0"/>
                </a:solidFill>
              </a:rPr>
              <a:t>for example immunisation </a:t>
            </a:r>
          </a:p>
          <a:p>
            <a:r>
              <a:rPr lang="en-GB" i="1" dirty="0">
                <a:solidFill>
                  <a:srgbClr val="0070C0"/>
                </a:solidFill>
              </a:rPr>
              <a:t>programmes or hearing checks as</a:t>
            </a:r>
          </a:p>
          <a:p>
            <a:r>
              <a:rPr lang="en-GB" i="1" dirty="0">
                <a:solidFill>
                  <a:srgbClr val="0070C0"/>
                </a:solidFill>
              </a:rPr>
              <a:t> well as professional support from</a:t>
            </a:r>
          </a:p>
          <a:p>
            <a:r>
              <a:rPr lang="en-GB" i="1" dirty="0">
                <a:solidFill>
                  <a:srgbClr val="0070C0"/>
                </a:solidFill>
              </a:rPr>
              <a:t>the health visitor. </a:t>
            </a:r>
          </a:p>
          <a:p>
            <a:r>
              <a:rPr lang="en-GB" i="1" dirty="0">
                <a:solidFill>
                  <a:srgbClr val="0070C0"/>
                </a:solidFill>
              </a:rPr>
              <a:t>1</a:t>
            </a:r>
            <a:r>
              <a:rPr lang="en-GB" sz="1800" i="1" dirty="0">
                <a:solidFill>
                  <a:srgbClr val="0070C0"/>
                </a:solidFill>
              </a:rPr>
              <a:t> mark awarded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6C89719-CAFC-4637-81EB-A129953B11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11" y="1313206"/>
            <a:ext cx="6543675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472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5 (b) with Examiner’s comments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FD176B36-C8D0-4F2C-8662-54D28D64C7F4}"/>
              </a:ext>
            </a:extLst>
          </p:cNvPr>
          <p:cNvSpPr/>
          <p:nvPr/>
        </p:nvSpPr>
        <p:spPr>
          <a:xfrm>
            <a:off x="8023788" y="954157"/>
            <a:ext cx="3747052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r>
              <a:rPr lang="en-GB" sz="1600" i="1" dirty="0">
                <a:solidFill>
                  <a:srgbClr val="0070C0"/>
                </a:solidFill>
              </a:rPr>
              <a:t>Q5b This learner has developed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an explanation in line with the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 higher band. The explanation clearly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refers to the family and its purpose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In helping with advice when they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may be concerned. There is detailed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knowledge as to how the clinic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can assess progress and give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vaccinations. This is further explained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where the learner shows understanding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of the need for vaccinations.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The explanation is drawn to a close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with the learner again referring to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the benefits for the whole family,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making links to the community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and further services.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3 marks awarded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F667CE-712B-4B57-B610-3EB544E6A4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11" y="1324923"/>
            <a:ext cx="6572250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066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2A8F2AF-BC28-4991-9816-07479106F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Question 1 (a) and mark scheme 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BFC61B-29A0-421A-A32F-95FAB847F5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11" y="1050519"/>
            <a:ext cx="5496834" cy="44996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AC2B2CB-2FE3-4ADF-93E6-C632BC9181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311703"/>
            <a:ext cx="5813989" cy="1954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742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000"/>
    </mc:Choice>
    <mc:Fallback xmlns="">
      <p:transition spd="slow" advTm="4800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FFB5E3EB-7213-431F-A161-31009DF58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r>
              <a:rPr lang="en-GB" sz="1800" dirty="0"/>
              <a:t>Question 5 (c) and mark scheme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26664E-6A06-425B-BD19-D48464B910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04" y="1951088"/>
            <a:ext cx="5859053" cy="295582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DFAF4A8-CE9F-4922-899E-966499C8B2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0104" y="208722"/>
            <a:ext cx="6061896" cy="598373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B7FD75E-5330-456E-9C8F-03B96F118A9B}"/>
              </a:ext>
            </a:extLst>
          </p:cNvPr>
          <p:cNvSpPr txBox="1"/>
          <p:nvPr/>
        </p:nvSpPr>
        <p:spPr>
          <a:xfrm>
            <a:off x="216898" y="980370"/>
            <a:ext cx="60940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i="1" dirty="0"/>
              <a:t>Describe </a:t>
            </a:r>
          </a:p>
          <a:p>
            <a:r>
              <a:rPr lang="en-US" sz="1400" i="1" dirty="0"/>
              <a:t>Provide characteristics/main features or a brief account</a:t>
            </a:r>
            <a:endParaRPr lang="en-GB" sz="1400" i="1" dirty="0"/>
          </a:p>
        </p:txBody>
      </p:sp>
    </p:spTree>
    <p:extLst>
      <p:ext uri="{BB962C8B-B14F-4D97-AF65-F5344CB8AC3E}">
        <p14:creationId xmlns:p14="http://schemas.microsoft.com/office/powerpoint/2010/main" val="256963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875"/>
    </mc:Choice>
    <mc:Fallback xmlns="">
      <p:transition spd="slow" advTm="26875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5 (c) with Examiner’s comments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04B7CBC2-6142-4119-8B3F-CBF3B8304E54}"/>
              </a:ext>
            </a:extLst>
          </p:cNvPr>
          <p:cNvSpPr/>
          <p:nvPr/>
        </p:nvSpPr>
        <p:spPr>
          <a:xfrm>
            <a:off x="8023788" y="954157"/>
            <a:ext cx="3747052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r>
              <a:rPr lang="en-GB" sz="1600" i="1" dirty="0">
                <a:solidFill>
                  <a:srgbClr val="0070C0"/>
                </a:solidFill>
              </a:rPr>
              <a:t>Full marks are awarded here as the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Learner has developed the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Description showing clear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Understanding of the command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Verb as well as the requirements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Of the question.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Two barriers are identified and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Although the learner does not refer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To “ financial barrier” directly the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Detail of the discussion clearly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Describes lack of money as a barrier.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Language barrier is clearly identified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And again developed showing good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Understanding as to why this may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Be a problem. The reference to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Both English and Welsh also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Supports good understanding of the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content of this qualification.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4 marks awarded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0CD0F60-4F7B-479B-9FDB-D234042DB9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510" y="1202635"/>
            <a:ext cx="6524625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16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7955847" y="1202635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5 (c) with Examiner’s comments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107B1AAF-BCF8-4CB2-A198-EAB7A3668513}"/>
              </a:ext>
            </a:extLst>
          </p:cNvPr>
          <p:cNvSpPr/>
          <p:nvPr/>
        </p:nvSpPr>
        <p:spPr>
          <a:xfrm>
            <a:off x="8023788" y="954157"/>
            <a:ext cx="3747052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r>
              <a:rPr lang="en-GB" sz="1600" i="1" dirty="0">
                <a:solidFill>
                  <a:srgbClr val="0070C0"/>
                </a:solidFill>
              </a:rPr>
              <a:t>This learner mentions a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geographical barrier  and a language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barrier. There is good use of the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command verb as content is clearly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described.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The response is supported with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relevant description as to how these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barriers may cause problems for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this family.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Both sections give reasons as to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why these barriers could limit access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to services enabling full marks to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be awarded.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4 marks awarded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E019A9E-7825-4368-97C4-E980D5D1F7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11" y="1202635"/>
            <a:ext cx="65055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61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FFB5E3EB-7213-431F-A161-31009DF58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r>
              <a:rPr lang="en-GB" sz="1800" dirty="0"/>
              <a:t>Question 6 (a) and mark scheme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7152C7E-844C-4ED8-9917-16FA159663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67" y="1650785"/>
            <a:ext cx="5750330" cy="396294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AEF4F4E-2D9A-4874-9DAC-C26FFA10FD4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194"/>
          <a:stretch/>
        </p:blipFill>
        <p:spPr>
          <a:xfrm>
            <a:off x="6279870" y="74480"/>
            <a:ext cx="5720363" cy="657479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56D3A14-80E1-4811-904E-0EA3EDB4B6B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87263"/>
          <a:stretch/>
        </p:blipFill>
        <p:spPr>
          <a:xfrm>
            <a:off x="87594" y="5693457"/>
            <a:ext cx="6093287" cy="102761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106E42C-3190-42EB-8CBA-7F20A9470D9E}"/>
              </a:ext>
            </a:extLst>
          </p:cNvPr>
          <p:cNvSpPr txBox="1"/>
          <p:nvPr/>
        </p:nvSpPr>
        <p:spPr>
          <a:xfrm>
            <a:off x="191767" y="923429"/>
            <a:ext cx="609407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i="1" dirty="0"/>
              <a:t>Discuss </a:t>
            </a:r>
          </a:p>
          <a:p>
            <a:r>
              <a:rPr lang="en-US" sz="1400" i="1" dirty="0"/>
              <a:t>Examine an issue in detail/in a structured way, </a:t>
            </a:r>
          </a:p>
          <a:p>
            <a:r>
              <a:rPr lang="en-US" sz="1400" i="1" dirty="0"/>
              <a:t>taking into account different ideas </a:t>
            </a:r>
            <a:endParaRPr lang="en-GB" sz="1400" i="1" dirty="0"/>
          </a:p>
        </p:txBody>
      </p:sp>
    </p:spTree>
    <p:extLst>
      <p:ext uri="{BB962C8B-B14F-4D97-AF65-F5344CB8AC3E}">
        <p14:creationId xmlns:p14="http://schemas.microsoft.com/office/powerpoint/2010/main" val="278538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875"/>
    </mc:Choice>
    <mc:Fallback xmlns="">
      <p:transition spd="slow" advTm="26875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7504070" y="1306995"/>
            <a:ext cx="4222640" cy="4302235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r>
              <a:rPr lang="en-GB" sz="1600" i="1" dirty="0">
                <a:solidFill>
                  <a:srgbClr val="0070C0"/>
                </a:solidFill>
              </a:rPr>
              <a:t>   Q6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This learner has discussed relevant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information including routine and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meal time tables. There is however an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 element of repetition as the discussion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develops. The learner introduces the idea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of a diet plan which in effect is the same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as a meal time table. The learner has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made use of this repeated information to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discuss the need for a balanced diet so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as to make sure Emily gets the right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nutrition. It is this development that has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allowed for awarding in the middle band.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For higher band marks it is suggested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that discussion includes the whole family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For example the idea of inclusion at meal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times and promoting healthy cooking and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eating together.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    3 marks awarded  </a:t>
            </a: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6 (a) with Examiner’s comments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3205B78F-49E7-4ACD-B7D5-106A08A9AD68}"/>
              </a:ext>
            </a:extLst>
          </p:cNvPr>
          <p:cNvSpPr/>
          <p:nvPr/>
        </p:nvSpPr>
        <p:spPr>
          <a:xfrm>
            <a:off x="7504070" y="1202635"/>
            <a:ext cx="3747410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GB" dirty="0">
                <a:solidFill>
                  <a:srgbClr val="000000"/>
                </a:solidFill>
              </a:rPr>
              <a:t> 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9C3311A-8132-45FF-AF6B-E6FB2347C3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11" y="1123950"/>
            <a:ext cx="71628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479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6 (a) with Examiner’s comments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9A4141F8-F0AD-4EA4-B2CF-A6FE9081AD77}"/>
              </a:ext>
            </a:extLst>
          </p:cNvPr>
          <p:cNvSpPr/>
          <p:nvPr/>
        </p:nvSpPr>
        <p:spPr>
          <a:xfrm>
            <a:off x="8023788" y="954157"/>
            <a:ext cx="3747052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r>
              <a:rPr lang="en-GB" i="1" dirty="0">
                <a:solidFill>
                  <a:srgbClr val="0070C0"/>
                </a:solidFill>
              </a:rPr>
              <a:t>Full marks are awarded here for a </a:t>
            </a:r>
          </a:p>
          <a:p>
            <a:r>
              <a:rPr lang="en-GB" i="1" dirty="0">
                <a:solidFill>
                  <a:srgbClr val="0070C0"/>
                </a:solidFill>
              </a:rPr>
              <a:t>vey good discussion as the learner</a:t>
            </a:r>
          </a:p>
          <a:p>
            <a:r>
              <a:rPr lang="en-GB" i="1" dirty="0">
                <a:solidFill>
                  <a:srgbClr val="0070C0"/>
                </a:solidFill>
              </a:rPr>
              <a:t>presents a range of relevant ideas.</a:t>
            </a:r>
          </a:p>
          <a:p>
            <a:r>
              <a:rPr lang="en-GB" i="1" dirty="0">
                <a:solidFill>
                  <a:srgbClr val="0070C0"/>
                </a:solidFill>
              </a:rPr>
              <a:t>the learner has considered the</a:t>
            </a:r>
          </a:p>
          <a:p>
            <a:r>
              <a:rPr lang="en-GB" i="1" dirty="0">
                <a:solidFill>
                  <a:srgbClr val="0070C0"/>
                </a:solidFill>
              </a:rPr>
              <a:t>scenario and used it to support the </a:t>
            </a:r>
          </a:p>
          <a:p>
            <a:r>
              <a:rPr lang="en-GB" i="1" dirty="0">
                <a:solidFill>
                  <a:srgbClr val="0070C0"/>
                </a:solidFill>
              </a:rPr>
              <a:t>discussion. This is seen where the</a:t>
            </a:r>
          </a:p>
          <a:p>
            <a:r>
              <a:rPr lang="en-GB" i="1" dirty="0">
                <a:solidFill>
                  <a:srgbClr val="0070C0"/>
                </a:solidFill>
              </a:rPr>
              <a:t> answer develops to discuss</a:t>
            </a:r>
          </a:p>
          <a:p>
            <a:r>
              <a:rPr lang="en-GB" i="1" dirty="0">
                <a:solidFill>
                  <a:srgbClr val="0070C0"/>
                </a:solidFill>
              </a:rPr>
              <a:t>how the dietician can support and </a:t>
            </a:r>
          </a:p>
          <a:p>
            <a:r>
              <a:rPr lang="en-GB" i="1" dirty="0">
                <a:solidFill>
                  <a:srgbClr val="0070C0"/>
                </a:solidFill>
              </a:rPr>
              <a:t>promote breakfast eating. Moving </a:t>
            </a:r>
          </a:p>
          <a:p>
            <a:r>
              <a:rPr lang="en-GB" i="1" dirty="0">
                <a:solidFill>
                  <a:srgbClr val="0070C0"/>
                </a:solidFill>
              </a:rPr>
              <a:t>on to consider the lunch time issue.</a:t>
            </a:r>
          </a:p>
          <a:p>
            <a:r>
              <a:rPr lang="en-GB" i="1" dirty="0">
                <a:solidFill>
                  <a:srgbClr val="0070C0"/>
                </a:solidFill>
              </a:rPr>
              <a:t>the suggestion of family involvement</a:t>
            </a:r>
          </a:p>
          <a:p>
            <a:r>
              <a:rPr lang="en-GB" i="1" dirty="0">
                <a:solidFill>
                  <a:srgbClr val="0070C0"/>
                </a:solidFill>
              </a:rPr>
              <a:t>is also evident, as is the recognition</a:t>
            </a:r>
          </a:p>
          <a:p>
            <a:r>
              <a:rPr lang="en-GB" i="1" dirty="0">
                <a:solidFill>
                  <a:srgbClr val="0070C0"/>
                </a:solidFill>
              </a:rPr>
              <a:t>of the need for involvement of</a:t>
            </a:r>
          </a:p>
          <a:p>
            <a:r>
              <a:rPr lang="en-GB" i="1" dirty="0">
                <a:solidFill>
                  <a:srgbClr val="0070C0"/>
                </a:solidFill>
              </a:rPr>
              <a:t>other services.</a:t>
            </a:r>
          </a:p>
          <a:p>
            <a:r>
              <a:rPr lang="en-GB" i="1" dirty="0">
                <a:solidFill>
                  <a:srgbClr val="0070C0"/>
                </a:solidFill>
              </a:rPr>
              <a:t>5</a:t>
            </a:r>
            <a:r>
              <a:rPr lang="en-GB" sz="1800" i="1" dirty="0">
                <a:solidFill>
                  <a:srgbClr val="0070C0"/>
                </a:solidFill>
              </a:rPr>
              <a:t> marks awarded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FCC1B76-32C2-42F7-82EC-DF42B0DBB7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11" y="979418"/>
            <a:ext cx="69342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15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FFB5E3EB-7213-431F-A161-31009DF58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r>
              <a:rPr lang="en-GB" sz="1800" dirty="0"/>
              <a:t>Question 6 (b) (</a:t>
            </a:r>
            <a:r>
              <a:rPr lang="en-GB" sz="1800" dirty="0" err="1"/>
              <a:t>i</a:t>
            </a:r>
            <a:r>
              <a:rPr lang="en-GB" sz="1800" dirty="0"/>
              <a:t>) and mark scheme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4824959-07DC-4319-AC98-CA05EED4C2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3345"/>
          <a:stretch/>
        </p:blipFill>
        <p:spPr>
          <a:xfrm>
            <a:off x="282011" y="1816744"/>
            <a:ext cx="5743575" cy="92645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981B883-27CF-4064-9E03-2368F507C1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7771" y="951536"/>
            <a:ext cx="5200650" cy="33432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DC0504D-1964-4BC7-BEC6-A684F7C0A58E}"/>
              </a:ext>
            </a:extLst>
          </p:cNvPr>
          <p:cNvSpPr txBox="1"/>
          <p:nvPr/>
        </p:nvSpPr>
        <p:spPr>
          <a:xfrm>
            <a:off x="283701" y="1114970"/>
            <a:ext cx="60940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i="1" dirty="0"/>
              <a:t>Identify </a:t>
            </a:r>
          </a:p>
          <a:p>
            <a:r>
              <a:rPr lang="en-GB" sz="1400" i="1" dirty="0"/>
              <a:t>As for 'give' </a:t>
            </a:r>
          </a:p>
        </p:txBody>
      </p:sp>
    </p:spTree>
    <p:extLst>
      <p:ext uri="{BB962C8B-B14F-4D97-AF65-F5344CB8AC3E}">
        <p14:creationId xmlns:p14="http://schemas.microsoft.com/office/powerpoint/2010/main" val="404144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875"/>
    </mc:Choice>
    <mc:Fallback xmlns="">
      <p:transition spd="slow" advTm="26875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6 (b) (</a:t>
            </a:r>
            <a:r>
              <a:rPr lang="en-GB" sz="1800" dirty="0" err="1"/>
              <a:t>i</a:t>
            </a:r>
            <a:r>
              <a:rPr lang="en-GB" sz="1800" dirty="0"/>
              <a:t>) with Examiner’s comments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35EE69C8-7AE4-4E99-8E8C-7159E9786A0B}"/>
              </a:ext>
            </a:extLst>
          </p:cNvPr>
          <p:cNvSpPr/>
          <p:nvPr/>
        </p:nvSpPr>
        <p:spPr>
          <a:xfrm>
            <a:off x="8023788" y="954157"/>
            <a:ext cx="3747052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GB" i="1" dirty="0">
              <a:solidFill>
                <a:srgbClr val="0070C0"/>
              </a:solidFill>
            </a:endParaRPr>
          </a:p>
          <a:p>
            <a:r>
              <a:rPr lang="en-GB" sz="1800" i="1" dirty="0">
                <a:solidFill>
                  <a:srgbClr val="0070C0"/>
                </a:solidFill>
              </a:rPr>
              <a:t>Q6bi</a:t>
            </a:r>
          </a:p>
          <a:p>
            <a:r>
              <a:rPr lang="en-GB" i="1" dirty="0">
                <a:solidFill>
                  <a:srgbClr val="0070C0"/>
                </a:solidFill>
              </a:rPr>
              <a:t>This learner has identified an </a:t>
            </a:r>
          </a:p>
          <a:p>
            <a:r>
              <a:rPr lang="en-GB" i="1" dirty="0">
                <a:solidFill>
                  <a:srgbClr val="0070C0"/>
                </a:solidFill>
              </a:rPr>
              <a:t>appropriate stakeholder in relation </a:t>
            </a:r>
          </a:p>
          <a:p>
            <a:r>
              <a:rPr lang="en-GB" i="1" dirty="0">
                <a:solidFill>
                  <a:srgbClr val="0070C0"/>
                </a:solidFill>
              </a:rPr>
              <a:t> to the scenario given. </a:t>
            </a:r>
          </a:p>
          <a:p>
            <a:r>
              <a:rPr lang="en-GB" i="1" dirty="0">
                <a:solidFill>
                  <a:srgbClr val="0070C0"/>
                </a:solidFill>
              </a:rPr>
              <a:t>This shows understanding of the </a:t>
            </a:r>
          </a:p>
          <a:p>
            <a:r>
              <a:rPr lang="en-GB" i="1" dirty="0">
                <a:solidFill>
                  <a:srgbClr val="0070C0"/>
                </a:solidFill>
              </a:rPr>
              <a:t>stakeholders that may form part of</a:t>
            </a:r>
          </a:p>
          <a:p>
            <a:r>
              <a:rPr lang="en-GB" i="1" dirty="0">
                <a:solidFill>
                  <a:srgbClr val="0070C0"/>
                </a:solidFill>
              </a:rPr>
              <a:t>the multi-disciplinary team. The </a:t>
            </a:r>
          </a:p>
          <a:p>
            <a:r>
              <a:rPr lang="en-GB" i="1" dirty="0">
                <a:solidFill>
                  <a:srgbClr val="0070C0"/>
                </a:solidFill>
              </a:rPr>
              <a:t>learners answer also shows </a:t>
            </a:r>
          </a:p>
          <a:p>
            <a:r>
              <a:rPr lang="en-GB" i="1" dirty="0">
                <a:solidFill>
                  <a:srgbClr val="0070C0"/>
                </a:solidFill>
              </a:rPr>
              <a:t>knowledge of age appropriate </a:t>
            </a:r>
          </a:p>
          <a:p>
            <a:r>
              <a:rPr lang="en-GB" i="1" dirty="0">
                <a:solidFill>
                  <a:srgbClr val="0070C0"/>
                </a:solidFill>
              </a:rPr>
              <a:t>support with the use of the term</a:t>
            </a:r>
          </a:p>
          <a:p>
            <a:r>
              <a:rPr lang="en-GB" i="1" dirty="0">
                <a:solidFill>
                  <a:srgbClr val="0070C0"/>
                </a:solidFill>
              </a:rPr>
              <a:t> doctor as opposed to </a:t>
            </a:r>
          </a:p>
          <a:p>
            <a:r>
              <a:rPr lang="en-GB" i="1" dirty="0">
                <a:solidFill>
                  <a:srgbClr val="0070C0"/>
                </a:solidFill>
              </a:rPr>
              <a:t>paediatrician for example.</a:t>
            </a: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r>
              <a:rPr lang="en-GB" sz="1800" i="1" dirty="0">
                <a:solidFill>
                  <a:srgbClr val="0070C0"/>
                </a:solidFill>
              </a:rPr>
              <a:t>1 marks awarded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1CFE708-E6CC-4941-8C11-E33C922649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11" y="1202635"/>
            <a:ext cx="6505575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294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6 (b) (</a:t>
            </a:r>
            <a:r>
              <a:rPr lang="en-GB" sz="1800" dirty="0" err="1"/>
              <a:t>i</a:t>
            </a:r>
            <a:r>
              <a:rPr lang="en-GB" sz="1800" dirty="0"/>
              <a:t>) with Examiner’s comments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7BC129DD-EB3B-4A9F-A021-A792FA0FC989}"/>
              </a:ext>
            </a:extLst>
          </p:cNvPr>
          <p:cNvSpPr/>
          <p:nvPr/>
        </p:nvSpPr>
        <p:spPr>
          <a:xfrm>
            <a:off x="8023788" y="954157"/>
            <a:ext cx="3747052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r>
              <a:rPr lang="en-GB" i="1" dirty="0">
                <a:solidFill>
                  <a:srgbClr val="0070C0"/>
                </a:solidFill>
              </a:rPr>
              <a:t>Q6bi</a:t>
            </a:r>
          </a:p>
          <a:p>
            <a:r>
              <a:rPr lang="en-GB" i="1" dirty="0">
                <a:solidFill>
                  <a:srgbClr val="0070C0"/>
                </a:solidFill>
              </a:rPr>
              <a:t>The available 1 mark has been </a:t>
            </a:r>
          </a:p>
          <a:p>
            <a:r>
              <a:rPr lang="en-GB" i="1" dirty="0">
                <a:solidFill>
                  <a:srgbClr val="0070C0"/>
                </a:solidFill>
              </a:rPr>
              <a:t>awarded for this answer. This is a</a:t>
            </a:r>
          </a:p>
          <a:p>
            <a:r>
              <a:rPr lang="en-GB" i="1" dirty="0">
                <a:solidFill>
                  <a:srgbClr val="0070C0"/>
                </a:solidFill>
              </a:rPr>
              <a:t>relevant choice indicating good</a:t>
            </a:r>
          </a:p>
          <a:p>
            <a:r>
              <a:rPr lang="en-GB" i="1" dirty="0">
                <a:solidFill>
                  <a:srgbClr val="0070C0"/>
                </a:solidFill>
              </a:rPr>
              <a:t>understanding of who the members</a:t>
            </a:r>
          </a:p>
          <a:p>
            <a:r>
              <a:rPr lang="en-GB" i="1" dirty="0">
                <a:solidFill>
                  <a:srgbClr val="0070C0"/>
                </a:solidFill>
              </a:rPr>
              <a:t>of the multi-disciplinary team may </a:t>
            </a:r>
          </a:p>
          <a:p>
            <a:r>
              <a:rPr lang="en-GB" i="1" dirty="0">
                <a:solidFill>
                  <a:srgbClr val="0070C0"/>
                </a:solidFill>
              </a:rPr>
              <a:t>be in this scenario.</a:t>
            </a:r>
          </a:p>
          <a:p>
            <a:endParaRPr lang="en-GB" sz="1800" i="1" dirty="0">
              <a:solidFill>
                <a:srgbClr val="0070C0"/>
              </a:solidFill>
            </a:endParaRPr>
          </a:p>
          <a:p>
            <a:r>
              <a:rPr lang="en-GB" sz="1800" i="1" dirty="0">
                <a:solidFill>
                  <a:srgbClr val="0070C0"/>
                </a:solidFill>
              </a:rPr>
              <a:t>1 mark awarded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E844523-FF58-42D6-B703-481ABD6D4C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11" y="1202635"/>
            <a:ext cx="6524625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664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FFB5E3EB-7213-431F-A161-31009DF58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r>
              <a:rPr lang="en-GB" sz="1800" dirty="0"/>
              <a:t>Question 6 (b) (ii) and mark scheme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76548CC-9C0F-4CC7-A56A-E976EEA2F5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736"/>
          <a:stretch/>
        </p:blipFill>
        <p:spPr>
          <a:xfrm>
            <a:off x="0" y="1921398"/>
            <a:ext cx="5743575" cy="452039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F8B5091-5045-4402-9A09-EEF9AA9602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5700" y="38100"/>
            <a:ext cx="4686300" cy="67818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392ED2D-81AE-49F7-88B1-8F84D49EDE90}"/>
              </a:ext>
            </a:extLst>
          </p:cNvPr>
          <p:cNvSpPr txBox="1"/>
          <p:nvPr/>
        </p:nvSpPr>
        <p:spPr>
          <a:xfrm>
            <a:off x="282011" y="965525"/>
            <a:ext cx="546156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i="1" dirty="0" err="1"/>
              <a:t>Analyse</a:t>
            </a:r>
            <a:r>
              <a:rPr lang="en-US" sz="1400" i="1" dirty="0"/>
              <a:t> </a:t>
            </a:r>
          </a:p>
          <a:p>
            <a:r>
              <a:rPr lang="en-US" sz="1400" i="1" dirty="0"/>
              <a:t>Examine an issue in detail/how parts relate to whole, to explain and interpret </a:t>
            </a:r>
            <a:endParaRPr lang="en-GB" sz="1400" i="1" dirty="0"/>
          </a:p>
        </p:txBody>
      </p:sp>
    </p:spTree>
    <p:extLst>
      <p:ext uri="{BB962C8B-B14F-4D97-AF65-F5344CB8AC3E}">
        <p14:creationId xmlns:p14="http://schemas.microsoft.com/office/powerpoint/2010/main" val="384362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875"/>
    </mc:Choice>
    <mc:Fallback xmlns="">
      <p:transition spd="slow" advTm="26875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r>
              <a:rPr lang="en-GB" i="1" dirty="0">
                <a:solidFill>
                  <a:srgbClr val="0070C0"/>
                </a:solidFill>
              </a:rPr>
              <a:t>This learner has clearly followed the </a:t>
            </a:r>
          </a:p>
          <a:p>
            <a:r>
              <a:rPr lang="en-GB" i="1" dirty="0">
                <a:solidFill>
                  <a:srgbClr val="0070C0"/>
                </a:solidFill>
              </a:rPr>
              <a:t>requirements and place ticks in the</a:t>
            </a:r>
          </a:p>
          <a:p>
            <a:r>
              <a:rPr lang="en-GB" i="1" dirty="0">
                <a:solidFill>
                  <a:srgbClr val="0070C0"/>
                </a:solidFill>
              </a:rPr>
              <a:t>relevant boxes.</a:t>
            </a:r>
          </a:p>
          <a:p>
            <a:r>
              <a:rPr lang="en-GB" i="1" dirty="0">
                <a:solidFill>
                  <a:srgbClr val="0070C0"/>
                </a:solidFill>
              </a:rPr>
              <a:t>This allows full marks to be awarded.</a:t>
            </a: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r>
              <a:rPr lang="en-GB" sz="1800" i="1" dirty="0">
                <a:solidFill>
                  <a:srgbClr val="0070C0"/>
                </a:solidFill>
              </a:rPr>
              <a:t>3 marks awarded</a:t>
            </a: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AE5FD186-E0B8-4137-A176-B667CBC87609}"/>
              </a:ext>
            </a:extLst>
          </p:cNvPr>
          <p:cNvSpPr/>
          <p:nvPr/>
        </p:nvSpPr>
        <p:spPr>
          <a:xfrm>
            <a:off x="8023788" y="954157"/>
            <a:ext cx="3747052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1 (a) with Examiner’s comments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DE0C3EA-6026-4758-A58B-7C190E0259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037" y="1062653"/>
            <a:ext cx="7210231" cy="545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94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6 (b) (ii) with Examiner’s comments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D8489053-A26C-4B66-BCED-305D45346C66}"/>
              </a:ext>
            </a:extLst>
          </p:cNvPr>
          <p:cNvSpPr/>
          <p:nvPr/>
        </p:nvSpPr>
        <p:spPr>
          <a:xfrm>
            <a:off x="8225594" y="1202635"/>
            <a:ext cx="3747052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GB" sz="1600" i="1" dirty="0">
              <a:solidFill>
                <a:srgbClr val="0070C0"/>
              </a:solidFill>
            </a:endParaRPr>
          </a:p>
          <a:p>
            <a:r>
              <a:rPr lang="en-GB" sz="1400" i="1" dirty="0">
                <a:solidFill>
                  <a:srgbClr val="0070C0"/>
                </a:solidFill>
              </a:rPr>
              <a:t>Q6b ii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In line with the mark scheme 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guidance this response has not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achieved any marks.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The learner does not answer the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requirements of the question.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Instead focus is on the role of 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dietician and doctor as opposed to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 the general analysis of the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 importance of collaboration and 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explicit consent when sharing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 information. To gain marks the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learner could have developed an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analysis of the importance of 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information sharing to support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better provision and how information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should be stored. Evidence as to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 the type of information kept and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relevant consent could also have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supported the analysis.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0 marks awarded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D86FD51-CC59-4E2D-88ED-0FA3AD92A6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11" y="1066386"/>
            <a:ext cx="615315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00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6 (b) (ii) with Examiner’s comments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DB831B7C-5467-4F59-820F-B198B77ABC61}"/>
              </a:ext>
            </a:extLst>
          </p:cNvPr>
          <p:cNvSpPr/>
          <p:nvPr/>
        </p:nvSpPr>
        <p:spPr>
          <a:xfrm>
            <a:off x="8023788" y="954157"/>
            <a:ext cx="3747052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r>
              <a:rPr lang="en-GB" i="1" dirty="0">
                <a:solidFill>
                  <a:srgbClr val="0070C0"/>
                </a:solidFill>
              </a:rPr>
              <a:t>Q6bii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This learner has not considered the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application of the command verb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throughout the evidence presented.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Some relevant points have been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made but not analysed. There also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seems to be some confusion as to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the term confidentiality where the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learner  suggests it should be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“kept to a low minimum”. Some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basic attempt at analysis can be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seen where the learner suggests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 agencies as being accountable.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The leaner would have been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required to analyse the evidence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clearly and appropriately to gain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a higher mark. For example, analyse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what might happen if information was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shared to more than the minimum of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people as stated in the text.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     2 marks awarded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82831BD-89E9-433F-804E-765E1DB873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11" y="1202635"/>
            <a:ext cx="62865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176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FFB5E3EB-7213-431F-A161-31009DF58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r>
              <a:rPr lang="en-GB" sz="1800" dirty="0"/>
              <a:t>Question 7 (a) and mark scheme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7C4D30-3304-487F-8BB5-27FA845562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799" y="999764"/>
            <a:ext cx="5668821" cy="353651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C587A06-158B-4F0F-8A3B-006C661EB9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711" y="2289003"/>
            <a:ext cx="5860289" cy="208899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DD4259D-60E6-4B2B-BBC3-5E57BC8DEE62}"/>
              </a:ext>
            </a:extLst>
          </p:cNvPr>
          <p:cNvSpPr txBox="1"/>
          <p:nvPr/>
        </p:nvSpPr>
        <p:spPr>
          <a:xfrm>
            <a:off x="235711" y="1103161"/>
            <a:ext cx="60940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i="1" dirty="0"/>
              <a:t>List </a:t>
            </a:r>
          </a:p>
          <a:p>
            <a:r>
              <a:rPr lang="en-GB" sz="1400" i="1" dirty="0"/>
              <a:t>As for 'give' </a:t>
            </a:r>
          </a:p>
        </p:txBody>
      </p:sp>
    </p:spTree>
    <p:extLst>
      <p:ext uri="{BB962C8B-B14F-4D97-AF65-F5344CB8AC3E}">
        <p14:creationId xmlns:p14="http://schemas.microsoft.com/office/powerpoint/2010/main" val="374648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875"/>
    </mc:Choice>
    <mc:Fallback xmlns="">
      <p:transition spd="slow" advTm="26875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r>
              <a:rPr lang="en-GB" i="1" dirty="0">
                <a:solidFill>
                  <a:srgbClr val="0070C0"/>
                </a:solidFill>
              </a:rPr>
              <a:t>Q7a</a:t>
            </a:r>
          </a:p>
          <a:p>
            <a:r>
              <a:rPr lang="en-GB" sz="1800" i="1" dirty="0">
                <a:solidFill>
                  <a:srgbClr val="0070C0"/>
                </a:solidFill>
              </a:rPr>
              <a:t>A full 3 marks are awarded here.</a:t>
            </a:r>
          </a:p>
          <a:p>
            <a:r>
              <a:rPr lang="en-GB" i="1" dirty="0">
                <a:solidFill>
                  <a:srgbClr val="0070C0"/>
                </a:solidFill>
              </a:rPr>
              <a:t>The learner has observed the </a:t>
            </a:r>
          </a:p>
          <a:p>
            <a:r>
              <a:rPr lang="en-GB" i="1" dirty="0">
                <a:solidFill>
                  <a:srgbClr val="0070C0"/>
                </a:solidFill>
              </a:rPr>
              <a:t>command verb and listed appropriate</a:t>
            </a:r>
          </a:p>
          <a:p>
            <a:r>
              <a:rPr lang="en-GB" i="1" dirty="0">
                <a:solidFill>
                  <a:srgbClr val="0070C0"/>
                </a:solidFill>
              </a:rPr>
              <a:t>a</a:t>
            </a:r>
            <a:r>
              <a:rPr lang="en-GB" sz="1800" i="1" dirty="0">
                <a:solidFill>
                  <a:srgbClr val="0070C0"/>
                </a:solidFill>
              </a:rPr>
              <a:t>nswers as instructed. </a:t>
            </a:r>
          </a:p>
          <a:p>
            <a:r>
              <a:rPr lang="en-GB" sz="1800" i="1" dirty="0">
                <a:solidFill>
                  <a:srgbClr val="0070C0"/>
                </a:solidFill>
              </a:rPr>
              <a:t>Although the</a:t>
            </a:r>
          </a:p>
          <a:p>
            <a:r>
              <a:rPr lang="en-GB" sz="1800" i="1" dirty="0">
                <a:solidFill>
                  <a:srgbClr val="0070C0"/>
                </a:solidFill>
              </a:rPr>
              <a:t>a</a:t>
            </a:r>
            <a:r>
              <a:rPr lang="en-GB" i="1" dirty="0">
                <a:solidFill>
                  <a:srgbClr val="0070C0"/>
                </a:solidFill>
              </a:rPr>
              <a:t>nswers are not in full </a:t>
            </a:r>
          </a:p>
          <a:p>
            <a:r>
              <a:rPr lang="en-GB" sz="1800" i="1" dirty="0">
                <a:solidFill>
                  <a:srgbClr val="0070C0"/>
                </a:solidFill>
              </a:rPr>
              <a:t>It can be seen clearly to which Core</a:t>
            </a:r>
          </a:p>
          <a:p>
            <a:r>
              <a:rPr lang="en-GB" i="1" dirty="0">
                <a:solidFill>
                  <a:srgbClr val="0070C0"/>
                </a:solidFill>
              </a:rPr>
              <a:t>Aim the leaner is referring.</a:t>
            </a:r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r>
              <a:rPr lang="en-GB" sz="1800" i="1" dirty="0">
                <a:solidFill>
                  <a:srgbClr val="0070C0"/>
                </a:solidFill>
              </a:rPr>
              <a:t> 3 marks awarded</a:t>
            </a: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7 (a) with Examiner’s comments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68A885F5-EA14-42BB-9889-93C18CB19C6C}"/>
              </a:ext>
            </a:extLst>
          </p:cNvPr>
          <p:cNvSpPr/>
          <p:nvPr/>
        </p:nvSpPr>
        <p:spPr>
          <a:xfrm>
            <a:off x="8023788" y="954157"/>
            <a:ext cx="3747052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7577761-52D2-4726-A24B-366EA7DEA0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11" y="1202635"/>
            <a:ext cx="6934200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910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7 (a) with Examiner’s comments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EF80CFB2-B091-449F-8242-926C74CA2142}"/>
              </a:ext>
            </a:extLst>
          </p:cNvPr>
          <p:cNvSpPr/>
          <p:nvPr/>
        </p:nvSpPr>
        <p:spPr>
          <a:xfrm>
            <a:off x="8023788" y="954157"/>
            <a:ext cx="3747052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r>
              <a:rPr lang="en-GB" i="1" dirty="0">
                <a:solidFill>
                  <a:srgbClr val="0070C0"/>
                </a:solidFill>
              </a:rPr>
              <a:t>Q7a</a:t>
            </a:r>
          </a:p>
          <a:p>
            <a:r>
              <a:rPr lang="en-GB" i="1" dirty="0">
                <a:solidFill>
                  <a:srgbClr val="0070C0"/>
                </a:solidFill>
              </a:rPr>
              <a:t>This learner has clearly listed three</a:t>
            </a:r>
          </a:p>
          <a:p>
            <a:r>
              <a:rPr lang="en-GB" i="1" dirty="0">
                <a:solidFill>
                  <a:srgbClr val="0070C0"/>
                </a:solidFill>
              </a:rPr>
              <a:t>of the Seven Core Aims developed</a:t>
            </a:r>
          </a:p>
          <a:p>
            <a:r>
              <a:rPr lang="en-GB" i="1" dirty="0">
                <a:solidFill>
                  <a:srgbClr val="0070C0"/>
                </a:solidFill>
              </a:rPr>
              <a:t>by the Welsh Government.</a:t>
            </a:r>
          </a:p>
          <a:p>
            <a:r>
              <a:rPr lang="en-GB" i="1" dirty="0">
                <a:solidFill>
                  <a:srgbClr val="0070C0"/>
                </a:solidFill>
              </a:rPr>
              <a:t>This has achieved a full 3 marks</a:t>
            </a: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r>
              <a:rPr lang="en-GB" i="1" dirty="0">
                <a:solidFill>
                  <a:srgbClr val="0070C0"/>
                </a:solidFill>
              </a:rPr>
              <a:t>3</a:t>
            </a:r>
            <a:r>
              <a:rPr lang="en-GB" sz="1800" i="1" dirty="0">
                <a:solidFill>
                  <a:srgbClr val="0070C0"/>
                </a:solidFill>
              </a:rPr>
              <a:t> marks awarded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292AF65-9E36-4519-81DD-9F63BA0668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11" y="1238664"/>
            <a:ext cx="691515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763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FFB5E3EB-7213-431F-A161-31009DF58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r>
              <a:rPr lang="en-GB" sz="1800" dirty="0"/>
              <a:t>Question 7 (b) and mark scheme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A1FEF6C-E216-4555-B4C1-4256A1556C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11" y="1740841"/>
            <a:ext cx="5705475" cy="28670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367BF9F-0A8C-41B5-9062-1266A31196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061" y="4607866"/>
            <a:ext cx="5305425" cy="221932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5E74102-35D6-4EEF-A175-4F7E48B158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2835" y="1038225"/>
            <a:ext cx="5324475" cy="581977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C61186E-66A1-475A-BDA9-436A791F3150}"/>
              </a:ext>
            </a:extLst>
          </p:cNvPr>
          <p:cNvSpPr txBox="1"/>
          <p:nvPr/>
        </p:nvSpPr>
        <p:spPr>
          <a:xfrm>
            <a:off x="256091" y="1038225"/>
            <a:ext cx="60940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i="1" dirty="0"/>
              <a:t>Explain </a:t>
            </a:r>
          </a:p>
          <a:p>
            <a:r>
              <a:rPr lang="en-US" sz="1400" i="1" dirty="0"/>
              <a:t>Provide details and reasons for how and why something is the way it is </a:t>
            </a:r>
            <a:endParaRPr lang="en-GB" sz="1400" i="1" dirty="0"/>
          </a:p>
        </p:txBody>
      </p:sp>
    </p:spTree>
    <p:extLst>
      <p:ext uri="{BB962C8B-B14F-4D97-AF65-F5344CB8AC3E}">
        <p14:creationId xmlns:p14="http://schemas.microsoft.com/office/powerpoint/2010/main" val="875022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875"/>
    </mc:Choice>
    <mc:Fallback xmlns="">
      <p:transition spd="slow" advTm="26875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411356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7 (b) with Examiner’s comments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A77FD8FE-54D8-4607-B084-BA1DE84AFBAA}"/>
              </a:ext>
            </a:extLst>
          </p:cNvPr>
          <p:cNvSpPr/>
          <p:nvPr/>
        </p:nvSpPr>
        <p:spPr>
          <a:xfrm>
            <a:off x="8023788" y="954157"/>
            <a:ext cx="3747052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r>
              <a:rPr lang="en-GB" i="1" dirty="0">
                <a:solidFill>
                  <a:srgbClr val="0070C0"/>
                </a:solidFill>
              </a:rPr>
              <a:t>Q7b</a:t>
            </a:r>
          </a:p>
          <a:p>
            <a:r>
              <a:rPr lang="en-GB" i="1" dirty="0">
                <a:solidFill>
                  <a:srgbClr val="0070C0"/>
                </a:solidFill>
              </a:rPr>
              <a:t>The marks for this question were</a:t>
            </a:r>
          </a:p>
          <a:p>
            <a:r>
              <a:rPr lang="en-GB" i="1" dirty="0">
                <a:solidFill>
                  <a:srgbClr val="0070C0"/>
                </a:solidFill>
              </a:rPr>
              <a:t>a</a:t>
            </a:r>
            <a:r>
              <a:rPr lang="en-GB" sz="1800" i="1" dirty="0">
                <a:solidFill>
                  <a:srgbClr val="0070C0"/>
                </a:solidFill>
              </a:rPr>
              <a:t>warded on a 2x2 basis. Where </a:t>
            </a:r>
          </a:p>
          <a:p>
            <a:r>
              <a:rPr lang="en-GB" sz="1800" i="1" dirty="0">
                <a:solidFill>
                  <a:srgbClr val="0070C0"/>
                </a:solidFill>
              </a:rPr>
              <a:t>this learner refers to Flying Start </a:t>
            </a:r>
          </a:p>
          <a:p>
            <a:r>
              <a:rPr lang="en-GB" sz="1800" i="1" dirty="0">
                <a:solidFill>
                  <a:srgbClr val="0070C0"/>
                </a:solidFill>
              </a:rPr>
              <a:t>there is a good explanation showing</a:t>
            </a:r>
          </a:p>
          <a:p>
            <a:r>
              <a:rPr lang="en-GB" i="1" dirty="0">
                <a:solidFill>
                  <a:srgbClr val="0070C0"/>
                </a:solidFill>
              </a:rPr>
              <a:t>good understanding of how this aim</a:t>
            </a:r>
          </a:p>
          <a:p>
            <a:r>
              <a:rPr lang="en-GB" i="1" dirty="0">
                <a:solidFill>
                  <a:srgbClr val="0070C0"/>
                </a:solidFill>
              </a:rPr>
              <a:t>s</a:t>
            </a:r>
            <a:r>
              <a:rPr lang="en-GB" sz="1800" i="1" dirty="0">
                <a:solidFill>
                  <a:srgbClr val="0070C0"/>
                </a:solidFill>
              </a:rPr>
              <a:t>upports children. Reference to the</a:t>
            </a:r>
          </a:p>
          <a:p>
            <a:r>
              <a:rPr lang="en-GB" i="1" dirty="0">
                <a:solidFill>
                  <a:srgbClr val="0070C0"/>
                </a:solidFill>
              </a:rPr>
              <a:t>best start in life and support for</a:t>
            </a:r>
          </a:p>
          <a:p>
            <a:r>
              <a:rPr lang="en-GB" i="1" dirty="0">
                <a:solidFill>
                  <a:srgbClr val="0070C0"/>
                </a:solidFill>
              </a:rPr>
              <a:t>w</a:t>
            </a:r>
            <a:r>
              <a:rPr lang="en-GB" sz="1800" i="1" dirty="0">
                <a:solidFill>
                  <a:srgbClr val="0070C0"/>
                </a:solidFill>
              </a:rPr>
              <a:t>ell-being enable achievement of </a:t>
            </a:r>
          </a:p>
          <a:p>
            <a:r>
              <a:rPr lang="en-GB" i="1" dirty="0">
                <a:solidFill>
                  <a:srgbClr val="0070C0"/>
                </a:solidFill>
              </a:rPr>
              <a:t>the full 2 marks.</a:t>
            </a:r>
          </a:p>
          <a:p>
            <a:r>
              <a:rPr lang="en-GB" sz="1800" i="1" dirty="0">
                <a:solidFill>
                  <a:srgbClr val="0070C0"/>
                </a:solidFill>
              </a:rPr>
              <a:t>The second explanation is less</a:t>
            </a:r>
          </a:p>
          <a:p>
            <a:r>
              <a:rPr lang="en-GB" sz="1800" i="1" dirty="0">
                <a:solidFill>
                  <a:srgbClr val="0070C0"/>
                </a:solidFill>
              </a:rPr>
              <a:t> clear, 1 mark has been awarded </a:t>
            </a:r>
          </a:p>
          <a:p>
            <a:r>
              <a:rPr lang="en-GB" i="1" dirty="0">
                <a:solidFill>
                  <a:srgbClr val="0070C0"/>
                </a:solidFill>
              </a:rPr>
              <a:t>where the learner explains allowing</a:t>
            </a:r>
          </a:p>
          <a:p>
            <a:r>
              <a:rPr lang="en-GB" i="1" dirty="0">
                <a:solidFill>
                  <a:srgbClr val="0070C0"/>
                </a:solidFill>
              </a:rPr>
              <a:t>f</a:t>
            </a:r>
            <a:r>
              <a:rPr lang="en-GB" sz="1800" i="1" dirty="0">
                <a:solidFill>
                  <a:srgbClr val="0070C0"/>
                </a:solidFill>
              </a:rPr>
              <a:t>airness but there is little relevance</a:t>
            </a:r>
          </a:p>
          <a:p>
            <a:r>
              <a:rPr lang="en-GB" i="1" dirty="0">
                <a:solidFill>
                  <a:srgbClr val="0070C0"/>
                </a:solidFill>
              </a:rPr>
              <a:t>to the final statement.</a:t>
            </a:r>
            <a:endParaRPr lang="en-GB" sz="1800" i="1" dirty="0">
              <a:solidFill>
                <a:srgbClr val="0070C0"/>
              </a:solidFill>
            </a:endParaRPr>
          </a:p>
          <a:p>
            <a:r>
              <a:rPr lang="en-GB" i="1" dirty="0">
                <a:solidFill>
                  <a:srgbClr val="0070C0"/>
                </a:solidFill>
              </a:rPr>
              <a:t>3 </a:t>
            </a:r>
            <a:r>
              <a:rPr lang="en-GB" sz="1800" i="1" dirty="0">
                <a:solidFill>
                  <a:srgbClr val="0070C0"/>
                </a:solidFill>
              </a:rPr>
              <a:t>marks awarded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F51A512-7DDF-499A-8E3D-B7F0A14E01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11" y="1202635"/>
            <a:ext cx="673417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596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7 (b) with Examiner’s comments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4C20EF24-ED5E-4422-AA8C-F02E6878CC37}"/>
              </a:ext>
            </a:extLst>
          </p:cNvPr>
          <p:cNvSpPr/>
          <p:nvPr/>
        </p:nvSpPr>
        <p:spPr>
          <a:xfrm>
            <a:off x="8023788" y="954157"/>
            <a:ext cx="3747052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r>
              <a:rPr lang="en-GB" i="1" dirty="0">
                <a:solidFill>
                  <a:srgbClr val="0070C0"/>
                </a:solidFill>
              </a:rPr>
              <a:t>Q7b</a:t>
            </a:r>
          </a:p>
          <a:p>
            <a:r>
              <a:rPr lang="en-GB" i="1" dirty="0">
                <a:solidFill>
                  <a:srgbClr val="0070C0"/>
                </a:solidFill>
              </a:rPr>
              <a:t>The full 4 marks are awarded for </a:t>
            </a:r>
          </a:p>
          <a:p>
            <a:r>
              <a:rPr lang="en-GB" i="1" dirty="0">
                <a:solidFill>
                  <a:srgbClr val="0070C0"/>
                </a:solidFill>
              </a:rPr>
              <a:t>this response. The learner </a:t>
            </a:r>
            <a:r>
              <a:rPr lang="en-GB" sz="1800" i="1" dirty="0">
                <a:solidFill>
                  <a:srgbClr val="0070C0"/>
                </a:solidFill>
              </a:rPr>
              <a:t> shows </a:t>
            </a:r>
          </a:p>
          <a:p>
            <a:r>
              <a:rPr lang="en-GB" sz="1800" i="1" dirty="0">
                <a:solidFill>
                  <a:srgbClr val="0070C0"/>
                </a:solidFill>
              </a:rPr>
              <a:t>good knowledge and understanding</a:t>
            </a:r>
          </a:p>
          <a:p>
            <a:r>
              <a:rPr lang="en-GB" i="1" dirty="0">
                <a:solidFill>
                  <a:srgbClr val="0070C0"/>
                </a:solidFill>
              </a:rPr>
              <a:t>of the identified Core Aims and has</a:t>
            </a:r>
          </a:p>
          <a:p>
            <a:r>
              <a:rPr lang="en-GB" i="1" dirty="0">
                <a:solidFill>
                  <a:srgbClr val="0070C0"/>
                </a:solidFill>
              </a:rPr>
              <a:t>d</a:t>
            </a:r>
            <a:r>
              <a:rPr lang="en-GB" sz="1800" i="1" dirty="0">
                <a:solidFill>
                  <a:srgbClr val="0070C0"/>
                </a:solidFill>
              </a:rPr>
              <a:t>eveloped a good explanation in</a:t>
            </a:r>
          </a:p>
          <a:p>
            <a:r>
              <a:rPr lang="en-GB" i="1" dirty="0">
                <a:solidFill>
                  <a:srgbClr val="0070C0"/>
                </a:solidFill>
              </a:rPr>
              <a:t>both cases.</a:t>
            </a:r>
          </a:p>
          <a:p>
            <a:r>
              <a:rPr lang="en-GB" sz="1800" i="1" dirty="0">
                <a:solidFill>
                  <a:srgbClr val="0070C0"/>
                </a:solidFill>
              </a:rPr>
              <a:t>There is clear explanation as to how</a:t>
            </a:r>
          </a:p>
          <a:p>
            <a:r>
              <a:rPr lang="en-GB" i="1" dirty="0">
                <a:solidFill>
                  <a:srgbClr val="0070C0"/>
                </a:solidFill>
              </a:rPr>
              <a:t>a flying start can support the best</a:t>
            </a:r>
          </a:p>
          <a:p>
            <a:r>
              <a:rPr lang="en-GB" i="1" dirty="0">
                <a:solidFill>
                  <a:srgbClr val="0070C0"/>
                </a:solidFill>
              </a:rPr>
              <a:t>s</a:t>
            </a:r>
            <a:r>
              <a:rPr lang="en-GB" sz="1800" i="1" dirty="0">
                <a:solidFill>
                  <a:srgbClr val="0070C0"/>
                </a:solidFill>
              </a:rPr>
              <a:t>tart where the learner gives </a:t>
            </a:r>
          </a:p>
          <a:p>
            <a:r>
              <a:rPr lang="en-GB" i="1" dirty="0">
                <a:solidFill>
                  <a:srgbClr val="0070C0"/>
                </a:solidFill>
              </a:rPr>
              <a:t>e</a:t>
            </a:r>
            <a:r>
              <a:rPr lang="en-GB" sz="1800" i="1" dirty="0">
                <a:solidFill>
                  <a:srgbClr val="0070C0"/>
                </a:solidFill>
              </a:rPr>
              <a:t>xamples.</a:t>
            </a:r>
          </a:p>
          <a:p>
            <a:r>
              <a:rPr lang="en-GB" sz="1800" i="1" dirty="0">
                <a:solidFill>
                  <a:srgbClr val="0070C0"/>
                </a:solidFill>
              </a:rPr>
              <a:t>The second response is also clearly</a:t>
            </a:r>
          </a:p>
          <a:p>
            <a:r>
              <a:rPr lang="en-GB" i="1" dirty="0">
                <a:solidFill>
                  <a:srgbClr val="0070C0"/>
                </a:solidFill>
              </a:rPr>
              <a:t>explained and developed to include</a:t>
            </a:r>
          </a:p>
          <a:p>
            <a:r>
              <a:rPr lang="en-GB" i="1" dirty="0">
                <a:solidFill>
                  <a:srgbClr val="0070C0"/>
                </a:solidFill>
              </a:rPr>
              <a:t>how education can support future</a:t>
            </a:r>
          </a:p>
          <a:p>
            <a:r>
              <a:rPr lang="en-GB" i="1" dirty="0">
                <a:solidFill>
                  <a:srgbClr val="0070C0"/>
                </a:solidFill>
              </a:rPr>
              <a:t>o</a:t>
            </a:r>
            <a:r>
              <a:rPr lang="en-GB" sz="1800" i="1" dirty="0">
                <a:solidFill>
                  <a:srgbClr val="0070C0"/>
                </a:solidFill>
              </a:rPr>
              <a:t>pportunities.</a:t>
            </a:r>
          </a:p>
          <a:p>
            <a:r>
              <a:rPr lang="en-GB" i="1" dirty="0">
                <a:solidFill>
                  <a:srgbClr val="0070C0"/>
                </a:solidFill>
              </a:rPr>
              <a:t>4 marks awarded</a:t>
            </a: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B4363D7-61CD-49C8-B5C7-B32E044983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11" y="1202635"/>
            <a:ext cx="654367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794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FFB5E3EB-7213-431F-A161-31009DF58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r>
              <a:rPr lang="en-GB" sz="1800" dirty="0"/>
              <a:t>Question 8 and mark scheme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588B0E-A898-4665-82FD-6D59F7475F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689" y="2239582"/>
            <a:ext cx="6086475" cy="37909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E8AD962-63F9-429E-9081-3825F0D93D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3976" y="96078"/>
            <a:ext cx="4462082" cy="676192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F88291A-DAA5-4255-AE99-CA04047237E7}"/>
              </a:ext>
            </a:extLst>
          </p:cNvPr>
          <p:cNvSpPr txBox="1"/>
          <p:nvPr/>
        </p:nvSpPr>
        <p:spPr>
          <a:xfrm>
            <a:off x="282011" y="1124617"/>
            <a:ext cx="60940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i="1" dirty="0"/>
              <a:t>Outline </a:t>
            </a:r>
          </a:p>
          <a:p>
            <a:r>
              <a:rPr lang="en-US" sz="1400" i="1" dirty="0"/>
              <a:t>Set out the main points/provide a brief description or main characteristics </a:t>
            </a:r>
            <a:endParaRPr lang="en-GB" sz="1400" i="1" dirty="0"/>
          </a:p>
        </p:txBody>
      </p:sp>
    </p:spTree>
    <p:extLst>
      <p:ext uri="{BB962C8B-B14F-4D97-AF65-F5344CB8AC3E}">
        <p14:creationId xmlns:p14="http://schemas.microsoft.com/office/powerpoint/2010/main" val="1132414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875"/>
    </mc:Choice>
    <mc:Fallback xmlns="">
      <p:transition spd="slow" advTm="26875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8 with Examiner’s comments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8A7EBFF2-53D4-4AD2-AFA9-B88800DFED16}"/>
              </a:ext>
            </a:extLst>
          </p:cNvPr>
          <p:cNvSpPr/>
          <p:nvPr/>
        </p:nvSpPr>
        <p:spPr>
          <a:xfrm>
            <a:off x="8023788" y="954157"/>
            <a:ext cx="3747052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r>
              <a:rPr lang="en-GB" sz="1400" i="1" dirty="0">
                <a:solidFill>
                  <a:srgbClr val="0070C0"/>
                </a:solidFill>
              </a:rPr>
              <a:t>Q8 This answer has not been awarded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 any marks. This is in line with the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mark scheme guidance as the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response is not creditworthy. 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Where The Learner refers to the 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dietary policy it is not clear which 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policy she is attempting to outline.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No marks could be awarded for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the second section as all evidence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has been covered over.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To gain marks this learner should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have made clear which policy was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being referred to and given an outline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as to how it would offer support in 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this scenario. For instance, should 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the learner have made links to food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allergies or food hygiene and cross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contamination within the “dietary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policy” some marks may have been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awarded. The learner should also be aware 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that all evidence is considered and some marks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may have been awarded for evidence removed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0 marks awarded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48DECFB-B93F-4126-9BE5-43521CD3B0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11" y="1202635"/>
            <a:ext cx="68961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250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579614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AE5FD186-E0B8-4137-A176-B667CBC87609}"/>
              </a:ext>
            </a:extLst>
          </p:cNvPr>
          <p:cNvSpPr/>
          <p:nvPr/>
        </p:nvSpPr>
        <p:spPr>
          <a:xfrm>
            <a:off x="7915701" y="954157"/>
            <a:ext cx="3994288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GB" i="1" dirty="0">
              <a:solidFill>
                <a:srgbClr val="0070C0"/>
              </a:solidFill>
            </a:endParaRPr>
          </a:p>
          <a:p>
            <a:r>
              <a:rPr lang="en-GB" i="1" dirty="0">
                <a:solidFill>
                  <a:srgbClr val="0070C0"/>
                </a:solidFill>
              </a:rPr>
              <a:t>Q1a This paper has been awarded</a:t>
            </a:r>
          </a:p>
          <a:p>
            <a:r>
              <a:rPr lang="en-GB" i="1" dirty="0">
                <a:solidFill>
                  <a:srgbClr val="0070C0"/>
                </a:solidFill>
              </a:rPr>
              <a:t>1 mark out of a possible 3. This </a:t>
            </a:r>
          </a:p>
          <a:p>
            <a:r>
              <a:rPr lang="en-GB" i="1" dirty="0">
                <a:solidFill>
                  <a:srgbClr val="0070C0"/>
                </a:solidFill>
              </a:rPr>
              <a:t>mark was attributed to the emotional</a:t>
            </a:r>
          </a:p>
          <a:p>
            <a:r>
              <a:rPr lang="en-GB" i="1" dirty="0">
                <a:solidFill>
                  <a:srgbClr val="0070C0"/>
                </a:solidFill>
              </a:rPr>
              <a:t>area of development which has one</a:t>
            </a:r>
          </a:p>
          <a:p>
            <a:r>
              <a:rPr lang="en-GB" i="1" dirty="0">
                <a:solidFill>
                  <a:srgbClr val="0070C0"/>
                </a:solidFill>
              </a:rPr>
              <a:t>clear tick in the relevant box as</a:t>
            </a:r>
          </a:p>
          <a:p>
            <a:r>
              <a:rPr lang="en-GB" i="1" dirty="0">
                <a:solidFill>
                  <a:srgbClr val="0070C0"/>
                </a:solidFill>
              </a:rPr>
              <a:t>required.</a:t>
            </a:r>
          </a:p>
          <a:p>
            <a:r>
              <a:rPr lang="en-GB" i="1" dirty="0">
                <a:solidFill>
                  <a:srgbClr val="0070C0"/>
                </a:solidFill>
              </a:rPr>
              <a:t>Where the learner has inserted more</a:t>
            </a:r>
          </a:p>
          <a:p>
            <a:r>
              <a:rPr lang="en-GB" i="1" dirty="0">
                <a:solidFill>
                  <a:srgbClr val="0070C0"/>
                </a:solidFill>
              </a:rPr>
              <a:t>than one tick marks are not awarded</a:t>
            </a:r>
          </a:p>
          <a:p>
            <a:r>
              <a:rPr lang="en-GB" i="1" dirty="0">
                <a:solidFill>
                  <a:srgbClr val="0070C0"/>
                </a:solidFill>
              </a:rPr>
              <a:t>as it does not show clear </a:t>
            </a:r>
          </a:p>
          <a:p>
            <a:r>
              <a:rPr lang="en-GB" i="1" dirty="0">
                <a:solidFill>
                  <a:srgbClr val="0070C0"/>
                </a:solidFill>
              </a:rPr>
              <a:t>knowledge and understanding. </a:t>
            </a:r>
          </a:p>
          <a:p>
            <a:r>
              <a:rPr lang="en-GB" i="1" dirty="0">
                <a:solidFill>
                  <a:srgbClr val="0070C0"/>
                </a:solidFill>
              </a:rPr>
              <a:t>1 </a:t>
            </a:r>
            <a:r>
              <a:rPr lang="en-GB" sz="1800" i="1" dirty="0">
                <a:solidFill>
                  <a:srgbClr val="0070C0"/>
                </a:solidFill>
              </a:rPr>
              <a:t>mark awarded</a:t>
            </a: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1 (a) with Examiner’s comments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B85E273-0776-4408-9BE0-AF1003BAEF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11" y="1197054"/>
            <a:ext cx="7141337" cy="5406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39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8 with Examiner’s comments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8B6682A7-45DA-4B4D-BD59-F911A569CF99}"/>
              </a:ext>
            </a:extLst>
          </p:cNvPr>
          <p:cNvSpPr/>
          <p:nvPr/>
        </p:nvSpPr>
        <p:spPr>
          <a:xfrm>
            <a:off x="8023788" y="954157"/>
            <a:ext cx="3747052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GB" i="1" dirty="0">
              <a:solidFill>
                <a:srgbClr val="0070C0"/>
              </a:solidFill>
            </a:endParaRPr>
          </a:p>
          <a:p>
            <a:r>
              <a:rPr lang="en-GB" sz="1800" i="1" dirty="0">
                <a:solidFill>
                  <a:srgbClr val="0070C0"/>
                </a:solidFill>
              </a:rPr>
              <a:t>Q8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This response has been awarded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the full 4 marks. The learner has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 developed a good outline at both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parts showing good understanding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of how policies support this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situation. There is evidence of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understanding how data protection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supports confidentiality and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Procedures. Good links are made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to equal opportunities through the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anti-bullying policy where the learner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recognises the need for individual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differences to be met allowing the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family to feel comfortable and not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 disadvantaged or treated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 differently.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4 marks awarded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A87D53A-0493-4CA0-A23D-05645DA091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11" y="1103656"/>
            <a:ext cx="69342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748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FFB5E3EB-7213-431F-A161-31009DF58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r>
              <a:rPr lang="en-GB" sz="1800" dirty="0"/>
              <a:t>Question 9 (a) and mark scheme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38077E-B6BE-4C11-914D-1EA94168F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7650" y="124653"/>
            <a:ext cx="4324350" cy="65246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FF6E737-47A4-476C-A4C2-DA6F0ADCA2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010" y="2100865"/>
            <a:ext cx="6442741" cy="454841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F5EDB06-5E39-403A-A40D-BE8036CBBBF0}"/>
              </a:ext>
            </a:extLst>
          </p:cNvPr>
          <p:cNvSpPr txBox="1"/>
          <p:nvPr/>
        </p:nvSpPr>
        <p:spPr>
          <a:xfrm>
            <a:off x="245841" y="1055258"/>
            <a:ext cx="609407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i="1" dirty="0"/>
              <a:t>Discuss </a:t>
            </a:r>
          </a:p>
          <a:p>
            <a:r>
              <a:rPr lang="en-US" sz="1400" i="1" dirty="0"/>
              <a:t>Examine an issue in detail/in a structured way, taking into account different ideas </a:t>
            </a:r>
            <a:endParaRPr lang="en-GB" sz="1400" i="1" dirty="0"/>
          </a:p>
        </p:txBody>
      </p:sp>
    </p:spTree>
    <p:extLst>
      <p:ext uri="{BB962C8B-B14F-4D97-AF65-F5344CB8AC3E}">
        <p14:creationId xmlns:p14="http://schemas.microsoft.com/office/powerpoint/2010/main" val="3245899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875"/>
    </mc:Choice>
    <mc:Fallback xmlns="">
      <p:transition spd="slow" advTm="26875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9 (a) with Examiner’s comments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960C6675-0B07-44DB-9860-F41AEB5D0AFD}"/>
              </a:ext>
            </a:extLst>
          </p:cNvPr>
          <p:cNvSpPr/>
          <p:nvPr/>
        </p:nvSpPr>
        <p:spPr>
          <a:xfrm>
            <a:off x="8023788" y="954157"/>
            <a:ext cx="3747052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r>
              <a:rPr lang="en-GB" sz="1600" i="1" dirty="0">
                <a:solidFill>
                  <a:srgbClr val="0070C0"/>
                </a:solidFill>
              </a:rPr>
              <a:t>Q9a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This learner has presented a very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good discussion which indicates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very good understanding of holistic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development. Areas of development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have been identified and discussed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with examples and links to this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scenario. Evidence of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this can be seen where the learner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splits fine and gross motor skills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and discusses how both are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supported. There is very good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development of discussion through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social and emotional links identifying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how the children might feel on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return to school. The learner identifies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imagination as part of cognitive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development and is able again to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make links to this activity</a:t>
            </a:r>
            <a:r>
              <a:rPr lang="en-GB" i="1" dirty="0">
                <a:solidFill>
                  <a:srgbClr val="0070C0"/>
                </a:solidFill>
              </a:rPr>
              <a:t>.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5 marks awarded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C26DC9-8FD7-4285-BDD9-8A00940EDA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11" y="962025"/>
            <a:ext cx="5991467" cy="418272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59185F6-44A5-42BC-97E0-1BACEF459E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422" y="5155303"/>
            <a:ext cx="5991467" cy="153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194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r>
              <a:rPr lang="en-GB" sz="1800" i="1" dirty="0">
                <a:solidFill>
                  <a:srgbClr val="0070C0"/>
                </a:solidFill>
              </a:rPr>
              <a:t> </a:t>
            </a:r>
            <a:endParaRPr lang="en-GB" i="1" dirty="0">
              <a:solidFill>
                <a:srgbClr val="0070C0"/>
              </a:solidFill>
            </a:endParaRPr>
          </a:p>
          <a:p>
            <a:r>
              <a:rPr lang="en-GB" sz="1600" i="1" dirty="0">
                <a:solidFill>
                  <a:srgbClr val="0070C0"/>
                </a:solidFill>
              </a:rPr>
              <a:t>Q9a Full marks have been awarded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 here as the learner has developed a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discussion to meet the requirements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of the question. This shows good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understanding of the command verb.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The learner understands how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this type of activity can support self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esteem and how working together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communicating with others can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support social skills. The inclusion of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different parts of the world in relation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to intellectual development is relevant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and shows that the learner is making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good use of the scenario to support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the response. The learner also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 recognises the use of new words in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a practical activity will support 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language skills</a:t>
            </a:r>
          </a:p>
          <a:p>
            <a:r>
              <a:rPr lang="en-GB" sz="1600" i="1" dirty="0">
                <a:solidFill>
                  <a:srgbClr val="0070C0"/>
                </a:solidFill>
              </a:rPr>
              <a:t>      5 marks awarded</a:t>
            </a: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9 (a) with Examiner’s comments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CC52B3D9-1E99-4636-A30F-D1E13E1114FD}"/>
              </a:ext>
            </a:extLst>
          </p:cNvPr>
          <p:cNvSpPr/>
          <p:nvPr/>
        </p:nvSpPr>
        <p:spPr>
          <a:xfrm>
            <a:off x="8023788" y="954157"/>
            <a:ext cx="3747052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A07936E-27D9-4D7F-8715-1CFFDD40E9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65" y="1036981"/>
            <a:ext cx="6924675" cy="4953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1A9828B-5D0F-4CE4-B12E-BE6ED5C71C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465" y="5975323"/>
            <a:ext cx="6924675" cy="833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168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FFB5E3EB-7213-431F-A161-31009DF58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r>
              <a:rPr lang="en-GB" sz="1800" dirty="0"/>
              <a:t>Question 9 (b) and (c) and mark scheme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1352974-7A0A-4950-A5FE-C2E622490F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7797" y="126357"/>
            <a:ext cx="4757195" cy="672098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C6C5472-41FF-407C-80B7-B0E4DFFE4EC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4064"/>
          <a:stretch/>
        </p:blipFill>
        <p:spPr>
          <a:xfrm>
            <a:off x="281431" y="1641587"/>
            <a:ext cx="6026577" cy="160224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42A7E1-F4E1-4440-A177-88E4D9E972E1}"/>
              </a:ext>
            </a:extLst>
          </p:cNvPr>
          <p:cNvSpPr txBox="1"/>
          <p:nvPr/>
        </p:nvSpPr>
        <p:spPr>
          <a:xfrm>
            <a:off x="214518" y="980812"/>
            <a:ext cx="60940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i="1" dirty="0"/>
              <a:t>Outline </a:t>
            </a:r>
          </a:p>
          <a:p>
            <a:r>
              <a:rPr lang="en-US" sz="1400" i="1" dirty="0"/>
              <a:t>Set out the main points/provide a brief description or main characteristics </a:t>
            </a:r>
            <a:endParaRPr lang="en-GB" sz="1400" i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57616A-7737-4892-A601-EF7E517AD30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872"/>
          <a:stretch/>
        </p:blipFill>
        <p:spPr>
          <a:xfrm>
            <a:off x="248264" y="4199241"/>
            <a:ext cx="6026577" cy="181825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14FF131-6DBE-4D32-8380-9CDC31DDF374}"/>
              </a:ext>
            </a:extLst>
          </p:cNvPr>
          <p:cNvSpPr txBox="1"/>
          <p:nvPr/>
        </p:nvSpPr>
        <p:spPr>
          <a:xfrm>
            <a:off x="247685" y="3676021"/>
            <a:ext cx="60940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/>
              <a:t>Identify </a:t>
            </a:r>
          </a:p>
          <a:p>
            <a:r>
              <a:rPr lang="en-GB" sz="1400" dirty="0"/>
              <a:t>As for 'give' </a:t>
            </a:r>
          </a:p>
        </p:txBody>
      </p:sp>
    </p:spTree>
    <p:extLst>
      <p:ext uri="{BB962C8B-B14F-4D97-AF65-F5344CB8AC3E}">
        <p14:creationId xmlns:p14="http://schemas.microsoft.com/office/powerpoint/2010/main" val="3496806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875"/>
    </mc:Choice>
    <mc:Fallback xmlns="">
      <p:transition spd="slow" advTm="26875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9 (b) and (c) with Examiner’s comments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CBB52F8E-3866-4552-A015-D72E9E5796EB}"/>
              </a:ext>
            </a:extLst>
          </p:cNvPr>
          <p:cNvSpPr/>
          <p:nvPr/>
        </p:nvSpPr>
        <p:spPr>
          <a:xfrm>
            <a:off x="8023788" y="954157"/>
            <a:ext cx="3747052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r>
              <a:rPr lang="en-GB" sz="1400" i="1" dirty="0">
                <a:solidFill>
                  <a:srgbClr val="0070C0"/>
                </a:solidFill>
              </a:rPr>
              <a:t>Q9b There is no evidence that this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 learner understands the meaning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of continuous provision as the 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response is not clear.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To gain marks the learner needed 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to refer to, independent learning, 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where children initiate their own 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play free from adult intervention,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where children can experiment and 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make their own choices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0 marks awarded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Q9c The question requires the learner identify</a:t>
            </a:r>
          </a:p>
          <a:p>
            <a:r>
              <a:rPr lang="en-GB" sz="1400" b="1" i="1" dirty="0">
                <a:solidFill>
                  <a:srgbClr val="0070C0"/>
                </a:solidFill>
              </a:rPr>
              <a:t>Two resources. </a:t>
            </a:r>
            <a:r>
              <a:rPr lang="en-GB" sz="1400" i="1" dirty="0">
                <a:solidFill>
                  <a:srgbClr val="0070C0"/>
                </a:solidFill>
              </a:rPr>
              <a:t>This learner has identified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activities, therefore not met the question 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requirement to gain any marks.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Had the learner identified writing/drawing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equipment/templates for drawing marks could 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have been gained.</a:t>
            </a:r>
          </a:p>
          <a:p>
            <a:r>
              <a:rPr lang="en-GB" sz="1400" i="1" dirty="0">
                <a:solidFill>
                  <a:srgbClr val="0070C0"/>
                </a:solidFill>
              </a:rPr>
              <a:t>0 marks awarded.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72920EB-A599-494F-8CCF-73D488BCA26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4476"/>
          <a:stretch/>
        </p:blipFill>
        <p:spPr>
          <a:xfrm>
            <a:off x="173560" y="985837"/>
            <a:ext cx="6543675" cy="369033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8AE7B51-94F6-4E4A-B362-17A4A905CB1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46"/>
          <a:stretch/>
        </p:blipFill>
        <p:spPr>
          <a:xfrm>
            <a:off x="590309" y="4676172"/>
            <a:ext cx="6126926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095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9 (b) and (c) with Examiner’s comments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B5117985-2106-4883-A5DD-B404807183EF}"/>
              </a:ext>
            </a:extLst>
          </p:cNvPr>
          <p:cNvSpPr/>
          <p:nvPr/>
        </p:nvSpPr>
        <p:spPr>
          <a:xfrm>
            <a:off x="8023788" y="954157"/>
            <a:ext cx="3747052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r>
              <a:rPr lang="en-GB" i="1" dirty="0">
                <a:solidFill>
                  <a:srgbClr val="0070C0"/>
                </a:solidFill>
              </a:rPr>
              <a:t>Q9b </a:t>
            </a:r>
          </a:p>
          <a:p>
            <a:r>
              <a:rPr lang="en-GB" i="1" dirty="0">
                <a:solidFill>
                  <a:srgbClr val="0070C0"/>
                </a:solidFill>
              </a:rPr>
              <a:t>This learner has shown</a:t>
            </a:r>
          </a:p>
          <a:p>
            <a:r>
              <a:rPr lang="en-GB" sz="1800" i="1" dirty="0">
                <a:solidFill>
                  <a:srgbClr val="0070C0"/>
                </a:solidFill>
              </a:rPr>
              <a:t>Little knowledge of continuous </a:t>
            </a:r>
          </a:p>
          <a:p>
            <a:r>
              <a:rPr lang="en-GB" i="1" dirty="0">
                <a:solidFill>
                  <a:srgbClr val="0070C0"/>
                </a:solidFill>
              </a:rPr>
              <a:t>Provision although an attempt has </a:t>
            </a:r>
          </a:p>
          <a:p>
            <a:r>
              <a:rPr lang="en-GB" sz="1800" i="1" dirty="0">
                <a:solidFill>
                  <a:srgbClr val="0070C0"/>
                </a:solidFill>
              </a:rPr>
              <a:t>Been made where evidence refers </a:t>
            </a:r>
          </a:p>
          <a:p>
            <a:r>
              <a:rPr lang="en-GB" sz="1800" i="1" dirty="0">
                <a:solidFill>
                  <a:srgbClr val="0070C0"/>
                </a:solidFill>
              </a:rPr>
              <a:t>To children going back to learn if</a:t>
            </a:r>
          </a:p>
          <a:p>
            <a:r>
              <a:rPr lang="en-GB" i="1" dirty="0">
                <a:solidFill>
                  <a:srgbClr val="0070C0"/>
                </a:solidFill>
              </a:rPr>
              <a:t>They don’t the first time.</a:t>
            </a:r>
          </a:p>
          <a:p>
            <a:r>
              <a:rPr lang="en-GB" sz="1800" i="1" dirty="0">
                <a:solidFill>
                  <a:srgbClr val="0070C0"/>
                </a:solidFill>
              </a:rPr>
              <a:t>1 mark awarded</a:t>
            </a:r>
          </a:p>
          <a:p>
            <a:endParaRPr lang="en-GB" sz="1800" i="1" dirty="0">
              <a:solidFill>
                <a:srgbClr val="0070C0"/>
              </a:solidFill>
            </a:endParaRPr>
          </a:p>
          <a:p>
            <a:r>
              <a:rPr lang="en-GB" sz="1800" i="1">
                <a:solidFill>
                  <a:srgbClr val="0070C0"/>
                </a:solidFill>
              </a:rPr>
              <a:t>Q9c</a:t>
            </a:r>
            <a:endParaRPr lang="en-GB" sz="1800" i="1" dirty="0">
              <a:solidFill>
                <a:srgbClr val="0070C0"/>
              </a:solidFill>
            </a:endParaRPr>
          </a:p>
          <a:p>
            <a:r>
              <a:rPr lang="en-GB" i="1" dirty="0">
                <a:solidFill>
                  <a:srgbClr val="0070C0"/>
                </a:solidFill>
              </a:rPr>
              <a:t>A full 2 marks are awarded here </a:t>
            </a:r>
          </a:p>
          <a:p>
            <a:r>
              <a:rPr lang="en-GB" i="1" dirty="0">
                <a:solidFill>
                  <a:srgbClr val="0070C0"/>
                </a:solidFill>
              </a:rPr>
              <a:t>as the learner clearly identifies</a:t>
            </a:r>
          </a:p>
          <a:p>
            <a:r>
              <a:rPr lang="en-GB" sz="1800" i="1" dirty="0">
                <a:solidFill>
                  <a:srgbClr val="0070C0"/>
                </a:solidFill>
              </a:rPr>
              <a:t>Relevant additional resources,</a:t>
            </a:r>
          </a:p>
          <a:p>
            <a:r>
              <a:rPr lang="en-GB" i="1" dirty="0">
                <a:solidFill>
                  <a:srgbClr val="0070C0"/>
                </a:solidFill>
              </a:rPr>
              <a:t>Italian food and items of clothing.</a:t>
            </a:r>
          </a:p>
          <a:p>
            <a:r>
              <a:rPr lang="en-GB" i="1" dirty="0">
                <a:solidFill>
                  <a:srgbClr val="0070C0"/>
                </a:solidFill>
              </a:rPr>
              <a:t>2 marks awarded</a:t>
            </a: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r>
              <a:rPr lang="en-GB" sz="1800" i="1" dirty="0">
                <a:solidFill>
                  <a:srgbClr val="0070C0"/>
                </a:solidFill>
              </a:rPr>
              <a:t> </a:t>
            </a: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endParaRPr lang="en-GB" sz="1800" i="1" dirty="0">
              <a:solidFill>
                <a:srgbClr val="0070C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D2334A8-FB43-4B03-A61B-FF44F49E7D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11" y="1202635"/>
            <a:ext cx="671512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901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FFB5E3EB-7213-431F-A161-31009DF58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2" y="208722"/>
            <a:ext cx="3387164" cy="381587"/>
          </a:xfrm>
        </p:spPr>
        <p:txBody>
          <a:bodyPr/>
          <a:lstStyle/>
          <a:p>
            <a:r>
              <a:rPr lang="en-GB" sz="1800" dirty="0"/>
              <a:t>Question 1 (b) and mark scheme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0555C93-1745-415A-81DF-7A5BE95D05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4269" y="995423"/>
            <a:ext cx="6257355" cy="538763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D9C8239-B929-43EE-9E85-7516A50C10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012" y="2331753"/>
            <a:ext cx="5401159" cy="316039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30E1F4D-76D0-47B4-AA6F-166E02589B09}"/>
              </a:ext>
            </a:extLst>
          </p:cNvPr>
          <p:cNvSpPr txBox="1"/>
          <p:nvPr/>
        </p:nvSpPr>
        <p:spPr>
          <a:xfrm>
            <a:off x="282013" y="995423"/>
            <a:ext cx="364180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i="1" dirty="0"/>
              <a:t>Explain </a:t>
            </a:r>
          </a:p>
          <a:p>
            <a:r>
              <a:rPr lang="en-US" sz="1400" i="1" dirty="0"/>
              <a:t>Provide details and reasons for how and why something is the way it is</a:t>
            </a:r>
            <a:endParaRPr lang="en-GB" sz="1400" i="1" dirty="0"/>
          </a:p>
        </p:txBody>
      </p:sp>
    </p:spTree>
    <p:extLst>
      <p:ext uri="{BB962C8B-B14F-4D97-AF65-F5344CB8AC3E}">
        <p14:creationId xmlns:p14="http://schemas.microsoft.com/office/powerpoint/2010/main" val="2990185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875"/>
    </mc:Choice>
    <mc:Fallback xmlns="">
      <p:transition spd="slow" advTm="26875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1 (b) with Examiner’s comments</a:t>
            </a:r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D09B1B12-C50B-475F-9DD7-2018BEF32C7E}"/>
              </a:ext>
            </a:extLst>
          </p:cNvPr>
          <p:cNvSpPr/>
          <p:nvPr/>
        </p:nvSpPr>
        <p:spPr>
          <a:xfrm>
            <a:off x="7755038" y="954157"/>
            <a:ext cx="4015802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9E9E24C-92ED-49EC-B49B-7746A94087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11" y="1084266"/>
            <a:ext cx="7000169" cy="404332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4C2DB8B-2109-48A3-8A9A-3B8B10C74A28}"/>
              </a:ext>
            </a:extLst>
          </p:cNvPr>
          <p:cNvSpPr txBox="1"/>
          <p:nvPr/>
        </p:nvSpPr>
        <p:spPr>
          <a:xfrm>
            <a:off x="7870371" y="1202635"/>
            <a:ext cx="3689284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i="1" dirty="0">
                <a:solidFill>
                  <a:srgbClr val="0070C0"/>
                </a:solidFill>
              </a:rPr>
              <a:t>Q1b This question requires the learner to</a:t>
            </a:r>
            <a:r>
              <a:rPr lang="en-GB" b="1" i="1" dirty="0">
                <a:solidFill>
                  <a:srgbClr val="0070C0"/>
                </a:solidFill>
              </a:rPr>
              <a:t> explain </a:t>
            </a:r>
            <a:r>
              <a:rPr lang="en-GB" i="1" dirty="0">
                <a:solidFill>
                  <a:srgbClr val="0070C0"/>
                </a:solidFill>
              </a:rPr>
              <a:t>how the role play area can support development of </a:t>
            </a:r>
            <a:r>
              <a:rPr lang="en-GB" b="1" i="1" dirty="0">
                <a:solidFill>
                  <a:srgbClr val="0070C0"/>
                </a:solidFill>
              </a:rPr>
              <a:t>social skills.</a:t>
            </a:r>
          </a:p>
          <a:p>
            <a:r>
              <a:rPr lang="en-GB" i="1" dirty="0">
                <a:solidFill>
                  <a:srgbClr val="0070C0"/>
                </a:solidFill>
              </a:rPr>
              <a:t>This learner does not follow those requirements throughout the answer given, therefor marks have been lost and only 1 mark achieved. The learner does not clearly explain the answer in relation to social skills but does make a tentative link to communication helping children socialise. The second answers refers to language skills with no explanation supporting social skills development     1</a:t>
            </a:r>
            <a:r>
              <a:rPr lang="en-GB" sz="1800" i="1" dirty="0">
                <a:solidFill>
                  <a:srgbClr val="0070C0"/>
                </a:solidFill>
              </a:rPr>
              <a:t> mark awarded</a:t>
            </a:r>
          </a:p>
        </p:txBody>
      </p:sp>
    </p:spTree>
    <p:extLst>
      <p:ext uri="{BB962C8B-B14F-4D97-AF65-F5344CB8AC3E}">
        <p14:creationId xmlns:p14="http://schemas.microsoft.com/office/powerpoint/2010/main" val="3532187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1B27EA4-A427-43AC-A564-40F7D401D33F}"/>
              </a:ext>
            </a:extLst>
          </p:cNvPr>
          <p:cNvSpPr txBox="1">
            <a:spLocks/>
          </p:cNvSpPr>
          <p:nvPr/>
        </p:nvSpPr>
        <p:spPr>
          <a:xfrm>
            <a:off x="282011" y="254060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/>
              <a:t>Question 1 (b) with Examiner’s comments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1FDA2A31-6EE9-4007-A2E0-8D45EC0F17C5}"/>
              </a:ext>
            </a:extLst>
          </p:cNvPr>
          <p:cNvSpPr/>
          <p:nvPr/>
        </p:nvSpPr>
        <p:spPr>
          <a:xfrm>
            <a:off x="8023788" y="954157"/>
            <a:ext cx="3747052" cy="5158408"/>
          </a:xfrm>
          <a:prstGeom prst="wedgeRoundRectCallout">
            <a:avLst>
              <a:gd name="adj1" fmla="val -56182"/>
              <a:gd name="adj2" fmla="val 6155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GB" i="1" dirty="0">
              <a:solidFill>
                <a:srgbClr val="0070C0"/>
              </a:solidFill>
            </a:endParaRPr>
          </a:p>
          <a:p>
            <a:r>
              <a:rPr lang="en-GB" i="1" dirty="0">
                <a:solidFill>
                  <a:srgbClr val="0070C0"/>
                </a:solidFill>
              </a:rPr>
              <a:t>Q1b This learner  has focussed on</a:t>
            </a:r>
          </a:p>
          <a:p>
            <a:r>
              <a:rPr lang="en-GB" i="1" dirty="0">
                <a:solidFill>
                  <a:srgbClr val="0070C0"/>
                </a:solidFill>
              </a:rPr>
              <a:t>language development in the</a:t>
            </a:r>
          </a:p>
          <a:p>
            <a:r>
              <a:rPr lang="en-GB" i="1" dirty="0">
                <a:solidFill>
                  <a:srgbClr val="0070C0"/>
                </a:solidFill>
              </a:rPr>
              <a:t>first section. Although a good </a:t>
            </a:r>
          </a:p>
          <a:p>
            <a:r>
              <a:rPr lang="en-GB" i="1" dirty="0">
                <a:solidFill>
                  <a:srgbClr val="0070C0"/>
                </a:solidFill>
              </a:rPr>
              <a:t>explanation it is not developed in</a:t>
            </a:r>
          </a:p>
          <a:p>
            <a:r>
              <a:rPr lang="en-GB" i="1" dirty="0">
                <a:solidFill>
                  <a:srgbClr val="0070C0"/>
                </a:solidFill>
              </a:rPr>
              <a:t> line with the question requirements</a:t>
            </a:r>
          </a:p>
          <a:p>
            <a:r>
              <a:rPr lang="en-GB" i="1" dirty="0">
                <a:solidFill>
                  <a:srgbClr val="0070C0"/>
                </a:solidFill>
              </a:rPr>
              <a:t>there are no links made to social</a:t>
            </a:r>
          </a:p>
          <a:p>
            <a:r>
              <a:rPr lang="en-GB" i="1" dirty="0">
                <a:solidFill>
                  <a:srgbClr val="0070C0"/>
                </a:solidFill>
              </a:rPr>
              <a:t>development. </a:t>
            </a:r>
          </a:p>
          <a:p>
            <a:r>
              <a:rPr lang="en-GB" i="1" dirty="0">
                <a:solidFill>
                  <a:srgbClr val="0070C0"/>
                </a:solidFill>
              </a:rPr>
              <a:t>There is evidence of a </a:t>
            </a:r>
          </a:p>
          <a:p>
            <a:r>
              <a:rPr lang="en-GB" i="1" dirty="0">
                <a:solidFill>
                  <a:srgbClr val="0070C0"/>
                </a:solidFill>
              </a:rPr>
              <a:t>good explanation in the second </a:t>
            </a:r>
          </a:p>
          <a:p>
            <a:r>
              <a:rPr lang="en-GB" i="1" dirty="0">
                <a:solidFill>
                  <a:srgbClr val="0070C0"/>
                </a:solidFill>
              </a:rPr>
              <a:t>answer. There is clear understanding</a:t>
            </a:r>
          </a:p>
          <a:p>
            <a:r>
              <a:rPr lang="en-GB" i="1" dirty="0">
                <a:solidFill>
                  <a:srgbClr val="0070C0"/>
                </a:solidFill>
              </a:rPr>
              <a:t>of how role play supports friendships</a:t>
            </a:r>
          </a:p>
          <a:p>
            <a:r>
              <a:rPr lang="en-GB" i="1" dirty="0">
                <a:solidFill>
                  <a:srgbClr val="0070C0"/>
                </a:solidFill>
              </a:rPr>
              <a:t>learning to share and take turns. </a:t>
            </a:r>
          </a:p>
          <a:p>
            <a:r>
              <a:rPr lang="en-GB" i="1" dirty="0">
                <a:solidFill>
                  <a:srgbClr val="0070C0"/>
                </a:solidFill>
              </a:rPr>
              <a:t>further development indicates</a:t>
            </a:r>
          </a:p>
          <a:p>
            <a:r>
              <a:rPr lang="en-GB" i="1" dirty="0">
                <a:solidFill>
                  <a:srgbClr val="0070C0"/>
                </a:solidFill>
              </a:rPr>
              <a:t>knowledge of the importance of </a:t>
            </a:r>
          </a:p>
          <a:p>
            <a:r>
              <a:rPr lang="en-GB" i="1" dirty="0">
                <a:solidFill>
                  <a:srgbClr val="0070C0"/>
                </a:solidFill>
              </a:rPr>
              <a:t>children looking after each other</a:t>
            </a:r>
          </a:p>
          <a:p>
            <a:r>
              <a:rPr lang="en-GB" i="1" dirty="0">
                <a:solidFill>
                  <a:srgbClr val="0070C0"/>
                </a:solidFill>
              </a:rPr>
              <a:t>whilst playing and learning with</a:t>
            </a:r>
          </a:p>
          <a:p>
            <a:r>
              <a:rPr lang="en-GB" i="1" dirty="0">
                <a:solidFill>
                  <a:srgbClr val="0070C0"/>
                </a:solidFill>
              </a:rPr>
              <a:t>this activity.</a:t>
            </a:r>
          </a:p>
          <a:p>
            <a:r>
              <a:rPr lang="en-GB" i="1" dirty="0">
                <a:solidFill>
                  <a:srgbClr val="0070C0"/>
                </a:solidFill>
              </a:rPr>
              <a:t>2 </a:t>
            </a:r>
            <a:r>
              <a:rPr lang="en-GB" sz="1800" i="1" dirty="0">
                <a:solidFill>
                  <a:srgbClr val="0070C0"/>
                </a:solidFill>
              </a:rPr>
              <a:t>marks awarded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CBF53D8-6D9D-4948-9448-4E583CAF40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11" y="1202635"/>
            <a:ext cx="64674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555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87"/>
    </mc:Choice>
    <mc:Fallback xmlns="">
      <p:transition spd="slow" advTm="98787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FFB5E3EB-7213-431F-A161-31009DF58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r>
              <a:rPr lang="en-GB" sz="1800" dirty="0"/>
              <a:t>Question 1 (c) and mark scheme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C0F974-CDD8-43CD-99F8-D1C1FCA81B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384" y="1875382"/>
            <a:ext cx="5887616" cy="420305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90F829A-59B6-47BB-AC45-C076D2BD20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1209" y="92597"/>
            <a:ext cx="5566217" cy="676540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F1DF530-00F6-414D-9428-F1634D14CB68}"/>
              </a:ext>
            </a:extLst>
          </p:cNvPr>
          <p:cNvSpPr txBox="1"/>
          <p:nvPr/>
        </p:nvSpPr>
        <p:spPr>
          <a:xfrm>
            <a:off x="239535" y="1063654"/>
            <a:ext cx="60940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i="1" dirty="0"/>
              <a:t>Examine </a:t>
            </a:r>
          </a:p>
          <a:p>
            <a:r>
              <a:rPr lang="en-US" sz="1400" i="1" dirty="0"/>
              <a:t>Investigate closely, in detail </a:t>
            </a:r>
            <a:endParaRPr lang="en-GB" sz="1400" i="1" dirty="0"/>
          </a:p>
        </p:txBody>
      </p:sp>
    </p:spTree>
    <p:extLst>
      <p:ext uri="{BB962C8B-B14F-4D97-AF65-F5344CB8AC3E}">
        <p14:creationId xmlns:p14="http://schemas.microsoft.com/office/powerpoint/2010/main" val="1314053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875"/>
    </mc:Choice>
    <mc:Fallback xmlns="">
      <p:transition spd="slow" advTm="26875"/>
    </mc:Fallback>
  </mc:AlternateContent>
</p:sld>
</file>

<file path=ppt/theme/theme1.xml><?xml version="1.0" encoding="utf-8"?>
<a:theme xmlns:a="http://schemas.openxmlformats.org/drawingml/2006/main" name="Office Theme">
  <a:themeElements>
    <a:clrScheme name="City and guilds 0119">
      <a:dk1>
        <a:srgbClr val="140000"/>
      </a:dk1>
      <a:lt1>
        <a:srgbClr val="FFFFFF"/>
      </a:lt1>
      <a:dk2>
        <a:srgbClr val="F94130"/>
      </a:dk2>
      <a:lt2>
        <a:srgbClr val="00B5E2"/>
      </a:lt2>
      <a:accent1>
        <a:srgbClr val="007BB9"/>
      </a:accent1>
      <a:accent2>
        <a:srgbClr val="00BFB3"/>
      </a:accent2>
      <a:accent3>
        <a:srgbClr val="FFC841"/>
      </a:accent3>
      <a:accent4>
        <a:srgbClr val="65B2E6"/>
      </a:accent4>
      <a:accent5>
        <a:srgbClr val="97D700"/>
      </a:accent5>
      <a:accent6>
        <a:srgbClr val="C6C6C6"/>
      </a:accent6>
      <a:hlink>
        <a:srgbClr val="8C286E"/>
      </a:hlink>
      <a:folHlink>
        <a:srgbClr val="CE005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none" lIns="0" tIns="0" rIns="0" bIns="0">
        <a:noAutofit/>
      </a:bodyPr>
      <a:lstStyle>
        <a:defPPr>
          <a:defRPr>
            <a:solidFill>
              <a:srgbClr val="000000"/>
            </a:solidFill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C&amp;G_PowerPoint_New_Template_V1 [Read-Only]" id="{9814EAAC-C1C9-41D0-82E1-0AF7615562C8}" vid="{3259BF9B-0B01-4419-95C1-0789706EF41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  <SharedWithUsers xmlns="36f98b4f-ba65-4a7d-9a34-48b23de556cb">
      <UserInfo>
        <DisplayName>Richards, Catherine</DisplayName>
        <AccountId>37813</AccountId>
        <AccountType/>
      </UserInfo>
      <UserInfo>
        <DisplayName>Gwerfyl, Saran</DisplayName>
        <AccountId>38276</AccountId>
        <AccountType/>
      </UserInfo>
      <UserInfo>
        <DisplayName>Baish, Zoe</DisplayName>
        <AccountId>147</AccountId>
        <AccountType/>
      </UserInfo>
      <UserInfo>
        <DisplayName>Thomas, Amy</DisplayName>
        <AccountId>38356</AccountId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02E233BCF3B4439937791014C43B31" ma:contentTypeVersion="64" ma:contentTypeDescription="Create a new document." ma:contentTypeScope="" ma:versionID="d5d75e3b38368693072415491b22a706">
  <xsd:schema xmlns:xsd="http://www.w3.org/2001/XMLSchema" xmlns:xs="http://www.w3.org/2001/XMLSchema" xmlns:p="http://schemas.microsoft.com/office/2006/metadata/properties" xmlns:ns1="http://schemas.microsoft.com/sharepoint/v3" xmlns:ns2="e3a6d8c0-ef40-4695-9941-c9fc2513bc54" xmlns:ns3="36f98b4f-ba65-4a7d-9a34-48b23de556cb" targetNamespace="http://schemas.microsoft.com/office/2006/metadata/properties" ma:root="true" ma:fieldsID="da4ad8a822bdbda5b399bfd8bbc5b214" ns1:_="" ns2:_="" ns3:_="">
    <xsd:import namespace="http://schemas.microsoft.com/sharepoint/v3"/>
    <xsd:import namespace="e3a6d8c0-ef40-4695-9941-c9fc2513bc54"/>
    <xsd:import namespace="36f98b4f-ba65-4a7d-9a34-48b23de556cb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4" nillable="true" ma:displayName="Scheduling Start Date" ma:description="" ma:internalName="PublishingStartDate">
      <xsd:simpleType>
        <xsd:restriction base="dms:Unknown"/>
      </xsd:simpleType>
    </xsd:element>
    <xsd:element name="PublishingExpirationDate" ma:index="5" nillable="true" ma:displayName="Scheduling End Date" ma:description="Scheduling End Date is a site column created by the Publishing feature. It is used to specify the date and time on which this page will no longer appear to site visitors.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a6d8c0-ef40-4695-9941-c9fc2513bc5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f98b4f-ba65-4a7d-9a34-48b23de556cb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6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4CF2C5D-BA0A-4ADC-ACA3-AA75CD9BCC39}">
  <ds:schemaRefs>
    <ds:schemaRef ds:uri="http://schemas.microsoft.com/office/2006/metadata/properties"/>
    <ds:schemaRef ds:uri="http://schemas.microsoft.com/sharepoint/v3"/>
    <ds:schemaRef ds:uri="http://purl.org/dc/terms/"/>
    <ds:schemaRef ds:uri="http://schemas.openxmlformats.org/package/2006/metadata/core-properties"/>
    <ds:schemaRef ds:uri="e3a6d8c0-ef40-4695-9941-c9fc2513bc54"/>
    <ds:schemaRef ds:uri="http://schemas.microsoft.com/office/2006/documentManagement/types"/>
    <ds:schemaRef ds:uri="http://schemas.microsoft.com/office/infopath/2007/PartnerControls"/>
    <ds:schemaRef ds:uri="36f98b4f-ba65-4a7d-9a34-48b23de556cb"/>
    <ds:schemaRef ds:uri="http://purl.org/dc/elements/1.1/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D7F1651-5B2A-4B16-9EFE-F4259EAB826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832B112-60BA-4B66-B2C4-E9025CE8F4C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e3a6d8c0-ef40-4695-9941-c9fc2513bc54"/>
    <ds:schemaRef ds:uri="36f98b4f-ba65-4a7d-9a34-48b23de556c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2355</TotalTime>
  <Words>3603</Words>
  <Application>Microsoft Office PowerPoint</Application>
  <PresentationFormat>Widescreen</PresentationFormat>
  <Paragraphs>700</Paragraphs>
  <Slides>56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0" baseType="lpstr">
      <vt:lpstr>Arial</vt:lpstr>
      <vt:lpstr>Calibri</vt:lpstr>
      <vt:lpstr>Lato</vt:lpstr>
      <vt:lpstr>Office Theme</vt:lpstr>
      <vt:lpstr>PowerPoint Presentation</vt:lpstr>
      <vt:lpstr>PowerPoint Presentation</vt:lpstr>
      <vt:lpstr>Question 1 (a) and mark scheme </vt:lpstr>
      <vt:lpstr>PowerPoint Presentation</vt:lpstr>
      <vt:lpstr>PowerPoint Presentation</vt:lpstr>
      <vt:lpstr>Question 1 (b) and mark scheme </vt:lpstr>
      <vt:lpstr>PowerPoint Presentation</vt:lpstr>
      <vt:lpstr>PowerPoint Presentation</vt:lpstr>
      <vt:lpstr>Question 1 (c) and mark scheme </vt:lpstr>
      <vt:lpstr>PowerPoint Presentation</vt:lpstr>
      <vt:lpstr>PowerPoint Presentation</vt:lpstr>
      <vt:lpstr>Question 2 and mark scheme </vt:lpstr>
      <vt:lpstr>PowerPoint Presentation</vt:lpstr>
      <vt:lpstr>PowerPoint Presentation</vt:lpstr>
      <vt:lpstr>Question 3 and mark scheme </vt:lpstr>
      <vt:lpstr>PowerPoint Presentation</vt:lpstr>
      <vt:lpstr>PowerPoint Presentation</vt:lpstr>
      <vt:lpstr>Question 4 and mark scheme </vt:lpstr>
      <vt:lpstr>Question 4 cont. and mark scheme </vt:lpstr>
      <vt:lpstr>PowerPoint Presentation</vt:lpstr>
      <vt:lpstr>PowerPoint Presentation</vt:lpstr>
      <vt:lpstr>PowerPoint Presentation</vt:lpstr>
      <vt:lpstr>PowerPoint Presentation</vt:lpstr>
      <vt:lpstr>Question 5 (a) and mark scheme </vt:lpstr>
      <vt:lpstr>PowerPoint Presentation</vt:lpstr>
      <vt:lpstr>PowerPoint Presentation</vt:lpstr>
      <vt:lpstr>Question 5 (b) and mark scheme </vt:lpstr>
      <vt:lpstr>PowerPoint Presentation</vt:lpstr>
      <vt:lpstr>PowerPoint Presentation</vt:lpstr>
      <vt:lpstr>Question 5 (c) and mark scheme </vt:lpstr>
      <vt:lpstr>PowerPoint Presentation</vt:lpstr>
      <vt:lpstr>PowerPoint Presentation</vt:lpstr>
      <vt:lpstr>Question 6 (a) and mark scheme </vt:lpstr>
      <vt:lpstr>PowerPoint Presentation</vt:lpstr>
      <vt:lpstr>PowerPoint Presentation</vt:lpstr>
      <vt:lpstr>Question 6 (b) (i) and mark scheme </vt:lpstr>
      <vt:lpstr>PowerPoint Presentation</vt:lpstr>
      <vt:lpstr>PowerPoint Presentation</vt:lpstr>
      <vt:lpstr>Question 6 (b) (ii) and mark scheme </vt:lpstr>
      <vt:lpstr>PowerPoint Presentation</vt:lpstr>
      <vt:lpstr>PowerPoint Presentation</vt:lpstr>
      <vt:lpstr>Question 7 (a) and mark scheme </vt:lpstr>
      <vt:lpstr>PowerPoint Presentation</vt:lpstr>
      <vt:lpstr>PowerPoint Presentation</vt:lpstr>
      <vt:lpstr>Question 7 (b) and mark scheme </vt:lpstr>
      <vt:lpstr>PowerPoint Presentation</vt:lpstr>
      <vt:lpstr>PowerPoint Presentation</vt:lpstr>
      <vt:lpstr>Question 8 and mark scheme </vt:lpstr>
      <vt:lpstr>PowerPoint Presentation</vt:lpstr>
      <vt:lpstr>PowerPoint Presentation</vt:lpstr>
      <vt:lpstr>Question 9 (a) and mark scheme </vt:lpstr>
      <vt:lpstr>PowerPoint Presentation</vt:lpstr>
      <vt:lpstr>PowerPoint Presentation</vt:lpstr>
      <vt:lpstr>Question 9 (b) and (c) and mark scheme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Amy Thomas</dc:creator>
  <cp:lastModifiedBy>Tania Lucas</cp:lastModifiedBy>
  <cp:revision>88</cp:revision>
  <dcterms:created xsi:type="dcterms:W3CDTF">2020-04-27T11:12:25Z</dcterms:created>
  <dcterms:modified xsi:type="dcterms:W3CDTF">2021-02-25T11:58:34Z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0x0101001102E233BCF3B4439937791014C43B31</vt:lpwstr>
  </property>
  <property fmtid="{D5CDD505-2E9C-101B-9397-08002B2CF9AE}" pid="3" name="WJEC Department">
    <vt:lpwstr/>
  </property>
  <property fmtid="{D5CDD505-2E9C-101B-9397-08002B2CF9AE}" pid="4" name="k48d8005054a4dd09ad49b7c837f0781">
    <vt:lpwstr/>
  </property>
  <property fmtid="{D5CDD505-2E9C-101B-9397-08002B2CF9AE}" pid="5" name="WJEC_x0020_Audiences">
    <vt:lpwstr/>
  </property>
  <property fmtid="{D5CDD505-2E9C-101B-9397-08002B2CF9AE}" pid="6" name="WJEC Audiences">
    <vt:lpwstr/>
  </property>
  <property fmtid="{D5CDD505-2E9C-101B-9397-08002B2CF9AE}" pid="7" name="SharedWithUsers">
    <vt:lpwstr>37813;#Richards, Catherine;#38276;#Gwerfyl, Saran;#147;#Baish, Zoe;#38356;#Thomas, Amy</vt:lpwstr>
  </property>
  <property fmtid="{D5CDD505-2E9C-101B-9397-08002B2CF9AE}" pid="8" name="Order">
    <vt:r8>32612300</vt:r8>
  </property>
  <property fmtid="{D5CDD505-2E9C-101B-9397-08002B2CF9AE}" pid="9" name="xd_Signature">
    <vt:bool>false</vt:bool>
  </property>
  <property fmtid="{D5CDD505-2E9C-101B-9397-08002B2CF9AE}" pid="10" name="xd_ProgID">
    <vt:lpwstr/>
  </property>
  <property fmtid="{D5CDD505-2E9C-101B-9397-08002B2CF9AE}" pid="11" name="TemplateUrl">
    <vt:lpwstr/>
  </property>
  <property fmtid="{D5CDD505-2E9C-101B-9397-08002B2CF9AE}" pid="12" name="ComplianceAssetId">
    <vt:lpwstr/>
  </property>
  <property fmtid="{D5CDD505-2E9C-101B-9397-08002B2CF9AE}" pid="13" name="TaxCatchAll">
    <vt:lpwstr/>
  </property>
  <property fmtid="{D5CDD505-2E9C-101B-9397-08002B2CF9AE}" pid="14" name="aa87a6a0bdfe4bfb97a25745bc8270e2">
    <vt:lpwstr/>
  </property>
</Properties>
</file>