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Lst>
  <p:notesMasterIdLst>
    <p:notesMasterId r:id="rId33"/>
  </p:notesMasterIdLst>
  <p:handoutMasterIdLst>
    <p:handoutMasterId r:id="rId34"/>
  </p:handoutMasterIdLst>
  <p:sldIdLst>
    <p:sldId id="776" r:id="rId6"/>
    <p:sldId id="715" r:id="rId7"/>
    <p:sldId id="886" r:id="rId8"/>
    <p:sldId id="887" r:id="rId9"/>
    <p:sldId id="910" r:id="rId10"/>
    <p:sldId id="888" r:id="rId11"/>
    <p:sldId id="889" r:id="rId12"/>
    <p:sldId id="911" r:id="rId13"/>
    <p:sldId id="890" r:id="rId14"/>
    <p:sldId id="891" r:id="rId15"/>
    <p:sldId id="912" r:id="rId16"/>
    <p:sldId id="892" r:id="rId17"/>
    <p:sldId id="893" r:id="rId18"/>
    <p:sldId id="913" r:id="rId19"/>
    <p:sldId id="894" r:id="rId20"/>
    <p:sldId id="895" r:id="rId21"/>
    <p:sldId id="914" r:id="rId22"/>
    <p:sldId id="896" r:id="rId23"/>
    <p:sldId id="897" r:id="rId24"/>
    <p:sldId id="915" r:id="rId25"/>
    <p:sldId id="898" r:id="rId26"/>
    <p:sldId id="908" r:id="rId27"/>
    <p:sldId id="899" r:id="rId28"/>
    <p:sldId id="916" r:id="rId29"/>
    <p:sldId id="900" r:id="rId30"/>
    <p:sldId id="901" r:id="rId31"/>
    <p:sldId id="909" r:id="rId32"/>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5B2E6"/>
    <a:srgbClr val="6699FF"/>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B8FFE7-1E8C-45B6-82B9-0F965BA93CA0}" v="1" dt="2023-08-16T08:41:10.3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78" autoAdjust="0"/>
    <p:restoredTop sz="63565" autoAdjust="0"/>
  </p:normalViewPr>
  <p:slideViewPr>
    <p:cSldViewPr snapToGrid="0" snapToObjects="1">
      <p:cViewPr varScale="1">
        <p:scale>
          <a:sx n="46" d="100"/>
          <a:sy n="46" d="100"/>
        </p:scale>
        <p:origin x="60" y="360"/>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nia Lucas" userId="232b37cb-a817-446c-b5f8-6c2be3ba9e7b" providerId="ADAL" clId="{6CB8FFE7-1E8C-45B6-82B9-0F965BA93CA0}"/>
    <pc:docChg chg="modSld">
      <pc:chgData name="Tania Lucas" userId="232b37cb-a817-446c-b5f8-6c2be3ba9e7b" providerId="ADAL" clId="{6CB8FFE7-1E8C-45B6-82B9-0F965BA93CA0}" dt="2023-08-21T11:42:48.169" v="0" actId="20577"/>
      <pc:docMkLst>
        <pc:docMk/>
      </pc:docMkLst>
      <pc:sldChg chg="modSp mod">
        <pc:chgData name="Tania Lucas" userId="232b37cb-a817-446c-b5f8-6c2be3ba9e7b" providerId="ADAL" clId="{6CB8FFE7-1E8C-45B6-82B9-0F965BA93CA0}" dt="2023-08-21T11:42:48.169" v="0" actId="20577"/>
        <pc:sldMkLst>
          <pc:docMk/>
          <pc:sldMk cId="1972816691" sldId="909"/>
        </pc:sldMkLst>
        <pc:spChg chg="mod">
          <ac:chgData name="Tania Lucas" userId="232b37cb-a817-446c-b5f8-6c2be3ba9e7b" providerId="ADAL" clId="{6CB8FFE7-1E8C-45B6-82B9-0F965BA93CA0}" dt="2023-08-21T11:42:48.169" v="0" actId="20577"/>
          <ac:spMkLst>
            <pc:docMk/>
            <pc:sldMk cId="1972816691" sldId="909"/>
            <ac:spMk id="4" creationId="{C18BCF2F-D76F-442B-AE71-15AEDBAE1B5D}"/>
          </ac:spMkLst>
        </pc:spChg>
      </pc:sldChg>
    </pc:docChg>
  </pc:docChgLst>
  <pc:docChgLst>
    <pc:chgData name="Lucas, Tania" userId="232b37cb-a817-446c-b5f8-6c2be3ba9e7b" providerId="ADAL" clId="{6CB8FFE7-1E8C-45B6-82B9-0F965BA93CA0}"/>
    <pc:docChg chg="modSld">
      <pc:chgData name="Lucas, Tania" userId="232b37cb-a817-446c-b5f8-6c2be3ba9e7b" providerId="ADAL" clId="{6CB8FFE7-1E8C-45B6-82B9-0F965BA93CA0}" dt="2023-08-16T08:42:02.243" v="64" actId="14100"/>
      <pc:docMkLst>
        <pc:docMk/>
      </pc:docMkLst>
      <pc:sldChg chg="modSp mod">
        <pc:chgData name="Lucas, Tania" userId="232b37cb-a817-446c-b5f8-6c2be3ba9e7b" providerId="ADAL" clId="{6CB8FFE7-1E8C-45B6-82B9-0F965BA93CA0}" dt="2023-08-16T08:36:58.523" v="6" actId="14100"/>
        <pc:sldMkLst>
          <pc:docMk/>
          <pc:sldMk cId="4189812219" sldId="887"/>
        </pc:sldMkLst>
        <pc:spChg chg="mod">
          <ac:chgData name="Lucas, Tania" userId="232b37cb-a817-446c-b5f8-6c2be3ba9e7b" providerId="ADAL" clId="{6CB8FFE7-1E8C-45B6-82B9-0F965BA93CA0}" dt="2023-08-16T08:36:58.523" v="6" actId="14100"/>
          <ac:spMkLst>
            <pc:docMk/>
            <pc:sldMk cId="4189812219" sldId="887"/>
            <ac:spMk id="4" creationId="{C18BCF2F-D76F-442B-AE71-15AEDBAE1B5D}"/>
          </ac:spMkLst>
        </pc:spChg>
        <pc:spChg chg="mod">
          <ac:chgData name="Lucas, Tania" userId="232b37cb-a817-446c-b5f8-6c2be3ba9e7b" providerId="ADAL" clId="{6CB8FFE7-1E8C-45B6-82B9-0F965BA93CA0}" dt="2023-08-16T08:36:43.970" v="4" actId="14100"/>
          <ac:spMkLst>
            <pc:docMk/>
            <pc:sldMk cId="4189812219" sldId="887"/>
            <ac:spMk id="12" creationId="{EBAF1CAC-3423-4CF1-B63B-6DDA4ABA5CAE}"/>
          </ac:spMkLst>
        </pc:spChg>
      </pc:sldChg>
      <pc:sldChg chg="modSp mod">
        <pc:chgData name="Lucas, Tania" userId="232b37cb-a817-446c-b5f8-6c2be3ba9e7b" providerId="ADAL" clId="{6CB8FFE7-1E8C-45B6-82B9-0F965BA93CA0}" dt="2023-08-16T08:38:02.122" v="17" actId="14100"/>
        <pc:sldMkLst>
          <pc:docMk/>
          <pc:sldMk cId="4250046926" sldId="889"/>
        </pc:sldMkLst>
        <pc:spChg chg="mod">
          <ac:chgData name="Lucas, Tania" userId="232b37cb-a817-446c-b5f8-6c2be3ba9e7b" providerId="ADAL" clId="{6CB8FFE7-1E8C-45B6-82B9-0F965BA93CA0}" dt="2023-08-16T08:37:56.946" v="16" actId="14100"/>
          <ac:spMkLst>
            <pc:docMk/>
            <pc:sldMk cId="4250046926" sldId="889"/>
            <ac:spMk id="4" creationId="{C18BCF2F-D76F-442B-AE71-15AEDBAE1B5D}"/>
          </ac:spMkLst>
        </pc:spChg>
        <pc:spChg chg="mod">
          <ac:chgData name="Lucas, Tania" userId="232b37cb-a817-446c-b5f8-6c2be3ba9e7b" providerId="ADAL" clId="{6CB8FFE7-1E8C-45B6-82B9-0F965BA93CA0}" dt="2023-08-16T08:38:02.122" v="17" actId="14100"/>
          <ac:spMkLst>
            <pc:docMk/>
            <pc:sldMk cId="4250046926" sldId="889"/>
            <ac:spMk id="12" creationId="{EBAF1CAC-3423-4CF1-B63B-6DDA4ABA5CAE}"/>
          </ac:spMkLst>
        </pc:spChg>
      </pc:sldChg>
      <pc:sldChg chg="modSp mod">
        <pc:chgData name="Lucas, Tania" userId="232b37cb-a817-446c-b5f8-6c2be3ba9e7b" providerId="ADAL" clId="{6CB8FFE7-1E8C-45B6-82B9-0F965BA93CA0}" dt="2023-08-16T08:38:34.020" v="23" actId="20577"/>
        <pc:sldMkLst>
          <pc:docMk/>
          <pc:sldMk cId="3213039269" sldId="891"/>
        </pc:sldMkLst>
        <pc:spChg chg="mod">
          <ac:chgData name="Lucas, Tania" userId="232b37cb-a817-446c-b5f8-6c2be3ba9e7b" providerId="ADAL" clId="{6CB8FFE7-1E8C-45B6-82B9-0F965BA93CA0}" dt="2023-08-16T08:38:34.020" v="23" actId="20577"/>
          <ac:spMkLst>
            <pc:docMk/>
            <pc:sldMk cId="3213039269" sldId="891"/>
            <ac:spMk id="4" creationId="{C18BCF2F-D76F-442B-AE71-15AEDBAE1B5D}"/>
          </ac:spMkLst>
        </pc:spChg>
      </pc:sldChg>
      <pc:sldChg chg="modSp mod">
        <pc:chgData name="Lucas, Tania" userId="232b37cb-a817-446c-b5f8-6c2be3ba9e7b" providerId="ADAL" clId="{6CB8FFE7-1E8C-45B6-82B9-0F965BA93CA0}" dt="2023-08-16T08:39:21.850" v="32" actId="14100"/>
        <pc:sldMkLst>
          <pc:docMk/>
          <pc:sldMk cId="741100797" sldId="893"/>
        </pc:sldMkLst>
        <pc:spChg chg="mod">
          <ac:chgData name="Lucas, Tania" userId="232b37cb-a817-446c-b5f8-6c2be3ba9e7b" providerId="ADAL" clId="{6CB8FFE7-1E8C-45B6-82B9-0F965BA93CA0}" dt="2023-08-16T08:39:16.401" v="31" actId="1076"/>
          <ac:spMkLst>
            <pc:docMk/>
            <pc:sldMk cId="741100797" sldId="893"/>
            <ac:spMk id="4" creationId="{C18BCF2F-D76F-442B-AE71-15AEDBAE1B5D}"/>
          </ac:spMkLst>
        </pc:spChg>
        <pc:spChg chg="mod">
          <ac:chgData name="Lucas, Tania" userId="232b37cb-a817-446c-b5f8-6c2be3ba9e7b" providerId="ADAL" clId="{6CB8FFE7-1E8C-45B6-82B9-0F965BA93CA0}" dt="2023-08-16T08:39:21.850" v="32" actId="14100"/>
          <ac:spMkLst>
            <pc:docMk/>
            <pc:sldMk cId="741100797" sldId="893"/>
            <ac:spMk id="12" creationId="{EBAF1CAC-3423-4CF1-B63B-6DDA4ABA5CAE}"/>
          </ac:spMkLst>
        </pc:spChg>
      </pc:sldChg>
      <pc:sldChg chg="modSp mod">
        <pc:chgData name="Lucas, Tania" userId="232b37cb-a817-446c-b5f8-6c2be3ba9e7b" providerId="ADAL" clId="{6CB8FFE7-1E8C-45B6-82B9-0F965BA93CA0}" dt="2023-08-16T08:40:07.599" v="42" actId="14100"/>
        <pc:sldMkLst>
          <pc:docMk/>
          <pc:sldMk cId="506544968" sldId="895"/>
        </pc:sldMkLst>
        <pc:spChg chg="mod">
          <ac:chgData name="Lucas, Tania" userId="232b37cb-a817-446c-b5f8-6c2be3ba9e7b" providerId="ADAL" clId="{6CB8FFE7-1E8C-45B6-82B9-0F965BA93CA0}" dt="2023-08-16T08:40:04.444" v="41" actId="1076"/>
          <ac:spMkLst>
            <pc:docMk/>
            <pc:sldMk cId="506544968" sldId="895"/>
            <ac:spMk id="4" creationId="{C18BCF2F-D76F-442B-AE71-15AEDBAE1B5D}"/>
          </ac:spMkLst>
        </pc:spChg>
        <pc:spChg chg="mod">
          <ac:chgData name="Lucas, Tania" userId="232b37cb-a817-446c-b5f8-6c2be3ba9e7b" providerId="ADAL" clId="{6CB8FFE7-1E8C-45B6-82B9-0F965BA93CA0}" dt="2023-08-16T08:40:07.599" v="42" actId="14100"/>
          <ac:spMkLst>
            <pc:docMk/>
            <pc:sldMk cId="506544968" sldId="895"/>
            <ac:spMk id="12" creationId="{EBAF1CAC-3423-4CF1-B63B-6DDA4ABA5CAE}"/>
          </ac:spMkLst>
        </pc:spChg>
      </pc:sldChg>
      <pc:sldChg chg="modSp mod">
        <pc:chgData name="Lucas, Tania" userId="232b37cb-a817-446c-b5f8-6c2be3ba9e7b" providerId="ADAL" clId="{6CB8FFE7-1E8C-45B6-82B9-0F965BA93CA0}" dt="2023-08-16T08:41:00.964" v="52" actId="20577"/>
        <pc:sldMkLst>
          <pc:docMk/>
          <pc:sldMk cId="48362042" sldId="899"/>
        </pc:sldMkLst>
        <pc:spChg chg="mod">
          <ac:chgData name="Lucas, Tania" userId="232b37cb-a817-446c-b5f8-6c2be3ba9e7b" providerId="ADAL" clId="{6CB8FFE7-1E8C-45B6-82B9-0F965BA93CA0}" dt="2023-08-16T08:41:00.964" v="52" actId="20577"/>
          <ac:spMkLst>
            <pc:docMk/>
            <pc:sldMk cId="48362042" sldId="899"/>
            <ac:spMk id="4" creationId="{C18BCF2F-D76F-442B-AE71-15AEDBAE1B5D}"/>
          </ac:spMkLst>
        </pc:spChg>
      </pc:sldChg>
      <pc:sldChg chg="modSp mod">
        <pc:chgData name="Lucas, Tania" userId="232b37cb-a817-446c-b5f8-6c2be3ba9e7b" providerId="ADAL" clId="{6CB8FFE7-1E8C-45B6-82B9-0F965BA93CA0}" dt="2023-08-16T08:41:49.122" v="61" actId="14100"/>
        <pc:sldMkLst>
          <pc:docMk/>
          <pc:sldMk cId="914099638" sldId="901"/>
        </pc:sldMkLst>
        <pc:spChg chg="mod">
          <ac:chgData name="Lucas, Tania" userId="232b37cb-a817-446c-b5f8-6c2be3ba9e7b" providerId="ADAL" clId="{6CB8FFE7-1E8C-45B6-82B9-0F965BA93CA0}" dt="2023-08-16T08:41:41.585" v="60" actId="20577"/>
          <ac:spMkLst>
            <pc:docMk/>
            <pc:sldMk cId="914099638" sldId="901"/>
            <ac:spMk id="4" creationId="{C18BCF2F-D76F-442B-AE71-15AEDBAE1B5D}"/>
          </ac:spMkLst>
        </pc:spChg>
        <pc:spChg chg="mod">
          <ac:chgData name="Lucas, Tania" userId="232b37cb-a817-446c-b5f8-6c2be3ba9e7b" providerId="ADAL" clId="{6CB8FFE7-1E8C-45B6-82B9-0F965BA93CA0}" dt="2023-08-16T08:41:49.122" v="61" actId="14100"/>
          <ac:spMkLst>
            <pc:docMk/>
            <pc:sldMk cId="914099638" sldId="901"/>
            <ac:spMk id="12" creationId="{EBAF1CAC-3423-4CF1-B63B-6DDA4ABA5CAE}"/>
          </ac:spMkLst>
        </pc:spChg>
      </pc:sldChg>
      <pc:sldChg chg="modSp mod">
        <pc:chgData name="Lucas, Tania" userId="232b37cb-a817-446c-b5f8-6c2be3ba9e7b" providerId="ADAL" clId="{6CB8FFE7-1E8C-45B6-82B9-0F965BA93CA0}" dt="2023-08-16T08:42:02.243" v="64" actId="14100"/>
        <pc:sldMkLst>
          <pc:docMk/>
          <pc:sldMk cId="1972816691" sldId="909"/>
        </pc:sldMkLst>
        <pc:spChg chg="mod">
          <ac:chgData name="Lucas, Tania" userId="232b37cb-a817-446c-b5f8-6c2be3ba9e7b" providerId="ADAL" clId="{6CB8FFE7-1E8C-45B6-82B9-0F965BA93CA0}" dt="2023-08-16T08:41:56.393" v="63" actId="20577"/>
          <ac:spMkLst>
            <pc:docMk/>
            <pc:sldMk cId="1972816691" sldId="909"/>
            <ac:spMk id="4" creationId="{C18BCF2F-D76F-442B-AE71-15AEDBAE1B5D}"/>
          </ac:spMkLst>
        </pc:spChg>
        <pc:spChg chg="mod">
          <ac:chgData name="Lucas, Tania" userId="232b37cb-a817-446c-b5f8-6c2be3ba9e7b" providerId="ADAL" clId="{6CB8FFE7-1E8C-45B6-82B9-0F965BA93CA0}" dt="2023-08-16T08:42:02.243" v="64" actId="14100"/>
          <ac:spMkLst>
            <pc:docMk/>
            <pc:sldMk cId="1972816691" sldId="909"/>
            <ac:spMk id="12" creationId="{EBAF1CAC-3423-4CF1-B63B-6DDA4ABA5CAE}"/>
          </ac:spMkLst>
        </pc:spChg>
      </pc:sldChg>
      <pc:sldChg chg="modSp mod">
        <pc:chgData name="Lucas, Tania" userId="232b37cb-a817-446c-b5f8-6c2be3ba9e7b" providerId="ADAL" clId="{6CB8FFE7-1E8C-45B6-82B9-0F965BA93CA0}" dt="2023-08-16T08:37:40.137" v="13" actId="1076"/>
        <pc:sldMkLst>
          <pc:docMk/>
          <pc:sldMk cId="3791656299" sldId="910"/>
        </pc:sldMkLst>
        <pc:spChg chg="mod">
          <ac:chgData name="Lucas, Tania" userId="232b37cb-a817-446c-b5f8-6c2be3ba9e7b" providerId="ADAL" clId="{6CB8FFE7-1E8C-45B6-82B9-0F965BA93CA0}" dt="2023-08-16T08:37:40.137" v="13" actId="1076"/>
          <ac:spMkLst>
            <pc:docMk/>
            <pc:sldMk cId="3791656299" sldId="910"/>
            <ac:spMk id="4" creationId="{C18BCF2F-D76F-442B-AE71-15AEDBAE1B5D}"/>
          </ac:spMkLst>
        </pc:spChg>
        <pc:spChg chg="mod">
          <ac:chgData name="Lucas, Tania" userId="232b37cb-a817-446c-b5f8-6c2be3ba9e7b" providerId="ADAL" clId="{6CB8FFE7-1E8C-45B6-82B9-0F965BA93CA0}" dt="2023-08-16T08:37:22.619" v="10" actId="14100"/>
          <ac:spMkLst>
            <pc:docMk/>
            <pc:sldMk cId="3791656299" sldId="910"/>
            <ac:spMk id="12" creationId="{EBAF1CAC-3423-4CF1-B63B-6DDA4ABA5CAE}"/>
          </ac:spMkLst>
        </pc:spChg>
      </pc:sldChg>
      <pc:sldChg chg="modSp mod">
        <pc:chgData name="Lucas, Tania" userId="232b37cb-a817-446c-b5f8-6c2be3ba9e7b" providerId="ADAL" clId="{6CB8FFE7-1E8C-45B6-82B9-0F965BA93CA0}" dt="2023-08-16T08:38:24.931" v="21" actId="14100"/>
        <pc:sldMkLst>
          <pc:docMk/>
          <pc:sldMk cId="3766112751" sldId="911"/>
        </pc:sldMkLst>
        <pc:spChg chg="mod">
          <ac:chgData name="Lucas, Tania" userId="232b37cb-a817-446c-b5f8-6c2be3ba9e7b" providerId="ADAL" clId="{6CB8FFE7-1E8C-45B6-82B9-0F965BA93CA0}" dt="2023-08-16T08:38:19.700" v="20" actId="14100"/>
          <ac:spMkLst>
            <pc:docMk/>
            <pc:sldMk cId="3766112751" sldId="911"/>
            <ac:spMk id="4" creationId="{C18BCF2F-D76F-442B-AE71-15AEDBAE1B5D}"/>
          </ac:spMkLst>
        </pc:spChg>
        <pc:spChg chg="mod">
          <ac:chgData name="Lucas, Tania" userId="232b37cb-a817-446c-b5f8-6c2be3ba9e7b" providerId="ADAL" clId="{6CB8FFE7-1E8C-45B6-82B9-0F965BA93CA0}" dt="2023-08-16T08:38:24.931" v="21" actId="14100"/>
          <ac:spMkLst>
            <pc:docMk/>
            <pc:sldMk cId="3766112751" sldId="911"/>
            <ac:spMk id="12" creationId="{EBAF1CAC-3423-4CF1-B63B-6DDA4ABA5CAE}"/>
          </ac:spMkLst>
        </pc:spChg>
      </pc:sldChg>
      <pc:sldChg chg="modSp mod">
        <pc:chgData name="Lucas, Tania" userId="232b37cb-a817-446c-b5f8-6c2be3ba9e7b" providerId="ADAL" clId="{6CB8FFE7-1E8C-45B6-82B9-0F965BA93CA0}" dt="2023-08-16T08:38:53.841" v="27" actId="14100"/>
        <pc:sldMkLst>
          <pc:docMk/>
          <pc:sldMk cId="1298363387" sldId="912"/>
        </pc:sldMkLst>
        <pc:spChg chg="mod">
          <ac:chgData name="Lucas, Tania" userId="232b37cb-a817-446c-b5f8-6c2be3ba9e7b" providerId="ADAL" clId="{6CB8FFE7-1E8C-45B6-82B9-0F965BA93CA0}" dt="2023-08-16T08:38:49.995" v="26" actId="14100"/>
          <ac:spMkLst>
            <pc:docMk/>
            <pc:sldMk cId="1298363387" sldId="912"/>
            <ac:spMk id="4" creationId="{C18BCF2F-D76F-442B-AE71-15AEDBAE1B5D}"/>
          </ac:spMkLst>
        </pc:spChg>
        <pc:spChg chg="mod">
          <ac:chgData name="Lucas, Tania" userId="232b37cb-a817-446c-b5f8-6c2be3ba9e7b" providerId="ADAL" clId="{6CB8FFE7-1E8C-45B6-82B9-0F965BA93CA0}" dt="2023-08-16T08:38:53.841" v="27" actId="14100"/>
          <ac:spMkLst>
            <pc:docMk/>
            <pc:sldMk cId="1298363387" sldId="912"/>
            <ac:spMk id="12" creationId="{EBAF1CAC-3423-4CF1-B63B-6DDA4ABA5CAE}"/>
          </ac:spMkLst>
        </pc:spChg>
      </pc:sldChg>
      <pc:sldChg chg="modSp mod">
        <pc:chgData name="Lucas, Tania" userId="232b37cb-a817-446c-b5f8-6c2be3ba9e7b" providerId="ADAL" clId="{6CB8FFE7-1E8C-45B6-82B9-0F965BA93CA0}" dt="2023-08-16T08:39:41.929" v="37" actId="1076"/>
        <pc:sldMkLst>
          <pc:docMk/>
          <pc:sldMk cId="3536704776" sldId="913"/>
        </pc:sldMkLst>
        <pc:spChg chg="mod">
          <ac:chgData name="Lucas, Tania" userId="232b37cb-a817-446c-b5f8-6c2be3ba9e7b" providerId="ADAL" clId="{6CB8FFE7-1E8C-45B6-82B9-0F965BA93CA0}" dt="2023-08-16T08:39:41.929" v="37" actId="1076"/>
          <ac:spMkLst>
            <pc:docMk/>
            <pc:sldMk cId="3536704776" sldId="913"/>
            <ac:spMk id="4" creationId="{C18BCF2F-D76F-442B-AE71-15AEDBAE1B5D}"/>
          </ac:spMkLst>
        </pc:spChg>
        <pc:spChg chg="mod">
          <ac:chgData name="Lucas, Tania" userId="232b37cb-a817-446c-b5f8-6c2be3ba9e7b" providerId="ADAL" clId="{6CB8FFE7-1E8C-45B6-82B9-0F965BA93CA0}" dt="2023-08-16T08:39:39.457" v="36" actId="14100"/>
          <ac:spMkLst>
            <pc:docMk/>
            <pc:sldMk cId="3536704776" sldId="913"/>
            <ac:spMk id="12" creationId="{EBAF1CAC-3423-4CF1-B63B-6DDA4ABA5CAE}"/>
          </ac:spMkLst>
        </pc:spChg>
      </pc:sldChg>
      <pc:sldChg chg="modSp mod">
        <pc:chgData name="Lucas, Tania" userId="232b37cb-a817-446c-b5f8-6c2be3ba9e7b" providerId="ADAL" clId="{6CB8FFE7-1E8C-45B6-82B9-0F965BA93CA0}" dt="2023-08-16T08:40:22.836" v="45" actId="14100"/>
        <pc:sldMkLst>
          <pc:docMk/>
          <pc:sldMk cId="4117111386" sldId="914"/>
        </pc:sldMkLst>
        <pc:spChg chg="mod">
          <ac:chgData name="Lucas, Tania" userId="232b37cb-a817-446c-b5f8-6c2be3ba9e7b" providerId="ADAL" clId="{6CB8FFE7-1E8C-45B6-82B9-0F965BA93CA0}" dt="2023-08-16T08:40:18.543" v="44" actId="14100"/>
          <ac:spMkLst>
            <pc:docMk/>
            <pc:sldMk cId="4117111386" sldId="914"/>
            <ac:spMk id="4" creationId="{C18BCF2F-D76F-442B-AE71-15AEDBAE1B5D}"/>
          </ac:spMkLst>
        </pc:spChg>
        <pc:spChg chg="mod">
          <ac:chgData name="Lucas, Tania" userId="232b37cb-a817-446c-b5f8-6c2be3ba9e7b" providerId="ADAL" clId="{6CB8FFE7-1E8C-45B6-82B9-0F965BA93CA0}" dt="2023-08-16T08:40:22.836" v="45" actId="14100"/>
          <ac:spMkLst>
            <pc:docMk/>
            <pc:sldMk cId="4117111386" sldId="914"/>
            <ac:spMk id="12" creationId="{EBAF1CAC-3423-4CF1-B63B-6DDA4ABA5CAE}"/>
          </ac:spMkLst>
        </pc:spChg>
      </pc:sldChg>
      <pc:sldChg chg="modSp mod">
        <pc:chgData name="Lucas, Tania" userId="232b37cb-a817-446c-b5f8-6c2be3ba9e7b" providerId="ADAL" clId="{6CB8FFE7-1E8C-45B6-82B9-0F965BA93CA0}" dt="2023-08-16T08:40:50.446" v="50" actId="14100"/>
        <pc:sldMkLst>
          <pc:docMk/>
          <pc:sldMk cId="909222971" sldId="915"/>
        </pc:sldMkLst>
        <pc:spChg chg="mod">
          <ac:chgData name="Lucas, Tania" userId="232b37cb-a817-446c-b5f8-6c2be3ba9e7b" providerId="ADAL" clId="{6CB8FFE7-1E8C-45B6-82B9-0F965BA93CA0}" dt="2023-08-16T08:40:45.141" v="49" actId="14100"/>
          <ac:spMkLst>
            <pc:docMk/>
            <pc:sldMk cId="909222971" sldId="915"/>
            <ac:spMk id="4" creationId="{C18BCF2F-D76F-442B-AE71-15AEDBAE1B5D}"/>
          </ac:spMkLst>
        </pc:spChg>
        <pc:spChg chg="mod">
          <ac:chgData name="Lucas, Tania" userId="232b37cb-a817-446c-b5f8-6c2be3ba9e7b" providerId="ADAL" clId="{6CB8FFE7-1E8C-45B6-82B9-0F965BA93CA0}" dt="2023-08-16T08:40:50.446" v="50" actId="14100"/>
          <ac:spMkLst>
            <pc:docMk/>
            <pc:sldMk cId="909222971" sldId="915"/>
            <ac:spMk id="12" creationId="{EBAF1CAC-3423-4CF1-B63B-6DDA4ABA5CAE}"/>
          </ac:spMkLst>
        </pc:spChg>
      </pc:sldChg>
      <pc:sldChg chg="addSp modSp mod">
        <pc:chgData name="Lucas, Tania" userId="232b37cb-a817-446c-b5f8-6c2be3ba9e7b" providerId="ADAL" clId="{6CB8FFE7-1E8C-45B6-82B9-0F965BA93CA0}" dt="2023-08-16T08:41:29.270" v="58" actId="14100"/>
        <pc:sldMkLst>
          <pc:docMk/>
          <pc:sldMk cId="1103524225" sldId="916"/>
        </pc:sldMkLst>
        <pc:spChg chg="add mod">
          <ac:chgData name="Lucas, Tania" userId="232b37cb-a817-446c-b5f8-6c2be3ba9e7b" providerId="ADAL" clId="{6CB8FFE7-1E8C-45B6-82B9-0F965BA93CA0}" dt="2023-08-16T08:41:25.733" v="57" actId="14100"/>
          <ac:spMkLst>
            <pc:docMk/>
            <pc:sldMk cId="1103524225" sldId="916"/>
            <ac:spMk id="2" creationId="{0037190C-226E-2F6A-E62E-DCD18B1C59CD}"/>
          </ac:spMkLst>
        </pc:spChg>
        <pc:spChg chg="mod">
          <ac:chgData name="Lucas, Tania" userId="232b37cb-a817-446c-b5f8-6c2be3ba9e7b" providerId="ADAL" clId="{6CB8FFE7-1E8C-45B6-82B9-0F965BA93CA0}" dt="2023-08-16T08:41:29.270" v="58" actId="14100"/>
          <ac:spMkLst>
            <pc:docMk/>
            <pc:sldMk cId="1103524225" sldId="916"/>
            <ac:spMk id="4" creationId="{C18BCF2F-D76F-442B-AE71-15AEDBAE1B5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8/21/2023</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8/21/2023</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2</a:t>
            </a:fld>
            <a:endParaRPr lang="en-US"/>
          </a:p>
        </p:txBody>
      </p:sp>
    </p:spTree>
    <p:extLst>
      <p:ext uri="{BB962C8B-B14F-4D97-AF65-F5344CB8AC3E}">
        <p14:creationId xmlns:p14="http://schemas.microsoft.com/office/powerpoint/2010/main" val="37930210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567793" y="5283479"/>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ts val="150"/>
              </a:spcBef>
              <a:spcAft>
                <a:spcPts val="0"/>
              </a:spcAft>
              <a:buClrTx/>
              <a:buSzTx/>
              <a:buFontTx/>
              <a:buNone/>
              <a:tabLst/>
              <a:defRPr/>
            </a:pPr>
            <a:endParaRPr kumimoji="0" lang="en-US" i="0" strike="noStrike" kern="1200" cap="none" spc="0" normalizeH="0" baseline="0" noProof="0" dirty="0">
              <a:ln>
                <a:noFill/>
              </a:ln>
              <a:solidFill>
                <a:srgbClr val="0070C0"/>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FAFB38ED-F7B4-4CC0-B42C-3224332C89FD}"/>
              </a:ext>
            </a:extLst>
          </p:cNvPr>
          <p:cNvSpPr txBox="1"/>
          <p:nvPr/>
        </p:nvSpPr>
        <p:spPr>
          <a:xfrm>
            <a:off x="153646" y="287484"/>
            <a:ext cx="5816230" cy="461665"/>
          </a:xfrm>
          <a:prstGeom prst="rect">
            <a:avLst/>
          </a:prstGeom>
          <a:noFill/>
        </p:spPr>
        <p:txBody>
          <a:bodyPr wrap="square" rtlCol="0">
            <a:spAutoFit/>
          </a:bodyPr>
          <a:lstStyle/>
          <a:p>
            <a:r>
              <a:rPr lang="en-US" sz="2400" dirty="0">
                <a:solidFill>
                  <a:srgbClr val="0077C8"/>
                </a:solidFill>
                <a:latin typeface="+mj-lt"/>
                <a:ea typeface="Lato" charset="0"/>
                <a:cs typeface="Lato" charset="0"/>
              </a:rPr>
              <a:t>On-line Exam Review – June 2023</a:t>
            </a:r>
          </a:p>
        </p:txBody>
      </p:sp>
      <p:sp>
        <p:nvSpPr>
          <p:cNvPr id="8" name="Title 1">
            <a:extLst>
              <a:ext uri="{FF2B5EF4-FFF2-40B4-BE49-F238E27FC236}">
                <a16:creationId xmlns:a16="http://schemas.microsoft.com/office/drawing/2014/main" id="{E3B5CC99-D978-45E5-9B95-EC0A7651F12C}"/>
              </a:ext>
            </a:extLst>
          </p:cNvPr>
          <p:cNvSpPr txBox="1">
            <a:spLocks/>
          </p:cNvSpPr>
          <p:nvPr/>
        </p:nvSpPr>
        <p:spPr>
          <a:xfrm>
            <a:off x="297080" y="1051131"/>
            <a:ext cx="10745293"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a:solidFill>
                  <a:srgbClr val="0077C8"/>
                </a:solidFill>
                <a:latin typeface="Arial" panose="020B0604020202020204" pitchFamily="34" charset="0"/>
                <a:ea typeface="Lato" charset="0"/>
                <a:cs typeface="Arial" panose="020B0604020202020204" pitchFamily="34" charset="0"/>
              </a:rPr>
              <a:t>Level 2 Children’s Care, Play, Learning and Development: Practice and Theory</a:t>
            </a:r>
          </a:p>
          <a:p>
            <a:pPr defTabSz="457200">
              <a:lnSpc>
                <a:spcPct val="100000"/>
              </a:lnSpc>
              <a:spcBef>
                <a:spcPts val="150"/>
              </a:spcBef>
              <a:defRPr/>
            </a:pPr>
            <a:r>
              <a:rPr lang="en-US" sz="2400" dirty="0">
                <a:solidFill>
                  <a:srgbClr val="0077C8"/>
                </a:solidFill>
              </a:rPr>
              <a:t>Unit 216 – Understanding Children’s Care, Play, Learning and Development </a:t>
            </a:r>
          </a:p>
          <a:p>
            <a:pPr defTabSz="457200">
              <a:lnSpc>
                <a:spcPct val="100000"/>
              </a:lnSpc>
              <a:spcBef>
                <a:spcPts val="150"/>
              </a:spcBef>
              <a:defRPr/>
            </a:pPr>
            <a:r>
              <a:rPr lang="en-US" sz="2400" dirty="0">
                <a:latin typeface="Arial" panose="020B0604020202020204" pitchFamily="34" charset="0"/>
                <a:ea typeface="Lato" charset="0"/>
                <a:cs typeface="Arial" panose="020B0604020202020204" pitchFamily="34" charset="0"/>
              </a:rPr>
              <a:t> </a:t>
            </a:r>
          </a:p>
        </p:txBody>
      </p:sp>
      <p:pic>
        <p:nvPicPr>
          <p:cNvPr id="2" name="Picture 1">
            <a:extLst>
              <a:ext uri="{FF2B5EF4-FFF2-40B4-BE49-F238E27FC236}">
                <a16:creationId xmlns:a16="http://schemas.microsoft.com/office/drawing/2014/main" id="{6E5195F8-F75B-2945-C328-51B8067E8F9E}"/>
              </a:ext>
            </a:extLst>
          </p:cNvPr>
          <p:cNvPicPr>
            <a:picLocks noChangeAspect="1"/>
          </p:cNvPicPr>
          <p:nvPr/>
        </p:nvPicPr>
        <p:blipFill rotWithShape="1">
          <a:blip r:embed="rId3"/>
          <a:srcRect b="6719"/>
          <a:stretch/>
        </p:blipFill>
        <p:spPr>
          <a:xfrm>
            <a:off x="0" y="2145354"/>
            <a:ext cx="12192000" cy="4712646"/>
          </a:xfrm>
          <a:prstGeom prst="rect">
            <a:avLst/>
          </a:prstGeom>
        </p:spPr>
      </p:pic>
    </p:spTree>
    <p:extLst>
      <p:ext uri="{BB962C8B-B14F-4D97-AF65-F5344CB8AC3E}">
        <p14:creationId xmlns:p14="http://schemas.microsoft.com/office/powerpoint/2010/main" val="7072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0510" y="1494169"/>
            <a:ext cx="4035973" cy="4524315"/>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b="1" i="1" dirty="0">
                <a:solidFill>
                  <a:srgbClr val="0070C0"/>
                </a:solidFill>
              </a:rPr>
              <a:t>A well-deserved full marks awarded to this learner. The response is developed in line with the higher band and there is clear use of the command verb.</a:t>
            </a:r>
          </a:p>
          <a:p>
            <a:r>
              <a:rPr lang="en-GB" b="1" i="1" dirty="0">
                <a:solidFill>
                  <a:srgbClr val="0070C0"/>
                </a:solidFill>
              </a:rPr>
              <a:t>You can see a logical progression as the learner refers to the question and details the type of development being discussed. This is particularly evident where they give trip examples to support physical development.</a:t>
            </a:r>
          </a:p>
          <a:p>
            <a:endParaRPr lang="en-GB" b="1" i="1" dirty="0">
              <a:solidFill>
                <a:srgbClr val="0070C0"/>
              </a:solidFill>
            </a:endParaRPr>
          </a:p>
          <a:p>
            <a:r>
              <a:rPr lang="en-GB" b="1" dirty="0">
                <a:solidFill>
                  <a:srgbClr val="0070C0"/>
                </a:solidFill>
              </a:rPr>
              <a:t>Marks awarded 3/3</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403836"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3(b) Candidate’s answer with Principal Examiner’s comments</a:t>
            </a:r>
          </a:p>
        </p:txBody>
      </p:sp>
      <p:sp>
        <p:nvSpPr>
          <p:cNvPr id="3" name="TextBox 2">
            <a:extLst>
              <a:ext uri="{FF2B5EF4-FFF2-40B4-BE49-F238E27FC236}">
                <a16:creationId xmlns:a16="http://schemas.microsoft.com/office/drawing/2014/main" id="{A7DEC8E1-5C62-10AB-4535-620F19FABDE8}"/>
              </a:ext>
            </a:extLst>
          </p:cNvPr>
          <p:cNvSpPr txBox="1"/>
          <p:nvPr/>
        </p:nvSpPr>
        <p:spPr>
          <a:xfrm>
            <a:off x="525517" y="1183519"/>
            <a:ext cx="5570483" cy="4247317"/>
          </a:xfrm>
          <a:prstGeom prst="rect">
            <a:avLst/>
          </a:prstGeom>
          <a:noFill/>
        </p:spPr>
        <p:txBody>
          <a:bodyPr wrap="square">
            <a:spAutoFit/>
          </a:bodyPr>
          <a:lstStyle/>
          <a:p>
            <a:r>
              <a:rPr lang="en-US" dirty="0"/>
              <a:t>Going on a school trip can promote children's development because they are being given an opportunity to be independent and go somewhere without their parents, school trips also provide a chance for them to connect more with their friends. School trips supports children's development because they allow children to learn more about the world they live in and </a:t>
            </a:r>
            <a:r>
              <a:rPr lang="en-US" dirty="0" err="1"/>
              <a:t>futhering</a:t>
            </a:r>
            <a:r>
              <a:rPr lang="en-US" dirty="0"/>
              <a:t> their intellectual development whilst giving them opportunities to have fun. School trips support the physical development of children by taking them to place where they have to walk (the zoo) or places </a:t>
            </a:r>
            <a:r>
              <a:rPr lang="en-US" dirty="0" err="1"/>
              <a:t>tjhey</a:t>
            </a:r>
            <a:r>
              <a:rPr lang="en-US" dirty="0"/>
              <a:t> can climb (the park.) School trips provide positive experiences which will support children's development because positive experiences promotes healthy brain development.</a:t>
            </a:r>
            <a:endParaRPr lang="en-GB" dirty="0"/>
          </a:p>
        </p:txBody>
      </p:sp>
    </p:spTree>
    <p:extLst>
      <p:ext uri="{BB962C8B-B14F-4D97-AF65-F5344CB8AC3E}">
        <p14:creationId xmlns:p14="http://schemas.microsoft.com/office/powerpoint/2010/main" val="32130392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735614" y="1494169"/>
            <a:ext cx="3930869" cy="4247317"/>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b="1" i="1" dirty="0">
                <a:solidFill>
                  <a:srgbClr val="0070C0"/>
                </a:solidFill>
              </a:rPr>
              <a:t>This learner has also developed a thorough response which includes examples. These examples again indicate clear understanding of the importance of trips and how development can be promoted.</a:t>
            </a:r>
          </a:p>
          <a:p>
            <a:r>
              <a:rPr lang="en-GB" b="1" i="1" dirty="0">
                <a:solidFill>
                  <a:srgbClr val="0070C0"/>
                </a:solidFill>
              </a:rPr>
              <a:t>Dividing into sections shows how the learner considers different aspects of development and supports clear structure.</a:t>
            </a:r>
          </a:p>
          <a:p>
            <a:endParaRPr lang="en-GB" b="1" i="1" dirty="0">
              <a:solidFill>
                <a:srgbClr val="0070C0"/>
              </a:solidFill>
            </a:endParaRPr>
          </a:p>
          <a:p>
            <a:r>
              <a:rPr lang="en-GB" b="1" dirty="0">
                <a:solidFill>
                  <a:srgbClr val="0070C0"/>
                </a:solidFill>
              </a:rPr>
              <a:t>Marks awarded 3/3</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3"/>
            <a:ext cx="4403836" cy="4780720"/>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3(b) Candidate’s answer with Principal Examiner’s comments</a:t>
            </a:r>
          </a:p>
        </p:txBody>
      </p:sp>
      <p:sp>
        <p:nvSpPr>
          <p:cNvPr id="3" name="TextBox 2">
            <a:extLst>
              <a:ext uri="{FF2B5EF4-FFF2-40B4-BE49-F238E27FC236}">
                <a16:creationId xmlns:a16="http://schemas.microsoft.com/office/drawing/2014/main" id="{012D0AD4-C55C-2BE6-BC67-A6CC917E9011}"/>
              </a:ext>
            </a:extLst>
          </p:cNvPr>
          <p:cNvSpPr txBox="1"/>
          <p:nvPr/>
        </p:nvSpPr>
        <p:spPr>
          <a:xfrm>
            <a:off x="378372" y="1179751"/>
            <a:ext cx="4403836" cy="3970318"/>
          </a:xfrm>
          <a:prstGeom prst="rect">
            <a:avLst/>
          </a:prstGeom>
          <a:noFill/>
        </p:spPr>
        <p:txBody>
          <a:bodyPr wrap="square">
            <a:spAutoFit/>
          </a:bodyPr>
          <a:lstStyle/>
          <a:p>
            <a:r>
              <a:rPr lang="en-US" dirty="0"/>
              <a:t>School trips can promote children's development in different ways. For example; Physical development occurs with any walking or running that the children partake in during the trip. Intellectually, the children would be able to learn about the area that they go to weather that is the beach and they look at the different types of animals found there (clams, jellyfish </a:t>
            </a:r>
            <a:r>
              <a:rPr lang="en-US" dirty="0" err="1"/>
              <a:t>etc</a:t>
            </a:r>
            <a:r>
              <a:rPr lang="en-US" dirty="0"/>
              <a:t>). Emotional &amp; social with this being a group trip </a:t>
            </a:r>
            <a:r>
              <a:rPr lang="en-US" dirty="0" err="1"/>
              <a:t>wich</a:t>
            </a:r>
            <a:r>
              <a:rPr lang="en-US" dirty="0"/>
              <a:t> will have all the other children they share a class with, this allows them to make new memories and friendships.</a:t>
            </a:r>
            <a:endParaRPr lang="en-GB" dirty="0"/>
          </a:p>
        </p:txBody>
      </p:sp>
    </p:spTree>
    <p:extLst>
      <p:ext uri="{BB962C8B-B14F-4D97-AF65-F5344CB8AC3E}">
        <p14:creationId xmlns:p14="http://schemas.microsoft.com/office/powerpoint/2010/main" val="12983633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5(a)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679984" y="64030"/>
            <a:ext cx="3956485"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Identify</a:t>
            </a:r>
            <a:r>
              <a:rPr lang="en-US" sz="1400" dirty="0">
                <a:solidFill>
                  <a:srgbClr val="0070C0"/>
                </a:solidFill>
              </a:rPr>
              <a:t> </a:t>
            </a:r>
          </a:p>
          <a:p>
            <a:r>
              <a:rPr lang="en-US" sz="1400" i="1" dirty="0">
                <a:solidFill>
                  <a:srgbClr val="0070C0"/>
                </a:solidFill>
              </a:rPr>
              <a:t>Provide/name/select/</a:t>
            </a:r>
            <a:r>
              <a:rPr lang="en-US" sz="1400" i="1" dirty="0" err="1">
                <a:solidFill>
                  <a:srgbClr val="0070C0"/>
                </a:solidFill>
              </a:rPr>
              <a:t>recognise</a:t>
            </a:r>
            <a:r>
              <a:rPr lang="en-US" sz="1400" i="1" dirty="0">
                <a:solidFill>
                  <a:srgbClr val="0070C0"/>
                </a:solidFill>
              </a:rPr>
              <a:t> brief facts or examples (from a given source or from recall) </a:t>
            </a:r>
          </a:p>
        </p:txBody>
      </p:sp>
      <p:pic>
        <p:nvPicPr>
          <p:cNvPr id="3" name="Picture 2">
            <a:extLst>
              <a:ext uri="{FF2B5EF4-FFF2-40B4-BE49-F238E27FC236}">
                <a16:creationId xmlns:a16="http://schemas.microsoft.com/office/drawing/2014/main" id="{1C4D08DF-AAE4-A45A-D931-7AC9C3017DA9}"/>
              </a:ext>
            </a:extLst>
          </p:cNvPr>
          <p:cNvPicPr>
            <a:picLocks noChangeAspect="1"/>
          </p:cNvPicPr>
          <p:nvPr/>
        </p:nvPicPr>
        <p:blipFill>
          <a:blip r:embed="rId2"/>
          <a:stretch>
            <a:fillRect/>
          </a:stretch>
        </p:blipFill>
        <p:spPr>
          <a:xfrm>
            <a:off x="333375" y="1319713"/>
            <a:ext cx="5762625" cy="2486025"/>
          </a:xfrm>
          <a:prstGeom prst="rect">
            <a:avLst/>
          </a:prstGeom>
        </p:spPr>
      </p:pic>
      <p:sp>
        <p:nvSpPr>
          <p:cNvPr id="6" name="TextBox 5">
            <a:extLst>
              <a:ext uri="{FF2B5EF4-FFF2-40B4-BE49-F238E27FC236}">
                <a16:creationId xmlns:a16="http://schemas.microsoft.com/office/drawing/2014/main" id="{5C913348-0EB6-AE72-4712-A2EA8974EAC8}"/>
              </a:ext>
            </a:extLst>
          </p:cNvPr>
          <p:cNvSpPr txBox="1"/>
          <p:nvPr/>
        </p:nvSpPr>
        <p:spPr>
          <a:xfrm>
            <a:off x="6779177" y="976549"/>
            <a:ext cx="5150069" cy="6106800"/>
          </a:xfrm>
          <a:prstGeom prst="rect">
            <a:avLst/>
          </a:prstGeom>
          <a:noFill/>
        </p:spPr>
        <p:txBody>
          <a:bodyPr wrap="square">
            <a:spAutoFit/>
          </a:bodyPr>
          <a:lstStyle/>
          <a:p>
            <a:pPr>
              <a:spcAft>
                <a:spcPts val="1000"/>
              </a:spcAft>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Award </a:t>
            </a:r>
            <a:r>
              <a:rPr lang="en-GB" sz="950" b="1" dirty="0">
                <a:effectLst/>
                <a:latin typeface="+mj-lt"/>
                <a:ea typeface="Calibri" panose="020F0502020204030204" pitchFamily="34" charset="0"/>
                <a:cs typeface="Times New Roman" panose="02020603050405020304" pitchFamily="18" charset="0"/>
              </a:rPr>
              <a:t>1 mark</a:t>
            </a:r>
            <a:r>
              <a:rPr lang="en-GB" sz="950" dirty="0">
                <a:effectLst/>
                <a:latin typeface="+mj-lt"/>
                <a:ea typeface="Calibri" panose="020F0502020204030204" pitchFamily="34" charset="0"/>
                <a:cs typeface="Times New Roman" panose="02020603050405020304" pitchFamily="18" charset="0"/>
              </a:rPr>
              <a:t> for each correct response from the lists below up to a maximum </a:t>
            </a:r>
            <a:r>
              <a:rPr lang="en-GB" sz="950" b="1" dirty="0">
                <a:effectLst/>
                <a:latin typeface="+mj-lt"/>
                <a:ea typeface="Calibri" panose="020F0502020204030204" pitchFamily="34" charset="0"/>
                <a:cs typeface="Times New Roman" panose="02020603050405020304" pitchFamily="18" charset="0"/>
              </a:rPr>
              <a:t>of 3 marks.</a:t>
            </a:r>
            <a:br>
              <a:rPr lang="en-GB" sz="950" b="1" dirty="0">
                <a:latin typeface="+mj-lt"/>
                <a:ea typeface="Calibri" panose="020F0502020204030204" pitchFamily="34" charset="0"/>
                <a:cs typeface="Times New Roman" panose="02020603050405020304" pitchFamily="18" charset="0"/>
              </a:rPr>
            </a:br>
            <a:r>
              <a:rPr lang="en-GB" sz="950" dirty="0">
                <a:effectLst/>
                <a:latin typeface="+mj-lt"/>
                <a:ea typeface="Calibri" panose="020F0502020204030204" pitchFamily="34" charset="0"/>
                <a:cs typeface="Times New Roman" panose="02020603050405020304" pitchFamily="18" charset="0"/>
              </a:rPr>
              <a:t>Response may refer to:</a:t>
            </a:r>
          </a:p>
          <a:p>
            <a:pPr>
              <a:spcAft>
                <a:spcPts val="1000"/>
              </a:spcAft>
              <a:tabLst>
                <a:tab pos="1371600" algn="l"/>
                <a:tab pos="5715000" algn="r"/>
              </a:tabLst>
            </a:pPr>
            <a:r>
              <a:rPr lang="en-GB" sz="950" b="1" dirty="0">
                <a:effectLst/>
                <a:latin typeface="+mj-lt"/>
                <a:ea typeface="Calibri" panose="020F0502020204030204" pitchFamily="34" charset="0"/>
                <a:cs typeface="Times New Roman" panose="02020603050405020304" pitchFamily="18" charset="0"/>
              </a:rPr>
              <a:t>Local Authority Services:</a:t>
            </a:r>
            <a:endParaRPr lang="en-GB" sz="950" dirty="0">
              <a:effectLst/>
              <a:latin typeface="+mj-lt"/>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Family Information Service (FIS)</a:t>
            </a: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Housing associations</a:t>
            </a: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Housing services</a:t>
            </a: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Leisure services</a:t>
            </a: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Social services</a:t>
            </a: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Youth services</a:t>
            </a:r>
          </a:p>
          <a:p>
            <a:pPr marL="342900" lvl="0" indent="-342900">
              <a:spcAft>
                <a:spcPts val="1000"/>
              </a:spcAft>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Education services </a:t>
            </a:r>
          </a:p>
          <a:p>
            <a:pPr>
              <a:spcAft>
                <a:spcPts val="1000"/>
              </a:spcAft>
              <a:tabLst>
                <a:tab pos="1371600" algn="l"/>
                <a:tab pos="5715000" algn="r"/>
              </a:tabLst>
            </a:pPr>
            <a:r>
              <a:rPr lang="en-GB" sz="950" b="1" dirty="0">
                <a:effectLst/>
                <a:latin typeface="+mj-lt"/>
                <a:ea typeface="Calibri" panose="020F0502020204030204" pitchFamily="34" charset="0"/>
                <a:cs typeface="Times New Roman" panose="02020603050405020304" pitchFamily="18" charset="0"/>
              </a:rPr>
              <a:t>Health Services:</a:t>
            </a:r>
            <a:endParaRPr lang="en-GB" sz="950" dirty="0">
              <a:effectLst/>
              <a:latin typeface="+mj-lt"/>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Allied health professions</a:t>
            </a: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Baby clinic</a:t>
            </a: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Family planning clinic</a:t>
            </a: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Dental practice</a:t>
            </a: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Hospice</a:t>
            </a: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Hospital</a:t>
            </a: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Optician</a:t>
            </a: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GP </a:t>
            </a:r>
          </a:p>
          <a:p>
            <a:pPr marL="342900" lvl="0" indent="-342900">
              <a:spcAft>
                <a:spcPts val="1000"/>
              </a:spcAft>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Health visitor</a:t>
            </a:r>
          </a:p>
          <a:p>
            <a:pPr>
              <a:spcAft>
                <a:spcPts val="1000"/>
              </a:spcAft>
              <a:tabLst>
                <a:tab pos="1371600" algn="l"/>
                <a:tab pos="5715000" algn="r"/>
              </a:tabLst>
            </a:pPr>
            <a:r>
              <a:rPr lang="en-GB" sz="950" b="1" dirty="0">
                <a:effectLst/>
                <a:latin typeface="+mj-lt"/>
                <a:ea typeface="Calibri" panose="020F0502020204030204" pitchFamily="34" charset="0"/>
                <a:cs typeface="Times New Roman" panose="02020603050405020304" pitchFamily="18" charset="0"/>
              </a:rPr>
              <a:t>Voluntary and Third-party organisations:</a:t>
            </a:r>
            <a:endParaRPr lang="en-GB" sz="950" dirty="0">
              <a:effectLst/>
              <a:latin typeface="+mj-lt"/>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Barnardo’s</a:t>
            </a: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Citizens Advice Bureau</a:t>
            </a: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Gingerbread</a:t>
            </a: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Mencap</a:t>
            </a: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Mind</a:t>
            </a: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NSPCC</a:t>
            </a: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Relate</a:t>
            </a: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Religious organisations</a:t>
            </a: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Food banks </a:t>
            </a: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Youth clubs</a:t>
            </a:r>
          </a:p>
          <a:p>
            <a:pPr marL="342900" lvl="0" indent="-342900">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Young minds</a:t>
            </a:r>
          </a:p>
          <a:p>
            <a:pPr marL="342900" lvl="0" indent="-342900">
              <a:spcAft>
                <a:spcPts val="1000"/>
              </a:spcAft>
              <a:buFont typeface="Symbol" panose="05050102010706020507" pitchFamily="18" charset="2"/>
              <a:buChar char=""/>
              <a:tabLst>
                <a:tab pos="1371600" algn="l"/>
                <a:tab pos="5715000" algn="r"/>
              </a:tabLst>
            </a:pPr>
            <a:r>
              <a:rPr lang="en-GB" sz="950" dirty="0">
                <a:effectLst/>
                <a:latin typeface="+mj-lt"/>
                <a:ea typeface="Calibri" panose="020F0502020204030204" pitchFamily="34" charset="0"/>
                <a:cs typeface="Times New Roman" panose="02020603050405020304" pitchFamily="18" charset="0"/>
              </a:rPr>
              <a:t>Unpaid care including friends, family, and neighbours.</a:t>
            </a:r>
          </a:p>
          <a:p>
            <a:pPr>
              <a:spcAft>
                <a:spcPts val="1000"/>
              </a:spcAft>
            </a:pPr>
            <a:r>
              <a:rPr lang="en-GB" sz="950" dirty="0">
                <a:solidFill>
                  <a:srgbClr val="000000"/>
                </a:solidFill>
                <a:effectLst/>
                <a:latin typeface="+mj-lt"/>
                <a:ea typeface="Calibri" panose="020F0502020204030204" pitchFamily="34" charset="0"/>
                <a:cs typeface="Times New Roman" panose="02020603050405020304" pitchFamily="18" charset="0"/>
              </a:rPr>
              <a:t>This list is not exhaustive. Credit any other relevant response. </a:t>
            </a:r>
            <a:endParaRPr lang="en-GB" sz="95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672895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861738" y="1683355"/>
            <a:ext cx="3804745" cy="2862322"/>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b="1" i="1" dirty="0">
                <a:solidFill>
                  <a:srgbClr val="0070C0"/>
                </a:solidFill>
              </a:rPr>
              <a:t>This learner did manage to gain a full  3 marks for the responses offered here.</a:t>
            </a:r>
          </a:p>
          <a:p>
            <a:r>
              <a:rPr lang="en-GB" b="1" i="1" dirty="0">
                <a:solidFill>
                  <a:srgbClr val="0070C0"/>
                </a:solidFill>
              </a:rPr>
              <a:t>Answers a as required and clearly placed in the correct services.</a:t>
            </a:r>
          </a:p>
          <a:p>
            <a:endParaRPr lang="en-GB" b="1" i="1" dirty="0">
              <a:solidFill>
                <a:srgbClr val="0070C0"/>
              </a:solidFill>
            </a:endParaRPr>
          </a:p>
          <a:p>
            <a:r>
              <a:rPr lang="en-GB" b="1" dirty="0">
                <a:solidFill>
                  <a:srgbClr val="0070C0"/>
                </a:solidFill>
              </a:rPr>
              <a:t>Marks awarded 3/3</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641021" y="1367833"/>
            <a:ext cx="4172608" cy="3624582"/>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5(a) Candidate’s answer with Principal Examiner’s comments</a:t>
            </a:r>
          </a:p>
        </p:txBody>
      </p:sp>
      <p:pic>
        <p:nvPicPr>
          <p:cNvPr id="3" name="Picture 2">
            <a:extLst>
              <a:ext uri="{FF2B5EF4-FFF2-40B4-BE49-F238E27FC236}">
                <a16:creationId xmlns:a16="http://schemas.microsoft.com/office/drawing/2014/main" id="{28DF879E-03AE-43CC-A1D8-A4755E838C51}"/>
              </a:ext>
            </a:extLst>
          </p:cNvPr>
          <p:cNvPicPr>
            <a:picLocks noChangeAspect="1"/>
          </p:cNvPicPr>
          <p:nvPr/>
        </p:nvPicPr>
        <p:blipFill>
          <a:blip r:embed="rId2"/>
          <a:stretch>
            <a:fillRect/>
          </a:stretch>
        </p:blipFill>
        <p:spPr>
          <a:xfrm>
            <a:off x="378371" y="1509548"/>
            <a:ext cx="5514975" cy="3009900"/>
          </a:xfrm>
          <a:prstGeom prst="rect">
            <a:avLst/>
          </a:prstGeom>
        </p:spPr>
      </p:pic>
    </p:spTree>
    <p:extLst>
      <p:ext uri="{BB962C8B-B14F-4D97-AF65-F5344CB8AC3E}">
        <p14:creationId xmlns:p14="http://schemas.microsoft.com/office/powerpoint/2010/main" val="7411007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0510" y="1659071"/>
            <a:ext cx="3804745" cy="2585323"/>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b="1" i="1" dirty="0">
                <a:solidFill>
                  <a:srgbClr val="0070C0"/>
                </a:solidFill>
              </a:rPr>
              <a:t>I mark was lost here for the incorrect identification of CAHMS as a voluntary service.</a:t>
            </a:r>
          </a:p>
          <a:p>
            <a:r>
              <a:rPr lang="en-GB" b="1" i="1" dirty="0">
                <a:solidFill>
                  <a:srgbClr val="0070C0"/>
                </a:solidFill>
              </a:rPr>
              <a:t>The remaining 2 answers are place correctly.</a:t>
            </a:r>
          </a:p>
          <a:p>
            <a:endParaRPr lang="en-GB" b="1" i="1" dirty="0">
              <a:solidFill>
                <a:srgbClr val="0070C0"/>
              </a:solidFill>
            </a:endParaRPr>
          </a:p>
          <a:p>
            <a:r>
              <a:rPr lang="en-GB" b="1" dirty="0">
                <a:solidFill>
                  <a:srgbClr val="0070C0"/>
                </a:solidFill>
              </a:rPr>
              <a:t>Marks awarded 2/3</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025462" cy="336182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5(a) Candidate’s answer with Principal Examiner’s comments</a:t>
            </a:r>
          </a:p>
        </p:txBody>
      </p:sp>
      <p:pic>
        <p:nvPicPr>
          <p:cNvPr id="3" name="Picture 2">
            <a:extLst>
              <a:ext uri="{FF2B5EF4-FFF2-40B4-BE49-F238E27FC236}">
                <a16:creationId xmlns:a16="http://schemas.microsoft.com/office/drawing/2014/main" id="{956889FE-EFF2-0F50-414A-B2E8C8D87B31}"/>
              </a:ext>
            </a:extLst>
          </p:cNvPr>
          <p:cNvPicPr>
            <a:picLocks noChangeAspect="1"/>
          </p:cNvPicPr>
          <p:nvPr/>
        </p:nvPicPr>
        <p:blipFill>
          <a:blip r:embed="rId2"/>
          <a:stretch>
            <a:fillRect/>
          </a:stretch>
        </p:blipFill>
        <p:spPr>
          <a:xfrm>
            <a:off x="378371" y="1442021"/>
            <a:ext cx="4781550" cy="3019425"/>
          </a:xfrm>
          <a:prstGeom prst="rect">
            <a:avLst/>
          </a:prstGeom>
        </p:spPr>
      </p:pic>
    </p:spTree>
    <p:extLst>
      <p:ext uri="{BB962C8B-B14F-4D97-AF65-F5344CB8AC3E}">
        <p14:creationId xmlns:p14="http://schemas.microsoft.com/office/powerpoint/2010/main" val="35367047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5(b)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488603" y="64030"/>
            <a:ext cx="3002239"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Describe</a:t>
            </a:r>
            <a:r>
              <a:rPr lang="en-US" sz="1400" dirty="0">
                <a:solidFill>
                  <a:srgbClr val="0070C0"/>
                </a:solidFill>
              </a:rPr>
              <a:t> </a:t>
            </a:r>
          </a:p>
          <a:p>
            <a:r>
              <a:rPr lang="en-US" sz="1400" i="1" dirty="0">
                <a:solidFill>
                  <a:srgbClr val="0070C0"/>
                </a:solidFill>
              </a:rPr>
              <a:t>Provide characteristics/main features or a brief account</a:t>
            </a:r>
          </a:p>
        </p:txBody>
      </p:sp>
      <p:pic>
        <p:nvPicPr>
          <p:cNvPr id="3" name="Picture 2">
            <a:extLst>
              <a:ext uri="{FF2B5EF4-FFF2-40B4-BE49-F238E27FC236}">
                <a16:creationId xmlns:a16="http://schemas.microsoft.com/office/drawing/2014/main" id="{9F0E2964-B20D-74FB-6DD0-72266B46AB35}"/>
              </a:ext>
            </a:extLst>
          </p:cNvPr>
          <p:cNvPicPr>
            <a:picLocks noChangeAspect="1"/>
          </p:cNvPicPr>
          <p:nvPr/>
        </p:nvPicPr>
        <p:blipFill>
          <a:blip r:embed="rId2"/>
          <a:stretch>
            <a:fillRect/>
          </a:stretch>
        </p:blipFill>
        <p:spPr>
          <a:xfrm>
            <a:off x="282012" y="1314199"/>
            <a:ext cx="5505450" cy="3267075"/>
          </a:xfrm>
          <a:prstGeom prst="rect">
            <a:avLst/>
          </a:prstGeom>
        </p:spPr>
      </p:pic>
      <p:sp>
        <p:nvSpPr>
          <p:cNvPr id="6" name="TextBox 5">
            <a:extLst>
              <a:ext uri="{FF2B5EF4-FFF2-40B4-BE49-F238E27FC236}">
                <a16:creationId xmlns:a16="http://schemas.microsoft.com/office/drawing/2014/main" id="{A059A645-DBE8-6405-EFF8-052B37F10E5C}"/>
              </a:ext>
            </a:extLst>
          </p:cNvPr>
          <p:cNvSpPr txBox="1"/>
          <p:nvPr/>
        </p:nvSpPr>
        <p:spPr>
          <a:xfrm>
            <a:off x="6589987" y="1314199"/>
            <a:ext cx="5091890" cy="4331955"/>
          </a:xfrm>
          <a:prstGeom prst="rect">
            <a:avLst/>
          </a:prstGeom>
          <a:noFill/>
        </p:spPr>
        <p:txBody>
          <a:bodyPr wrap="square">
            <a:spAutoFit/>
          </a:bodyPr>
          <a:lstStyle/>
          <a:p>
            <a:pPr>
              <a:lnSpc>
                <a:spcPct val="115000"/>
              </a:lnSpc>
              <a:spcAft>
                <a:spcPts val="1000"/>
              </a:spcAft>
            </a:pPr>
            <a:r>
              <a:rPr lang="en-GB" sz="1100" b="1" dirty="0">
                <a:effectLst/>
                <a:latin typeface="Arial" panose="020B0604020202020204" pitchFamily="34" charset="0"/>
                <a:ea typeface="Calibri" panose="020F0502020204030204" pitchFamily="34" charset="0"/>
                <a:cs typeface="Times New Roman" panose="02020603050405020304" pitchFamily="18" charset="0"/>
              </a:rPr>
              <a:t>Award up to 4 marks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imes New Roman" panose="02020603050405020304" pitchFamily="18" charset="0"/>
              </a:rPr>
              <a:t>Award 0 marks</a:t>
            </a:r>
            <a:r>
              <a:rPr lang="en-GB" sz="1100" dirty="0">
                <a:effectLst/>
                <a:latin typeface="Arial" panose="020B0604020202020204" pitchFamily="34" charset="0"/>
                <a:ea typeface="Calibri" panose="020F0502020204030204" pitchFamily="34" charset="0"/>
                <a:cs typeface="Times New Roman" panose="02020603050405020304" pitchFamily="18" charset="0"/>
              </a:rPr>
              <a:t> where response is not creditworthy.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imes New Roman" panose="02020603050405020304" pitchFamily="18" charset="0"/>
              </a:rPr>
              <a:t>Award 1-2 marks</a:t>
            </a:r>
            <a:r>
              <a:rPr lang="en-GB" sz="1100" dirty="0">
                <a:effectLst/>
                <a:latin typeface="Arial" panose="020B0604020202020204" pitchFamily="34" charset="0"/>
                <a:ea typeface="Calibri" panose="020F0502020204030204" pitchFamily="34" charset="0"/>
                <a:cs typeface="Times New Roman" panose="02020603050405020304" pitchFamily="18" charset="0"/>
              </a:rPr>
              <a:t> for a basic description which shows limited knowledge and understanding of the support that may be offered to children and families when accessing the services at the hospice.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imes New Roman" panose="02020603050405020304" pitchFamily="18" charset="0"/>
              </a:rPr>
              <a:t>Award 3-4 marks</a:t>
            </a:r>
            <a:r>
              <a:rPr lang="en-GB" sz="1100" dirty="0">
                <a:effectLst/>
                <a:latin typeface="Arial" panose="020B0604020202020204" pitchFamily="34" charset="0"/>
                <a:ea typeface="Calibri" panose="020F0502020204030204" pitchFamily="34" charset="0"/>
                <a:cs typeface="Times New Roman" panose="02020603050405020304" pitchFamily="18" charset="0"/>
              </a:rPr>
              <a:t> for a good description which shows good knowledge and understanding of the support that may be offered to children and families when accessing the services at the hospice.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Response may refer to: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Support groups for family members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Specialist therapies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Practical help for children and young people with life limiting conditions.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People to talk to and get advice from</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Family fun days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Respite support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Equipment and resources on loan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228600" indent="-228600"/>
            <a:r>
              <a:rPr lang="en-GB" sz="1100"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This list is not exhaustive.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Credit any other relevant response.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503046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0510" y="1672845"/>
            <a:ext cx="4035973" cy="3970318"/>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b="1" i="1" dirty="0">
                <a:solidFill>
                  <a:srgbClr val="0070C0"/>
                </a:solidFill>
              </a:rPr>
              <a:t>The examiner has awarded 3 marks out of the available 4. </a:t>
            </a:r>
          </a:p>
          <a:p>
            <a:r>
              <a:rPr lang="en-GB" b="1" i="1" dirty="0">
                <a:solidFill>
                  <a:srgbClr val="0070C0"/>
                </a:solidFill>
              </a:rPr>
              <a:t>These marks may have been given where the learner has developed a description of the type of support offered without showing clear understanding of what a hospice is. Counselling is mentioned along with support for sick children and referring to other services.</a:t>
            </a:r>
          </a:p>
          <a:p>
            <a:endParaRPr lang="en-GB" b="1" i="1" dirty="0">
              <a:solidFill>
                <a:srgbClr val="0070C0"/>
              </a:solidFill>
            </a:endParaRPr>
          </a:p>
          <a:p>
            <a:r>
              <a:rPr lang="en-GB" b="1" dirty="0">
                <a:solidFill>
                  <a:srgbClr val="0070C0"/>
                </a:solidFill>
              </a:rPr>
              <a:t>Marks awarded 3/4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403836" cy="4623065"/>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5(b) Candidate’s answer with Principal Examiner’s comments</a:t>
            </a:r>
          </a:p>
        </p:txBody>
      </p:sp>
      <p:sp>
        <p:nvSpPr>
          <p:cNvPr id="3" name="TextBox 2">
            <a:extLst>
              <a:ext uri="{FF2B5EF4-FFF2-40B4-BE49-F238E27FC236}">
                <a16:creationId xmlns:a16="http://schemas.microsoft.com/office/drawing/2014/main" id="{69BF7057-72A3-3181-5446-DEE45E566FAC}"/>
              </a:ext>
            </a:extLst>
          </p:cNvPr>
          <p:cNvSpPr txBox="1"/>
          <p:nvPr/>
        </p:nvSpPr>
        <p:spPr>
          <a:xfrm>
            <a:off x="378371" y="1145860"/>
            <a:ext cx="4724571" cy="4247317"/>
          </a:xfrm>
          <a:prstGeom prst="rect">
            <a:avLst/>
          </a:prstGeom>
          <a:noFill/>
        </p:spPr>
        <p:txBody>
          <a:bodyPr wrap="square">
            <a:spAutoFit/>
          </a:bodyPr>
          <a:lstStyle/>
          <a:p>
            <a:r>
              <a:rPr lang="en-US" dirty="0"/>
              <a:t>Ty </a:t>
            </a:r>
            <a:r>
              <a:rPr lang="en-US" dirty="0" err="1"/>
              <a:t>Rhosyn</a:t>
            </a:r>
            <a:r>
              <a:rPr lang="en-US" dirty="0"/>
              <a:t> can offer support in many different ways. Ty </a:t>
            </a:r>
            <a:r>
              <a:rPr lang="en-US" dirty="0" err="1"/>
              <a:t>Rhosyn</a:t>
            </a:r>
            <a:r>
              <a:rPr lang="en-US" dirty="0"/>
              <a:t> can offer counselling for a </a:t>
            </a:r>
            <a:r>
              <a:rPr lang="en-US" dirty="0" err="1"/>
              <a:t>pateients</a:t>
            </a:r>
            <a:r>
              <a:rPr lang="en-US" dirty="0"/>
              <a:t> family if they need help dealing with what they are witnessing. The hospice can offer support to sick children by giving them meals and a safe, happy place to stay while they are recovering. They can offer support to families and children by giving them advice on how to help the patient when they are allowed to go home, and advice on how to look after their own mental health too. Ty </a:t>
            </a:r>
            <a:r>
              <a:rPr lang="en-US" dirty="0" err="1"/>
              <a:t>Rhosyn</a:t>
            </a:r>
            <a:r>
              <a:rPr lang="en-US" dirty="0"/>
              <a:t> can help support families and children by </a:t>
            </a:r>
            <a:r>
              <a:rPr lang="en-US" dirty="0" err="1"/>
              <a:t>refering</a:t>
            </a:r>
            <a:r>
              <a:rPr lang="en-US" dirty="0"/>
              <a:t> them to the </a:t>
            </a:r>
            <a:r>
              <a:rPr lang="en-US" dirty="0" err="1"/>
              <a:t>revelevent</a:t>
            </a:r>
            <a:r>
              <a:rPr lang="en-US" dirty="0"/>
              <a:t> services that may be able to help them.</a:t>
            </a:r>
            <a:endParaRPr lang="en-GB" dirty="0"/>
          </a:p>
        </p:txBody>
      </p:sp>
    </p:spTree>
    <p:extLst>
      <p:ext uri="{BB962C8B-B14F-4D97-AF65-F5344CB8AC3E}">
        <p14:creationId xmlns:p14="http://schemas.microsoft.com/office/powerpoint/2010/main" val="5065449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0510" y="1494169"/>
            <a:ext cx="3857297" cy="3416320"/>
          </a:xfrm>
          <a:prstGeom prst="rect">
            <a:avLst/>
          </a:prstGeom>
          <a:noFill/>
          <a:ln>
            <a:noFill/>
          </a:ln>
        </p:spPr>
        <p:txBody>
          <a:bodyPr wrap="square" rtlCol="0">
            <a:spAutoFit/>
          </a:bodyPr>
          <a:lstStyle/>
          <a:p>
            <a:r>
              <a:rPr lang="en-GB" b="1" i="1" dirty="0">
                <a:solidFill>
                  <a:srgbClr val="0070C0"/>
                </a:solidFill>
              </a:rPr>
              <a:t>Principal Examiner feedback</a:t>
            </a:r>
          </a:p>
          <a:p>
            <a:r>
              <a:rPr lang="en-GB" b="1" i="1" dirty="0">
                <a:solidFill>
                  <a:srgbClr val="0070C0"/>
                </a:solidFill>
              </a:rPr>
              <a:t> </a:t>
            </a:r>
          </a:p>
          <a:p>
            <a:r>
              <a:rPr lang="en-GB" b="1" i="1" dirty="0">
                <a:solidFill>
                  <a:srgbClr val="0070C0"/>
                </a:solidFill>
              </a:rPr>
              <a:t>This learner indicates clear understanding of what a hospice is from the outset of the response. The use of terminally ill children and round the clock care for families as well as children support the full 4 marks awarded. </a:t>
            </a:r>
          </a:p>
          <a:p>
            <a:endParaRPr lang="en-GB" b="1" i="1" dirty="0">
              <a:solidFill>
                <a:srgbClr val="0070C0"/>
              </a:solidFill>
            </a:endParaRPr>
          </a:p>
          <a:p>
            <a:r>
              <a:rPr lang="en-GB" b="1" dirty="0">
                <a:solidFill>
                  <a:srgbClr val="0070C0"/>
                </a:solidFill>
              </a:rPr>
              <a:t>Marks awarded 4/4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403836" cy="3918871"/>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5(b) Candidate’s answer with Principal Examiner’s comments</a:t>
            </a:r>
          </a:p>
        </p:txBody>
      </p:sp>
      <p:sp>
        <p:nvSpPr>
          <p:cNvPr id="3" name="TextBox 2">
            <a:extLst>
              <a:ext uri="{FF2B5EF4-FFF2-40B4-BE49-F238E27FC236}">
                <a16:creationId xmlns:a16="http://schemas.microsoft.com/office/drawing/2014/main" id="{F0EA4BE4-F5D1-BA65-F39F-9987F319CDDD}"/>
              </a:ext>
            </a:extLst>
          </p:cNvPr>
          <p:cNvSpPr txBox="1"/>
          <p:nvPr/>
        </p:nvSpPr>
        <p:spPr>
          <a:xfrm>
            <a:off x="282575" y="1128049"/>
            <a:ext cx="4499633" cy="2862322"/>
          </a:xfrm>
          <a:prstGeom prst="rect">
            <a:avLst/>
          </a:prstGeom>
          <a:noFill/>
        </p:spPr>
        <p:txBody>
          <a:bodyPr wrap="square">
            <a:spAutoFit/>
          </a:bodyPr>
          <a:lstStyle/>
          <a:p>
            <a:r>
              <a:rPr lang="en-US" dirty="0"/>
              <a:t>Hospice is a place that families who are not well off can go to find free support for unwell/terminally ill children. here thy have round the clock care and support with </a:t>
            </a:r>
            <a:r>
              <a:rPr lang="en-US" dirty="0" err="1"/>
              <a:t>councelling</a:t>
            </a:r>
            <a:r>
              <a:rPr lang="en-US" dirty="0"/>
              <a:t> offered and support for the families of the loved ones. They allow them to enjoy the last moments and make the most of what time they do have left. they offer after care for families to ensure that their well-being is thought of.</a:t>
            </a:r>
            <a:endParaRPr lang="en-GB" dirty="0"/>
          </a:p>
        </p:txBody>
      </p:sp>
    </p:spTree>
    <p:extLst>
      <p:ext uri="{BB962C8B-B14F-4D97-AF65-F5344CB8AC3E}">
        <p14:creationId xmlns:p14="http://schemas.microsoft.com/office/powerpoint/2010/main" val="4117111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6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476140" y="64030"/>
            <a:ext cx="2843486" cy="738664"/>
          </a:xfrm>
          <a:prstGeom prst="rect">
            <a:avLst/>
          </a:prstGeom>
          <a:noFill/>
        </p:spPr>
        <p:txBody>
          <a:bodyPr wrap="square">
            <a:spAutoFit/>
          </a:bodyPr>
          <a:lstStyle/>
          <a:p>
            <a:r>
              <a:rPr lang="en-US" sz="1400" dirty="0">
                <a:solidFill>
                  <a:schemeClr val="accent1"/>
                </a:solidFill>
              </a:rPr>
              <a:t>Command Verb: </a:t>
            </a:r>
            <a:r>
              <a:rPr lang="en-US" sz="1400" b="1" i="1" dirty="0" err="1">
                <a:solidFill>
                  <a:srgbClr val="0070C0"/>
                </a:solidFill>
              </a:rPr>
              <a:t>Summerise</a:t>
            </a:r>
            <a:r>
              <a:rPr lang="en-US" sz="1400" b="1" i="1" dirty="0">
                <a:solidFill>
                  <a:srgbClr val="0070C0"/>
                </a:solidFill>
              </a:rPr>
              <a:t> </a:t>
            </a:r>
          </a:p>
          <a:p>
            <a:r>
              <a:rPr lang="en-US" sz="1400" i="1" dirty="0">
                <a:solidFill>
                  <a:srgbClr val="0070C0"/>
                </a:solidFill>
              </a:rPr>
              <a:t>Select and present the main points (without detail) </a:t>
            </a:r>
          </a:p>
        </p:txBody>
      </p:sp>
      <p:pic>
        <p:nvPicPr>
          <p:cNvPr id="3" name="Picture 2">
            <a:extLst>
              <a:ext uri="{FF2B5EF4-FFF2-40B4-BE49-F238E27FC236}">
                <a16:creationId xmlns:a16="http://schemas.microsoft.com/office/drawing/2014/main" id="{85E2968D-829D-7078-9AB7-A1A10E72E64E}"/>
              </a:ext>
            </a:extLst>
          </p:cNvPr>
          <p:cNvPicPr>
            <a:picLocks noChangeAspect="1"/>
          </p:cNvPicPr>
          <p:nvPr/>
        </p:nvPicPr>
        <p:blipFill>
          <a:blip r:embed="rId2"/>
          <a:stretch>
            <a:fillRect/>
          </a:stretch>
        </p:blipFill>
        <p:spPr>
          <a:xfrm>
            <a:off x="282012" y="1233988"/>
            <a:ext cx="5724525" cy="3267075"/>
          </a:xfrm>
          <a:prstGeom prst="rect">
            <a:avLst/>
          </a:prstGeom>
        </p:spPr>
      </p:pic>
      <p:sp>
        <p:nvSpPr>
          <p:cNvPr id="6" name="TextBox 5">
            <a:extLst>
              <a:ext uri="{FF2B5EF4-FFF2-40B4-BE49-F238E27FC236}">
                <a16:creationId xmlns:a16="http://schemas.microsoft.com/office/drawing/2014/main" id="{AA51377A-F71B-E096-08CC-55ECB3EF0E35}"/>
              </a:ext>
            </a:extLst>
          </p:cNvPr>
          <p:cNvSpPr txBox="1"/>
          <p:nvPr/>
        </p:nvSpPr>
        <p:spPr>
          <a:xfrm>
            <a:off x="6476140" y="949741"/>
            <a:ext cx="5433848" cy="5715988"/>
          </a:xfrm>
          <a:prstGeom prst="rect">
            <a:avLst/>
          </a:prstGeom>
          <a:noFill/>
        </p:spPr>
        <p:txBody>
          <a:bodyPr wrap="square">
            <a:spAutoFit/>
          </a:bodyPr>
          <a:lstStyle/>
          <a:p>
            <a:pPr>
              <a:lnSpc>
                <a:spcPct val="115000"/>
              </a:lnSpc>
              <a:spcAft>
                <a:spcPts val="1000"/>
              </a:spcAft>
            </a:pPr>
            <a:r>
              <a:rPr lang="en-GB" sz="1100" b="1" dirty="0">
                <a:effectLst/>
                <a:latin typeface="Arial" panose="020B0604020202020204" pitchFamily="34" charset="0"/>
                <a:ea typeface="Calibri" panose="020F0502020204030204" pitchFamily="34" charset="0"/>
                <a:cs typeface="Times New Roman" panose="02020603050405020304" pitchFamily="18" charset="0"/>
              </a:rPr>
              <a:t>Award 0 marks </a:t>
            </a:r>
            <a:r>
              <a:rPr lang="en-GB" sz="1100" dirty="0">
                <a:effectLst/>
                <a:latin typeface="Arial" panose="020B0604020202020204" pitchFamily="34" charset="0"/>
                <a:ea typeface="Calibri" panose="020F0502020204030204" pitchFamily="34" charset="0"/>
                <a:cs typeface="Times New Roman" panose="02020603050405020304" pitchFamily="18" charset="0"/>
              </a:rPr>
              <a:t>where response is not creditworthy.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tabLst>
                <a:tab pos="1371600" algn="l"/>
                <a:tab pos="5715000" algn="r"/>
              </a:tabLst>
            </a:pPr>
            <a:r>
              <a:rPr lang="en-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Award 1 mark</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for a basic summary which shows little knowledge and understanding of the </a:t>
            </a:r>
            <a:r>
              <a:rPr lang="en-GB" sz="1100" dirty="0">
                <a:effectLst/>
                <a:latin typeface="Arial" panose="020B0604020202020204" pitchFamily="34" charset="0"/>
                <a:ea typeface="Calibri" panose="020F0502020204030204" pitchFamily="34" charset="0"/>
                <a:cs typeface="Times New Roman" panose="02020603050405020304" pitchFamily="18" charset="0"/>
              </a:rPr>
              <a:t>role of the Educational Psychologist in assessing Jac’s needs.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tabLst>
                <a:tab pos="1371600" algn="l"/>
                <a:tab pos="5715000" algn="r"/>
              </a:tabLst>
            </a:pPr>
            <a:r>
              <a:rPr lang="en-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Award 2-3 marks </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for a good summary which shows good knowledge and understanding of the </a:t>
            </a:r>
            <a:r>
              <a:rPr lang="en-GB" sz="1100" dirty="0">
                <a:effectLst/>
                <a:latin typeface="Arial" panose="020B0604020202020204" pitchFamily="34" charset="0"/>
                <a:ea typeface="Calibri" panose="020F0502020204030204" pitchFamily="34" charset="0"/>
                <a:cs typeface="Times New Roman" panose="02020603050405020304" pitchFamily="18" charset="0"/>
              </a:rPr>
              <a:t>role of the Educational Psychologist in assessing Jac’s needs.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tabLst>
                <a:tab pos="1371600" algn="l"/>
                <a:tab pos="5715000" algn="r"/>
              </a:tabLst>
            </a:pPr>
            <a:r>
              <a:rPr lang="en-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Award 4 marks </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for a very good summary which shows detailed knowledge and understanding of the </a:t>
            </a:r>
            <a:r>
              <a:rPr lang="en-GB" sz="1100" dirty="0">
                <a:effectLst/>
                <a:latin typeface="Arial" panose="020B0604020202020204" pitchFamily="34" charset="0"/>
                <a:ea typeface="Calibri" panose="020F0502020204030204" pitchFamily="34" charset="0"/>
                <a:cs typeface="Times New Roman" panose="02020603050405020304" pitchFamily="18" charset="0"/>
              </a:rPr>
              <a:t>role of the Educational Psychologist in assessing Jac’s needs.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Response may refer to: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Arrange an appointment with parents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Arrange an appointment with staff</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Talk to Jac</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Find out what the teachers concerns are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Organise and carry out an assessment of Jac in the classroom environment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Recommend how staff might support Jac in the classroom</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Suggest consistent approaches with the family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Suggest support strategies that will help Jac to reach his full potential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Write a report for staff and parents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Suggest referral to other members of the multi- disciplinary team and work long side them to support Jac’s needs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Provide training for staff</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Support the school and the parents moving forward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Provide advice on target setting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15000"/>
              </a:lnSpc>
              <a:spcAft>
                <a:spcPts val="1000"/>
              </a:spcAft>
            </a:pP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100" dirty="0">
                <a:solidFill>
                  <a:srgbClr val="000000"/>
                </a:solidFill>
                <a:latin typeface="Arial" panose="020B0604020202020204" pitchFamily="34" charset="0"/>
                <a:ea typeface="Calibri" panose="020F0502020204030204" pitchFamily="34" charset="0"/>
                <a:cs typeface="Times New Roman" panose="02020603050405020304" pitchFamily="18" charset="0"/>
              </a:rPr>
              <a:t>This list is </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not exhaustive. </a:t>
            </a:r>
            <a:br>
              <a:rPr lang="en-GB" sz="1100" dirty="0">
                <a:latin typeface="Calibri" panose="020F0502020204030204" pitchFamily="34" charset="0"/>
                <a:ea typeface="Calibri" panose="020F0502020204030204" pitchFamily="34" charset="0"/>
                <a:cs typeface="Times New Roman" panose="02020603050405020304" pitchFamily="18" charset="0"/>
              </a:rPr>
            </a:b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Credit any other relevant response.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792493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0510" y="1494169"/>
            <a:ext cx="4035973" cy="4524315"/>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b="1" i="1" dirty="0">
                <a:solidFill>
                  <a:srgbClr val="0070C0"/>
                </a:solidFill>
              </a:rPr>
              <a:t>Here we have a response that indicates some knowledge of the role of the Educational Psychologist. To gain that extra 1 mark the examiner would have been looking for  evidence of understanding of involving parents/carers. This had been mentioned in the rider to the question which again emphasises the importance of leaners carefully reading all information provided.</a:t>
            </a:r>
          </a:p>
          <a:p>
            <a:endParaRPr lang="en-GB" b="1" i="1" dirty="0">
              <a:solidFill>
                <a:srgbClr val="0070C0"/>
              </a:solidFill>
            </a:endParaRPr>
          </a:p>
          <a:p>
            <a:r>
              <a:rPr lang="en-GB" b="1" dirty="0">
                <a:solidFill>
                  <a:srgbClr val="0070C0"/>
                </a:solidFill>
              </a:rPr>
              <a:t>Marks awarded 3/4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403836"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6 Candidate’s answer with Principal Examiner’s comments</a:t>
            </a:r>
          </a:p>
        </p:txBody>
      </p:sp>
      <p:sp>
        <p:nvSpPr>
          <p:cNvPr id="3" name="TextBox 2">
            <a:extLst>
              <a:ext uri="{FF2B5EF4-FFF2-40B4-BE49-F238E27FC236}">
                <a16:creationId xmlns:a16="http://schemas.microsoft.com/office/drawing/2014/main" id="{BD6789BD-E709-F245-424E-32DD1A32DC66}"/>
              </a:ext>
            </a:extLst>
          </p:cNvPr>
          <p:cNvSpPr txBox="1"/>
          <p:nvPr/>
        </p:nvSpPr>
        <p:spPr>
          <a:xfrm>
            <a:off x="411598" y="1231184"/>
            <a:ext cx="4956815" cy="3139321"/>
          </a:xfrm>
          <a:prstGeom prst="rect">
            <a:avLst/>
          </a:prstGeom>
          <a:noFill/>
        </p:spPr>
        <p:txBody>
          <a:bodyPr wrap="square">
            <a:spAutoFit/>
          </a:bodyPr>
          <a:lstStyle/>
          <a:p>
            <a:r>
              <a:rPr lang="en-US" dirty="0"/>
              <a:t>An Educational Psychologist's role in assessing Jac's needs is to, find ways to help him and provide him with coping strategies. The Educational </a:t>
            </a:r>
            <a:r>
              <a:rPr lang="en-US" dirty="0" err="1"/>
              <a:t>Psycolgists</a:t>
            </a:r>
            <a:r>
              <a:rPr lang="en-US" dirty="0"/>
              <a:t> role is to find out the triggers of Jac's behaviour and give the class teach advice on how to help manage his behaviour, how to prevent his bad behaviour, and how to support him in the classroom. </a:t>
            </a:r>
            <a:r>
              <a:rPr lang="en-US" dirty="0" err="1"/>
              <a:t>Thei</a:t>
            </a:r>
            <a:r>
              <a:rPr lang="en-US" dirty="0"/>
              <a:t> role is to assess how Jac is feeling, identify if there is any extra support that he needs, and to involve the correct services.</a:t>
            </a:r>
            <a:endParaRPr lang="en-GB" dirty="0"/>
          </a:p>
        </p:txBody>
      </p:sp>
    </p:spTree>
    <p:extLst>
      <p:ext uri="{BB962C8B-B14F-4D97-AF65-F5344CB8AC3E}">
        <p14:creationId xmlns:p14="http://schemas.microsoft.com/office/powerpoint/2010/main" val="159519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D8EBE1-1839-4118-B69D-7F5F54E34893}"/>
              </a:ext>
            </a:extLst>
          </p:cNvPr>
          <p:cNvSpPr txBox="1">
            <a:spLocks/>
          </p:cNvSpPr>
          <p:nvPr/>
        </p:nvSpPr>
        <p:spPr>
          <a:xfrm>
            <a:off x="271380" y="325680"/>
            <a:ext cx="1002093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dirty="0"/>
              <a:t>Unit 216 – Understanding Children’s Care, Play, Learning and Development </a:t>
            </a:r>
          </a:p>
        </p:txBody>
      </p:sp>
      <p:sp>
        <p:nvSpPr>
          <p:cNvPr id="7" name="Rectangle 6">
            <a:extLst>
              <a:ext uri="{FF2B5EF4-FFF2-40B4-BE49-F238E27FC236}">
                <a16:creationId xmlns:a16="http://schemas.microsoft.com/office/drawing/2014/main" id="{597159D2-ABEC-4203-AD91-3751F6D76650}"/>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8" name="TextBox 7">
            <a:extLst>
              <a:ext uri="{FF2B5EF4-FFF2-40B4-BE49-F238E27FC236}">
                <a16:creationId xmlns:a16="http://schemas.microsoft.com/office/drawing/2014/main" id="{71C2D5AF-5D3B-4276-B36C-97AFA6E5BBF9}"/>
              </a:ext>
            </a:extLst>
          </p:cNvPr>
          <p:cNvSpPr txBox="1"/>
          <p:nvPr/>
        </p:nvSpPr>
        <p:spPr>
          <a:xfrm>
            <a:off x="6510845" y="5615756"/>
            <a:ext cx="5489818" cy="461665"/>
          </a:xfrm>
          <a:prstGeom prst="rect">
            <a:avLst/>
          </a:prstGeom>
          <a:noFill/>
        </p:spPr>
        <p:txBody>
          <a:bodyPr wrap="square" rtlCol="0">
            <a:spAutoFit/>
          </a:bodyPr>
          <a:lstStyle/>
          <a:p>
            <a:r>
              <a:rPr lang="en-GB" sz="2400" b="1" dirty="0">
                <a:solidFill>
                  <a:schemeClr val="bg1"/>
                </a:solidFill>
              </a:rPr>
              <a:t>Online Examination Review (OER) </a:t>
            </a:r>
          </a:p>
        </p:txBody>
      </p:sp>
      <p:pic>
        <p:nvPicPr>
          <p:cNvPr id="9" name="Picture 8">
            <a:extLst>
              <a:ext uri="{FF2B5EF4-FFF2-40B4-BE49-F238E27FC236}">
                <a16:creationId xmlns:a16="http://schemas.microsoft.com/office/drawing/2014/main" id="{D0D25735-823F-4728-8EDA-51AB7473F8FA}"/>
              </a:ext>
            </a:extLst>
          </p:cNvPr>
          <p:cNvPicPr>
            <a:picLocks noChangeAspect="1"/>
          </p:cNvPicPr>
          <p:nvPr/>
        </p:nvPicPr>
        <p:blipFill>
          <a:blip r:embed="rId3"/>
          <a:stretch>
            <a:fillRect/>
          </a:stretch>
        </p:blipFill>
        <p:spPr>
          <a:xfrm>
            <a:off x="7220058" y="1743310"/>
            <a:ext cx="3807976" cy="3371380"/>
          </a:xfrm>
          <a:prstGeom prst="rect">
            <a:avLst/>
          </a:prstGeom>
          <a:effectLst/>
        </p:spPr>
      </p:pic>
      <p:pic>
        <p:nvPicPr>
          <p:cNvPr id="5" name="Picture 4">
            <a:extLst>
              <a:ext uri="{FF2B5EF4-FFF2-40B4-BE49-F238E27FC236}">
                <a16:creationId xmlns:a16="http://schemas.microsoft.com/office/drawing/2014/main" id="{770C6465-8BF5-358B-D2B0-DF15935580C4}"/>
              </a:ext>
            </a:extLst>
          </p:cNvPr>
          <p:cNvPicPr>
            <a:picLocks noChangeAspect="1"/>
          </p:cNvPicPr>
          <p:nvPr/>
        </p:nvPicPr>
        <p:blipFill>
          <a:blip r:embed="rId4"/>
          <a:stretch>
            <a:fillRect/>
          </a:stretch>
        </p:blipFill>
        <p:spPr>
          <a:xfrm>
            <a:off x="1078790" y="1072054"/>
            <a:ext cx="4106164" cy="5596759"/>
          </a:xfrm>
          <a:prstGeom prst="rect">
            <a:avLst/>
          </a:prstGeom>
        </p:spPr>
      </p:pic>
    </p:spTree>
    <p:extLst>
      <p:ext uri="{BB962C8B-B14F-4D97-AF65-F5344CB8AC3E}">
        <p14:creationId xmlns:p14="http://schemas.microsoft.com/office/powerpoint/2010/main" val="164347148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0511" y="1494169"/>
            <a:ext cx="3794234" cy="4524315"/>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b="1" i="1" dirty="0">
                <a:solidFill>
                  <a:srgbClr val="0070C0"/>
                </a:solidFill>
              </a:rPr>
              <a:t>Another 3 awarded to this learner.</a:t>
            </a:r>
          </a:p>
          <a:p>
            <a:r>
              <a:rPr lang="en-GB" b="1" i="1" dirty="0">
                <a:solidFill>
                  <a:srgbClr val="0070C0"/>
                </a:solidFill>
              </a:rPr>
              <a:t>A similar response to the previous answer and although parents are mentioned this response focuses on observation and assessment . The one mark was possibly lost due to lack of action possible such as report writing , giving advice or support in the classroom.</a:t>
            </a:r>
          </a:p>
          <a:p>
            <a:endParaRPr lang="en-GB" b="1" i="1" dirty="0">
              <a:solidFill>
                <a:srgbClr val="0070C0"/>
              </a:solidFill>
            </a:endParaRPr>
          </a:p>
          <a:p>
            <a:r>
              <a:rPr lang="en-GB" b="1" dirty="0">
                <a:solidFill>
                  <a:srgbClr val="0070C0"/>
                </a:solidFill>
              </a:rPr>
              <a:t>Marks awarded 3/4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3"/>
            <a:ext cx="4403836" cy="4822760"/>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6 Candidate’s answer with Principal Examiner’s comments</a:t>
            </a:r>
          </a:p>
        </p:txBody>
      </p:sp>
      <p:sp>
        <p:nvSpPr>
          <p:cNvPr id="3" name="TextBox 2">
            <a:extLst>
              <a:ext uri="{FF2B5EF4-FFF2-40B4-BE49-F238E27FC236}">
                <a16:creationId xmlns:a16="http://schemas.microsoft.com/office/drawing/2014/main" id="{10038105-6043-1A1E-0FC7-202EF11D35C6}"/>
              </a:ext>
            </a:extLst>
          </p:cNvPr>
          <p:cNvSpPr txBox="1"/>
          <p:nvPr/>
        </p:nvSpPr>
        <p:spPr>
          <a:xfrm>
            <a:off x="282575" y="1199330"/>
            <a:ext cx="4761373" cy="3416320"/>
          </a:xfrm>
          <a:prstGeom prst="rect">
            <a:avLst/>
          </a:prstGeom>
          <a:noFill/>
        </p:spPr>
        <p:txBody>
          <a:bodyPr wrap="square">
            <a:spAutoFit/>
          </a:bodyPr>
          <a:lstStyle/>
          <a:p>
            <a:r>
              <a:rPr lang="en-US" dirty="0"/>
              <a:t>An educational psychologist is someone who would be able to assess anything that Jac may be struggling with and be a person who Jac may feel like he can open up to about any issues he may be dealing with. They will observe his behaviour and triggers and see if there is anything obvious that sets Jac off, they will ask questions to the staff at the setting, jack and his parents </a:t>
            </a:r>
            <a:r>
              <a:rPr lang="en-US" dirty="0" err="1"/>
              <a:t>seperately</a:t>
            </a:r>
            <a:r>
              <a:rPr lang="en-US" dirty="0"/>
              <a:t> to see if they noticed when this behaviour change </a:t>
            </a:r>
            <a:r>
              <a:rPr lang="en-US" dirty="0" err="1"/>
              <a:t>occured</a:t>
            </a:r>
            <a:r>
              <a:rPr lang="en-US" dirty="0"/>
              <a:t> and what might have caused this.</a:t>
            </a:r>
            <a:endParaRPr lang="en-GB" dirty="0"/>
          </a:p>
        </p:txBody>
      </p:sp>
    </p:spTree>
    <p:extLst>
      <p:ext uri="{BB962C8B-B14F-4D97-AF65-F5344CB8AC3E}">
        <p14:creationId xmlns:p14="http://schemas.microsoft.com/office/powerpoint/2010/main" val="9092229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7(a)</a:t>
            </a:r>
          </a:p>
        </p:txBody>
      </p:sp>
      <p:sp>
        <p:nvSpPr>
          <p:cNvPr id="9" name="TextBox 8">
            <a:extLst>
              <a:ext uri="{FF2B5EF4-FFF2-40B4-BE49-F238E27FC236}">
                <a16:creationId xmlns:a16="http://schemas.microsoft.com/office/drawing/2014/main" id="{323288C8-06AF-1614-FAD2-F996BE5BCB37}"/>
              </a:ext>
            </a:extLst>
          </p:cNvPr>
          <p:cNvSpPr txBox="1"/>
          <p:nvPr/>
        </p:nvSpPr>
        <p:spPr>
          <a:xfrm>
            <a:off x="6184901" y="145662"/>
            <a:ext cx="3442576" cy="738664"/>
          </a:xfrm>
          <a:prstGeom prst="rect">
            <a:avLst/>
          </a:prstGeom>
          <a:noFill/>
        </p:spPr>
        <p:txBody>
          <a:bodyPr wrap="square">
            <a:spAutoFit/>
          </a:bodyPr>
          <a:lstStyle/>
          <a:p>
            <a:r>
              <a:rPr lang="en-US" sz="1400" dirty="0">
                <a:solidFill>
                  <a:schemeClr val="accent1"/>
                </a:solidFill>
              </a:rPr>
              <a:t>Command Verb: </a:t>
            </a:r>
            <a:r>
              <a:rPr lang="en-US" sz="1400" b="1" i="1" dirty="0" err="1">
                <a:solidFill>
                  <a:srgbClr val="0070C0"/>
                </a:solidFill>
              </a:rPr>
              <a:t>Analyse</a:t>
            </a:r>
            <a:r>
              <a:rPr lang="en-US" sz="1400" b="1" i="1" dirty="0">
                <a:solidFill>
                  <a:srgbClr val="0070C0"/>
                </a:solidFill>
              </a:rPr>
              <a:t>  </a:t>
            </a:r>
          </a:p>
          <a:p>
            <a:r>
              <a:rPr lang="en-US" sz="1400" i="1" dirty="0">
                <a:solidFill>
                  <a:srgbClr val="0070C0"/>
                </a:solidFill>
              </a:rPr>
              <a:t>Examine an issue in detail/how parts relate to whole, to explain and interpret </a:t>
            </a:r>
          </a:p>
        </p:txBody>
      </p:sp>
      <p:pic>
        <p:nvPicPr>
          <p:cNvPr id="3" name="Picture 2">
            <a:extLst>
              <a:ext uri="{FF2B5EF4-FFF2-40B4-BE49-F238E27FC236}">
                <a16:creationId xmlns:a16="http://schemas.microsoft.com/office/drawing/2014/main" id="{2793F09D-6BC0-A722-88E9-54D7F8E7F270}"/>
              </a:ext>
            </a:extLst>
          </p:cNvPr>
          <p:cNvPicPr>
            <a:picLocks noChangeAspect="1"/>
          </p:cNvPicPr>
          <p:nvPr/>
        </p:nvPicPr>
        <p:blipFill>
          <a:blip r:embed="rId2"/>
          <a:stretch>
            <a:fillRect/>
          </a:stretch>
        </p:blipFill>
        <p:spPr>
          <a:xfrm>
            <a:off x="282012" y="1050507"/>
            <a:ext cx="5268556" cy="5716383"/>
          </a:xfrm>
          <a:prstGeom prst="rect">
            <a:avLst/>
          </a:prstGeom>
        </p:spPr>
      </p:pic>
      <p:pic>
        <p:nvPicPr>
          <p:cNvPr id="6" name="Picture 5">
            <a:extLst>
              <a:ext uri="{FF2B5EF4-FFF2-40B4-BE49-F238E27FC236}">
                <a16:creationId xmlns:a16="http://schemas.microsoft.com/office/drawing/2014/main" id="{026BD23F-FA22-7266-0D0E-9E1807C187A5}"/>
              </a:ext>
            </a:extLst>
          </p:cNvPr>
          <p:cNvPicPr>
            <a:picLocks noChangeAspect="1"/>
          </p:cNvPicPr>
          <p:nvPr/>
        </p:nvPicPr>
        <p:blipFill>
          <a:blip r:embed="rId3"/>
          <a:stretch>
            <a:fillRect/>
          </a:stretch>
        </p:blipFill>
        <p:spPr>
          <a:xfrm>
            <a:off x="6095999" y="1183606"/>
            <a:ext cx="5572125" cy="3752850"/>
          </a:xfrm>
          <a:prstGeom prst="rect">
            <a:avLst/>
          </a:prstGeom>
        </p:spPr>
      </p:pic>
    </p:spTree>
    <p:extLst>
      <p:ext uri="{BB962C8B-B14F-4D97-AF65-F5344CB8AC3E}">
        <p14:creationId xmlns:p14="http://schemas.microsoft.com/office/powerpoint/2010/main" val="16579933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7(a) mark scheme </a:t>
            </a:r>
          </a:p>
        </p:txBody>
      </p:sp>
      <p:sp>
        <p:nvSpPr>
          <p:cNvPr id="4" name="TextBox 3">
            <a:extLst>
              <a:ext uri="{FF2B5EF4-FFF2-40B4-BE49-F238E27FC236}">
                <a16:creationId xmlns:a16="http://schemas.microsoft.com/office/drawing/2014/main" id="{D40E30F1-7454-3A38-F67C-BCD9A5A161B4}"/>
              </a:ext>
            </a:extLst>
          </p:cNvPr>
          <p:cNvSpPr txBox="1"/>
          <p:nvPr/>
        </p:nvSpPr>
        <p:spPr>
          <a:xfrm>
            <a:off x="6323301" y="1143590"/>
            <a:ext cx="5385223" cy="5047536"/>
          </a:xfrm>
          <a:prstGeom prst="rect">
            <a:avLst/>
          </a:prstGeom>
          <a:noFill/>
        </p:spPr>
        <p:txBody>
          <a:bodyPr wrap="square">
            <a:spAutoFit/>
          </a:bodyPr>
          <a:lstStyle/>
          <a:p>
            <a:pPr>
              <a:spcAft>
                <a:spcPts val="1000"/>
              </a:spcAft>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Response may refer to:</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Settling in and waving to mother supports emotional development. Smooth transition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Appropriate nappy changing at regular intervals supports care needs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Feeding expressed breast milk supports healthy growth and development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Healthy snacks and lunch support growth and development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Playing appropriate games promotes holistic development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Age and stage development supported with games such as peek a boo</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Singing rhymes promotes language development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Action songs encourages turn taking skills and language/cognitive understanding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Nap time supports healthy growth, cell repair and helps establish good sleep patterns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Changing clothes for outdoors supports cognitive skills, memory, anticipation as well as supporting care and health needs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Time outdoors supports the immune system and provides opportunity for developing observational skills and language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Quiet time, book time encourages social skills, language support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routines encourage a sense of security and understanding of what is going to happen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helps Rhian to trust Jo and understand her mother will return.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Developing a routine helps establish daily habits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Rhian will learn to recognise events through the day and begin to predict what will happen next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228600">
              <a:spcAft>
                <a:spcPts val="1000"/>
              </a:spcAft>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This list is not exhaustive.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Credit any other relevant response.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86DD152F-A3B5-D73C-E70C-83F6BEB87C77}"/>
              </a:ext>
            </a:extLst>
          </p:cNvPr>
          <p:cNvSpPr txBox="1"/>
          <p:nvPr/>
        </p:nvSpPr>
        <p:spPr>
          <a:xfrm>
            <a:off x="282012" y="1143590"/>
            <a:ext cx="4752443" cy="2169825"/>
          </a:xfrm>
          <a:prstGeom prst="rect">
            <a:avLst/>
          </a:prstGeom>
          <a:noFill/>
        </p:spPr>
        <p:txBody>
          <a:bodyPr wrap="square">
            <a:spAutoFit/>
          </a:bodyPr>
          <a:lstStyle/>
          <a:p>
            <a:pPr>
              <a:spcAft>
                <a:spcPts val="1000"/>
              </a:spcAft>
            </a:pPr>
            <a:r>
              <a:rPr lang="en-GB" sz="1100" b="1" dirty="0">
                <a:effectLst/>
                <a:latin typeface="Arial" panose="020B0604020202020204" pitchFamily="34" charset="0"/>
                <a:ea typeface="Calibri" panose="020F0502020204030204" pitchFamily="34" charset="0"/>
                <a:cs typeface="Times New Roman" panose="02020603050405020304" pitchFamily="18" charset="0"/>
              </a:rPr>
              <a:t>Award 0 marks</a:t>
            </a:r>
            <a:r>
              <a:rPr lang="en-GB" sz="1100" dirty="0">
                <a:effectLst/>
                <a:latin typeface="Arial" panose="020B0604020202020204" pitchFamily="34" charset="0"/>
                <a:ea typeface="Calibri" panose="020F0502020204030204" pitchFamily="34" charset="0"/>
                <a:cs typeface="Times New Roman" panose="02020603050405020304" pitchFamily="18" charset="0"/>
              </a:rPr>
              <a:t> where response is not creditworthy.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Award 1-2 mark</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for a basic analysis </a:t>
            </a:r>
            <a:r>
              <a:rPr lang="en-GB" sz="1100" dirty="0">
                <a:effectLst/>
                <a:latin typeface="Arial" panose="020B0604020202020204" pitchFamily="34" charset="0"/>
                <a:ea typeface="Calibri" panose="020F0502020204030204" pitchFamily="34" charset="0"/>
                <a:cs typeface="Times New Roman" panose="02020603050405020304" pitchFamily="18" charset="0"/>
              </a:rPr>
              <a:t>which shows some knowledge and understanding of how the daily routine supports and promotes Rhian’s health, well-being, and development.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Award 3-4 marks </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for a good analysis which shows good knowledge and understanding of </a:t>
            </a:r>
            <a:r>
              <a:rPr lang="en-GB" sz="1100" dirty="0">
                <a:effectLst/>
                <a:latin typeface="Arial" panose="020B0604020202020204" pitchFamily="34" charset="0"/>
                <a:ea typeface="Calibri" panose="020F0502020204030204" pitchFamily="34" charset="0"/>
                <a:cs typeface="Times New Roman" panose="02020603050405020304" pitchFamily="18" charset="0"/>
              </a:rPr>
              <a:t>how the daily routine supports and promotes Rhian’s health, well-being, and development.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Award 5 marks</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for a very good analysis which shows sound knowledge and understanding </a:t>
            </a:r>
            <a:r>
              <a:rPr lang="en-GB" sz="1100" dirty="0">
                <a:effectLst/>
                <a:latin typeface="Arial" panose="020B0604020202020204" pitchFamily="34" charset="0"/>
                <a:ea typeface="Calibri" panose="020F0502020204030204" pitchFamily="34" charset="0"/>
                <a:cs typeface="Times New Roman" panose="02020603050405020304" pitchFamily="18" charset="0"/>
              </a:rPr>
              <a:t>of how the daily routine supports and promotes Rhian’s health, well-being and development</a:t>
            </a:r>
            <a:endParaRPr lang="en-GB" sz="1100" dirty="0"/>
          </a:p>
        </p:txBody>
      </p:sp>
    </p:spTree>
    <p:extLst>
      <p:ext uri="{BB962C8B-B14F-4D97-AF65-F5344CB8AC3E}">
        <p14:creationId xmlns:p14="http://schemas.microsoft.com/office/powerpoint/2010/main" val="8324997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0510" y="1494169"/>
            <a:ext cx="4035973" cy="4524315"/>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b="1" i="1" dirty="0">
                <a:solidFill>
                  <a:srgbClr val="0070C0"/>
                </a:solidFill>
              </a:rPr>
              <a:t>This response is a good analysis meeting middle band requirements. </a:t>
            </a:r>
          </a:p>
          <a:p>
            <a:r>
              <a:rPr lang="en-GB" b="1" i="1" dirty="0">
                <a:solidFill>
                  <a:srgbClr val="0070C0"/>
                </a:solidFill>
              </a:rPr>
              <a:t>Further marks were not awarded as the response focusses on a daily routine and not this routine and the content provided.</a:t>
            </a:r>
          </a:p>
          <a:p>
            <a:r>
              <a:rPr lang="en-GB" b="1" i="1" dirty="0">
                <a:solidFill>
                  <a:srgbClr val="0070C0"/>
                </a:solidFill>
              </a:rPr>
              <a:t>The learner makes reference to the  child in the scenario but does not develop in line with the question requirements. It is also repetitive in places.</a:t>
            </a:r>
          </a:p>
          <a:p>
            <a:endParaRPr lang="en-GB" b="1" i="1" dirty="0">
              <a:solidFill>
                <a:srgbClr val="0070C0"/>
              </a:solidFill>
            </a:endParaRPr>
          </a:p>
          <a:p>
            <a:r>
              <a:rPr lang="en-GB" b="1" dirty="0">
                <a:solidFill>
                  <a:srgbClr val="0070C0"/>
                </a:solidFill>
              </a:rPr>
              <a:t>Marks awarded 3/5</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403836"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7(a) Candidate’s answer with Principal Examiner’s comments</a:t>
            </a:r>
          </a:p>
        </p:txBody>
      </p:sp>
      <p:sp>
        <p:nvSpPr>
          <p:cNvPr id="3" name="TextBox 2">
            <a:extLst>
              <a:ext uri="{FF2B5EF4-FFF2-40B4-BE49-F238E27FC236}">
                <a16:creationId xmlns:a16="http://schemas.microsoft.com/office/drawing/2014/main" id="{E7E79CDD-FC03-5F8F-71EA-4A9CC97BC088}"/>
              </a:ext>
            </a:extLst>
          </p:cNvPr>
          <p:cNvSpPr txBox="1"/>
          <p:nvPr/>
        </p:nvSpPr>
        <p:spPr>
          <a:xfrm>
            <a:off x="282575" y="1095283"/>
            <a:ext cx="5373500" cy="5632311"/>
          </a:xfrm>
          <a:prstGeom prst="rect">
            <a:avLst/>
          </a:prstGeom>
          <a:noFill/>
        </p:spPr>
        <p:txBody>
          <a:bodyPr wrap="square">
            <a:spAutoFit/>
          </a:bodyPr>
          <a:lstStyle/>
          <a:p>
            <a:r>
              <a:rPr lang="en-US" dirty="0"/>
              <a:t>The daily routine helps support and promote </a:t>
            </a:r>
            <a:r>
              <a:rPr lang="en-US" dirty="0" err="1"/>
              <a:t>Rhians</a:t>
            </a:r>
            <a:r>
              <a:rPr lang="en-US" dirty="0"/>
              <a:t> health, well-being, and development because, routines provide children with a sense and security and comfort, this is because they know exactly what is happening and when it is happening. Having a daily routine provides structure, which supports Rhian's health, well-being and development because she is able to fine a sense of </a:t>
            </a:r>
            <a:r>
              <a:rPr lang="en-US" dirty="0" err="1"/>
              <a:t>stablitly</a:t>
            </a:r>
            <a:r>
              <a:rPr lang="en-US" dirty="0"/>
              <a:t> from her routine as it happens everyday. A daily routine also helps support positive behaviour as their is no uncertainty of what is going to happen next, this promote her well-being and development as she feels calm and safe. Keeping to a daily routine can also help identify any changes in behaviour or things like how many times she has a wet nappy or how </a:t>
            </a:r>
            <a:r>
              <a:rPr lang="en-US" dirty="0" err="1"/>
              <a:t>oftern</a:t>
            </a:r>
            <a:r>
              <a:rPr lang="en-US" dirty="0"/>
              <a:t> she is sleeping; this supports her health because sticking to a daily routine can help sort changes as </a:t>
            </a:r>
            <a:r>
              <a:rPr lang="en-US" dirty="0" err="1"/>
              <a:t>i</a:t>
            </a:r>
            <a:r>
              <a:rPr lang="en-US" dirty="0"/>
              <a:t> have previously stated, that can be an </a:t>
            </a:r>
            <a:r>
              <a:rPr lang="en-US" dirty="0" err="1"/>
              <a:t>idicator</a:t>
            </a:r>
            <a:r>
              <a:rPr lang="en-US" dirty="0"/>
              <a:t> of a health issue.</a:t>
            </a:r>
            <a:endParaRPr lang="en-GB" dirty="0"/>
          </a:p>
        </p:txBody>
      </p:sp>
    </p:spTree>
    <p:extLst>
      <p:ext uri="{BB962C8B-B14F-4D97-AF65-F5344CB8AC3E}">
        <p14:creationId xmlns:p14="http://schemas.microsoft.com/office/powerpoint/2010/main" val="483620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126014" y="1494169"/>
            <a:ext cx="4540469" cy="4832092"/>
          </a:xfrm>
          <a:prstGeom prst="rect">
            <a:avLst/>
          </a:prstGeom>
          <a:noFill/>
          <a:ln>
            <a:noFill/>
          </a:ln>
        </p:spPr>
        <p:txBody>
          <a:bodyPr wrap="square" rtlCol="0">
            <a:spAutoFit/>
          </a:bodyPr>
          <a:lstStyle/>
          <a:p>
            <a:r>
              <a:rPr lang="en-GB" sz="1600" b="1" i="1" dirty="0">
                <a:solidFill>
                  <a:srgbClr val="0070C0"/>
                </a:solidFill>
              </a:rPr>
              <a:t>Principal Examiner feedback </a:t>
            </a:r>
          </a:p>
          <a:p>
            <a:endParaRPr lang="en-GB" sz="1600" b="1" i="1" dirty="0">
              <a:solidFill>
                <a:srgbClr val="0070C0"/>
              </a:solidFill>
            </a:endParaRPr>
          </a:p>
          <a:p>
            <a:r>
              <a:rPr lang="en-GB" sz="1600" b="1" i="1" dirty="0">
                <a:solidFill>
                  <a:srgbClr val="0070C0"/>
                </a:solidFill>
              </a:rPr>
              <a:t>This response has gained 4 marks.</a:t>
            </a:r>
          </a:p>
          <a:p>
            <a:r>
              <a:rPr lang="en-GB" sz="1600" b="1" i="1" dirty="0">
                <a:solidFill>
                  <a:srgbClr val="0070C0"/>
                </a:solidFill>
              </a:rPr>
              <a:t>As can be seen the learner has understood the requirements of the question and has developed a response based on the information provided. Both Joanne and Rhian  are mentioned throughout and links to the importance of times and activities are referred to. This is clear where the learner refers to expressed breastmilk and its importance as well as loud and quiet times. The extra mark may have been awarded if the learner had progressed through the routine and included  the importance of transition on arrival and activities that support cognitive development as identified.</a:t>
            </a:r>
          </a:p>
          <a:p>
            <a:endParaRPr lang="en-GB" b="1" i="1" dirty="0">
              <a:solidFill>
                <a:srgbClr val="0070C0"/>
              </a:solidFill>
            </a:endParaRPr>
          </a:p>
          <a:p>
            <a:r>
              <a:rPr lang="en-GB" b="1" dirty="0">
                <a:solidFill>
                  <a:srgbClr val="0070C0"/>
                </a:solidFill>
              </a:rPr>
              <a:t>Marks awarded 4/5</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7(a) Candidate’s answer with Principal Examiner’s comments</a:t>
            </a:r>
          </a:p>
        </p:txBody>
      </p:sp>
      <p:sp>
        <p:nvSpPr>
          <p:cNvPr id="3" name="TextBox 2">
            <a:extLst>
              <a:ext uri="{FF2B5EF4-FFF2-40B4-BE49-F238E27FC236}">
                <a16:creationId xmlns:a16="http://schemas.microsoft.com/office/drawing/2014/main" id="{C05187FA-5048-11D4-9832-A8CAC7511E4C}"/>
              </a:ext>
            </a:extLst>
          </p:cNvPr>
          <p:cNvSpPr txBox="1"/>
          <p:nvPr/>
        </p:nvSpPr>
        <p:spPr>
          <a:xfrm>
            <a:off x="282575" y="1127902"/>
            <a:ext cx="5203825" cy="4524315"/>
          </a:xfrm>
          <a:prstGeom prst="rect">
            <a:avLst/>
          </a:prstGeom>
          <a:noFill/>
        </p:spPr>
        <p:txBody>
          <a:bodyPr wrap="square">
            <a:spAutoFit/>
          </a:bodyPr>
          <a:lstStyle/>
          <a:p>
            <a:r>
              <a:rPr lang="en-US" dirty="0"/>
              <a:t>This routine supports Rhian's health and well-being by making sure that she is getting her nappy changed regularly which helps keep her from getting uncomfortable or upset. Joanne also ensures to feed Rhian her mothers expressed breastmilk which allows the child to get the normalcy of her mothers milk away from home, this allows her to get the nutrients that she needs and feels comforted at the same time. Joanne has also arranged the day as such so that the child can get the chance to have the loud play in the morning which gets Rhian </a:t>
            </a:r>
            <a:r>
              <a:rPr lang="en-US" dirty="0" err="1"/>
              <a:t>exciteded</a:t>
            </a:r>
            <a:r>
              <a:rPr lang="en-US" dirty="0"/>
              <a:t> and happy and then progresses to the quiet time where it gives the child a chance to unwind and relax, thinking and listening time before then going back home to her parent.</a:t>
            </a:r>
            <a:endParaRPr lang="en-GB" dirty="0"/>
          </a:p>
        </p:txBody>
      </p:sp>
      <p:sp>
        <p:nvSpPr>
          <p:cNvPr id="2" name="Speech Bubble: Rectangle with Corners Rounded 1">
            <a:extLst>
              <a:ext uri="{FF2B5EF4-FFF2-40B4-BE49-F238E27FC236}">
                <a16:creationId xmlns:a16="http://schemas.microsoft.com/office/drawing/2014/main" id="{0037190C-226E-2F6A-E62E-DCD18B1C59CD}"/>
              </a:ext>
            </a:extLst>
          </p:cNvPr>
          <p:cNvSpPr/>
          <p:nvPr/>
        </p:nvSpPr>
        <p:spPr>
          <a:xfrm>
            <a:off x="6705602" y="1367832"/>
            <a:ext cx="5108027"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Tree>
    <p:extLst>
      <p:ext uri="{BB962C8B-B14F-4D97-AF65-F5344CB8AC3E}">
        <p14:creationId xmlns:p14="http://schemas.microsoft.com/office/powerpoint/2010/main" val="11035242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8(a)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791450" y="155353"/>
            <a:ext cx="3004191" cy="553998"/>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Examine </a:t>
            </a:r>
          </a:p>
          <a:p>
            <a:r>
              <a:rPr lang="en-GB" sz="1400" i="1" dirty="0">
                <a:solidFill>
                  <a:srgbClr val="0070C0"/>
                </a:solidFill>
              </a:rPr>
              <a:t>Investigate closely, in detail</a:t>
            </a:r>
            <a:r>
              <a:rPr lang="en-GB" sz="1600" i="1" dirty="0">
                <a:solidFill>
                  <a:srgbClr val="0070C0"/>
                </a:solidFill>
              </a:rPr>
              <a:t> </a:t>
            </a:r>
            <a:r>
              <a:rPr lang="en-US" sz="1600" i="1" dirty="0">
                <a:solidFill>
                  <a:srgbClr val="0070C0"/>
                </a:solidFill>
              </a:rPr>
              <a:t> </a:t>
            </a:r>
          </a:p>
        </p:txBody>
      </p:sp>
      <p:pic>
        <p:nvPicPr>
          <p:cNvPr id="3" name="Picture 2">
            <a:extLst>
              <a:ext uri="{FF2B5EF4-FFF2-40B4-BE49-F238E27FC236}">
                <a16:creationId xmlns:a16="http://schemas.microsoft.com/office/drawing/2014/main" id="{874C0117-4503-750F-7031-1857D73A25E4}"/>
              </a:ext>
            </a:extLst>
          </p:cNvPr>
          <p:cNvPicPr>
            <a:picLocks noChangeAspect="1"/>
          </p:cNvPicPr>
          <p:nvPr/>
        </p:nvPicPr>
        <p:blipFill rotWithShape="1">
          <a:blip r:embed="rId2"/>
          <a:srcRect b="52299"/>
          <a:stretch/>
        </p:blipFill>
        <p:spPr>
          <a:xfrm>
            <a:off x="282012" y="1114753"/>
            <a:ext cx="5734050" cy="2017329"/>
          </a:xfrm>
          <a:prstGeom prst="rect">
            <a:avLst/>
          </a:prstGeom>
        </p:spPr>
      </p:pic>
      <p:sp>
        <p:nvSpPr>
          <p:cNvPr id="6" name="TextBox 5">
            <a:extLst>
              <a:ext uri="{FF2B5EF4-FFF2-40B4-BE49-F238E27FC236}">
                <a16:creationId xmlns:a16="http://schemas.microsoft.com/office/drawing/2014/main" id="{63AD5734-6B07-72FE-9128-F44CF9DD2D3E}"/>
              </a:ext>
            </a:extLst>
          </p:cNvPr>
          <p:cNvSpPr txBox="1"/>
          <p:nvPr/>
        </p:nvSpPr>
        <p:spPr>
          <a:xfrm>
            <a:off x="6791450" y="1114566"/>
            <a:ext cx="5001157" cy="5264839"/>
          </a:xfrm>
          <a:prstGeom prst="rect">
            <a:avLst/>
          </a:prstGeom>
          <a:noFill/>
        </p:spPr>
        <p:txBody>
          <a:bodyPr wrap="square">
            <a:spAutoFit/>
          </a:bodyPr>
          <a:lstStyle/>
          <a:p>
            <a:pPr>
              <a:lnSpc>
                <a:spcPct val="115000"/>
              </a:lnSpc>
              <a:spcAft>
                <a:spcPts val="1000"/>
              </a:spcAft>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Response may refer to: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Childcare settings must understand that some children/families may need help to achieve well-being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Services for children and families will need to work together to support those in need.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Community groups and health services need to support families in every area of life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Those working with children and families should enable them to feel safe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Services for families should enable children and families to safely take part in community life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Services should provide opportunities for everyone to feel good about themselves and their achievements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Childcare settings should encourage families to make decisions for themselves about their well-being.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Friendships and positive relationships should be encouraged and supported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Education providers should ensure all children and young people have an equal chance at achieving in education and training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Service providers should ensure consideration is given to language preference and encourage the use of the Welsh language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This list is not exhaustive.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Credit any other relevant response.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D02E5949-0099-5C79-6589-5FD6DD1A78AD}"/>
              </a:ext>
            </a:extLst>
          </p:cNvPr>
          <p:cNvSpPr txBox="1"/>
          <p:nvPr/>
        </p:nvSpPr>
        <p:spPr>
          <a:xfrm>
            <a:off x="282012" y="4131276"/>
            <a:ext cx="5734050" cy="2150140"/>
          </a:xfrm>
          <a:prstGeom prst="rect">
            <a:avLst/>
          </a:prstGeom>
          <a:noFill/>
        </p:spPr>
        <p:txBody>
          <a:bodyPr wrap="square">
            <a:spAutoFit/>
          </a:bodyPr>
          <a:lstStyle/>
          <a:p>
            <a:pPr>
              <a:lnSpc>
                <a:spcPct val="115000"/>
              </a:lnSpc>
              <a:spcAft>
                <a:spcPts val="1000"/>
              </a:spcAft>
            </a:pPr>
            <a:r>
              <a:rPr lang="en-GB" sz="1100" b="1" dirty="0">
                <a:effectLst/>
                <a:latin typeface="Arial" panose="020B0604020202020204" pitchFamily="34" charset="0"/>
                <a:ea typeface="Calibri" panose="020F0502020204030204" pitchFamily="34" charset="0"/>
                <a:cs typeface="Times New Roman" panose="02020603050405020304" pitchFamily="18" charset="0"/>
              </a:rPr>
              <a:t>Award up to 6 marks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imes New Roman" panose="02020603050405020304" pitchFamily="18" charset="0"/>
              </a:rPr>
              <a:t>Award 0 marks</a:t>
            </a:r>
            <a:r>
              <a:rPr lang="en-GB" sz="1100" dirty="0">
                <a:effectLst/>
                <a:latin typeface="Arial" panose="020B0604020202020204" pitchFamily="34" charset="0"/>
                <a:ea typeface="Calibri" panose="020F0502020204030204" pitchFamily="34" charset="0"/>
                <a:cs typeface="Times New Roman" panose="02020603050405020304" pitchFamily="18" charset="0"/>
              </a:rPr>
              <a:t> where response is not creditworthy.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Award 1- 2 marks</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for a basic examination which shows some knowledge and understanding </a:t>
            </a:r>
            <a:r>
              <a:rPr lang="en-GB" sz="1100" dirty="0">
                <a:effectLst/>
                <a:latin typeface="Arial" panose="020B0604020202020204" pitchFamily="34" charset="0"/>
                <a:ea typeface="Calibri" panose="020F0502020204030204" pitchFamily="34" charset="0"/>
                <a:cs typeface="Times New Roman" panose="02020603050405020304" pitchFamily="18" charset="0"/>
              </a:rPr>
              <a:t>of how the principle of Well-being impacts on childcare practice in Wales.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Award 3-4 marks </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for a good examination which shows good knowledge and understanding of </a:t>
            </a:r>
            <a:r>
              <a:rPr lang="en-GB" sz="1100" dirty="0">
                <a:effectLst/>
                <a:latin typeface="Arial" panose="020B0604020202020204" pitchFamily="34" charset="0"/>
                <a:ea typeface="Calibri" panose="020F0502020204030204" pitchFamily="34" charset="0"/>
                <a:cs typeface="Times New Roman" panose="02020603050405020304" pitchFamily="18" charset="0"/>
              </a:rPr>
              <a:t>how the principle of Well-being impacts on childcare practice in Wales.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Award 5-6 marks</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for a very good examination which shows detailed knowledge and understanding </a:t>
            </a:r>
            <a:r>
              <a:rPr lang="en-GB" sz="1100" dirty="0">
                <a:effectLst/>
                <a:latin typeface="Arial" panose="020B0604020202020204" pitchFamily="34" charset="0"/>
                <a:ea typeface="Calibri" panose="020F0502020204030204" pitchFamily="34" charset="0"/>
                <a:cs typeface="Times New Roman" panose="02020603050405020304" pitchFamily="18" charset="0"/>
              </a:rPr>
              <a:t>of how the principle of Well-being impacts on childcare practice in Wales.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670132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0510" y="1494169"/>
            <a:ext cx="4035973" cy="5078313"/>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b="1" i="1" dirty="0">
                <a:solidFill>
                  <a:srgbClr val="0070C0"/>
                </a:solidFill>
              </a:rPr>
              <a:t>This leaner has thought carefully about what this question is asking and presented a good evaluation to gain these well-deserved 3 marks.</a:t>
            </a:r>
          </a:p>
          <a:p>
            <a:r>
              <a:rPr lang="en-GB" b="1" i="1" dirty="0">
                <a:solidFill>
                  <a:srgbClr val="0070C0"/>
                </a:solidFill>
              </a:rPr>
              <a:t>The focus is on what needs to happen in practice to support well-being. There is evidence of  good understanding where the learner evaluates the importance of the environment positively and negatively. The final sentence also proves knowledge of how settings need to plan to support independence skills.</a:t>
            </a:r>
          </a:p>
          <a:p>
            <a:endParaRPr lang="en-GB" b="1" i="1" dirty="0">
              <a:solidFill>
                <a:srgbClr val="0070C0"/>
              </a:solidFill>
            </a:endParaRPr>
          </a:p>
          <a:p>
            <a:r>
              <a:rPr lang="en-GB" b="1" dirty="0">
                <a:solidFill>
                  <a:srgbClr val="0070C0"/>
                </a:solidFill>
              </a:rPr>
              <a:t>Marks awarded 3/6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403836" cy="5282205"/>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8(a) Candidate’s answer with Principal Examiner’s comments</a:t>
            </a:r>
          </a:p>
        </p:txBody>
      </p:sp>
      <p:sp>
        <p:nvSpPr>
          <p:cNvPr id="3" name="TextBox 2">
            <a:extLst>
              <a:ext uri="{FF2B5EF4-FFF2-40B4-BE49-F238E27FC236}">
                <a16:creationId xmlns:a16="http://schemas.microsoft.com/office/drawing/2014/main" id="{1E919832-6A9C-1E19-FFB1-4C3C663ED26E}"/>
              </a:ext>
            </a:extLst>
          </p:cNvPr>
          <p:cNvSpPr txBox="1"/>
          <p:nvPr/>
        </p:nvSpPr>
        <p:spPr>
          <a:xfrm>
            <a:off x="282575" y="1299810"/>
            <a:ext cx="5321812" cy="4801314"/>
          </a:xfrm>
          <a:prstGeom prst="rect">
            <a:avLst/>
          </a:prstGeom>
          <a:noFill/>
        </p:spPr>
        <p:txBody>
          <a:bodyPr wrap="square">
            <a:spAutoFit/>
          </a:bodyPr>
          <a:lstStyle/>
          <a:p>
            <a:r>
              <a:rPr lang="en-US" dirty="0"/>
              <a:t>Well-being impacts childcare in Wales because, childcare settings have more provisions out that help children learn about their feelings, and learn how to deal with them in a healthy way. The principle 'well-being' impacts child care because they have to make sure that their </a:t>
            </a:r>
            <a:r>
              <a:rPr lang="en-US" dirty="0" err="1"/>
              <a:t>envirnoments</a:t>
            </a:r>
            <a:r>
              <a:rPr lang="en-US" dirty="0"/>
              <a:t> support their well-being positively, meaning it needs to be stimulating and challenging, but not too challenging that they struggle a lot and doubt themselves. Well-being impacts child care by making the industry focus more on the child and what they want to do, in order to help them reach a </a:t>
            </a:r>
            <a:r>
              <a:rPr lang="en-US" dirty="0" err="1"/>
              <a:t>postivie</a:t>
            </a:r>
            <a:r>
              <a:rPr lang="en-US" dirty="0"/>
              <a:t> well-</a:t>
            </a:r>
            <a:r>
              <a:rPr lang="en-US" dirty="0" err="1"/>
              <a:t>ebeing</a:t>
            </a:r>
            <a:r>
              <a:rPr lang="en-US" dirty="0"/>
              <a:t>. Well-being has impacted thew work of a childcare setting because they have more tasks that promote independence to improve their self-esteem, their confidence </a:t>
            </a:r>
            <a:r>
              <a:rPr lang="en-US" dirty="0" err="1"/>
              <a:t>ancd</a:t>
            </a:r>
            <a:r>
              <a:rPr lang="en-US" dirty="0"/>
              <a:t> their </a:t>
            </a:r>
            <a:r>
              <a:rPr lang="en-US" dirty="0" err="1"/>
              <a:t>independece</a:t>
            </a:r>
            <a:r>
              <a:rPr lang="en-US" dirty="0"/>
              <a:t> skills.</a:t>
            </a:r>
            <a:endParaRPr lang="en-GB" dirty="0"/>
          </a:p>
        </p:txBody>
      </p:sp>
    </p:spTree>
    <p:extLst>
      <p:ext uri="{BB962C8B-B14F-4D97-AF65-F5344CB8AC3E}">
        <p14:creationId xmlns:p14="http://schemas.microsoft.com/office/powerpoint/2010/main" val="9140996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0510" y="1494169"/>
            <a:ext cx="4035973" cy="5078313"/>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b="1" i="1" dirty="0">
                <a:solidFill>
                  <a:srgbClr val="0070C0"/>
                </a:solidFill>
              </a:rPr>
              <a:t>This is a very general answer where the examiner would have applied the “</a:t>
            </a:r>
            <a:r>
              <a:rPr lang="en-GB" sz="18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Credit any other relevant response” </a:t>
            </a:r>
            <a:r>
              <a:rPr lang="en-GB" sz="18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option available, allowing the 3 marks to be awarded.</a:t>
            </a:r>
          </a:p>
          <a:p>
            <a:r>
              <a:rPr lang="en-GB" b="1" dirty="0">
                <a:solidFill>
                  <a:srgbClr val="0070C0"/>
                </a:solidFill>
                <a:latin typeface="Arial" panose="020B0604020202020204" pitchFamily="34" charset="0"/>
                <a:ea typeface="Calibri" panose="020F0502020204030204" pitchFamily="34" charset="0"/>
                <a:cs typeface="Times New Roman" panose="02020603050405020304" pitchFamily="18" charset="0"/>
              </a:rPr>
              <a:t>The response shows an understanding of the importance of well-being and how this might be achieved through enjoyment, happiness and best available education. The over reliance on equality of opportunity may have hindered development.</a:t>
            </a:r>
          </a:p>
          <a:p>
            <a:endParaRPr lang="en-GB" b="1" i="1" dirty="0">
              <a:solidFill>
                <a:srgbClr val="0070C0"/>
              </a:solidFill>
            </a:endParaRPr>
          </a:p>
          <a:p>
            <a:r>
              <a:rPr lang="en-GB" b="1" dirty="0">
                <a:solidFill>
                  <a:srgbClr val="0070C0"/>
                </a:solidFill>
              </a:rPr>
              <a:t>Marks </a:t>
            </a:r>
            <a:r>
              <a:rPr lang="en-GB" b="1">
                <a:solidFill>
                  <a:srgbClr val="0070C0"/>
                </a:solidFill>
              </a:rPr>
              <a:t>awarded 3/6</a:t>
            </a:r>
            <a:endParaRPr lang="en-GB" b="1" dirty="0">
              <a:solidFill>
                <a:srgbClr val="0070C0"/>
              </a:solidFill>
            </a:endParaRP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403836" cy="53587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8(a) Candidate’s answer with Principal Examiner’s comments</a:t>
            </a:r>
          </a:p>
        </p:txBody>
      </p:sp>
      <p:sp>
        <p:nvSpPr>
          <p:cNvPr id="3" name="TextBox 2">
            <a:extLst>
              <a:ext uri="{FF2B5EF4-FFF2-40B4-BE49-F238E27FC236}">
                <a16:creationId xmlns:a16="http://schemas.microsoft.com/office/drawing/2014/main" id="{198017C1-A138-FA61-0B49-4BD7B2EDFF18}"/>
              </a:ext>
            </a:extLst>
          </p:cNvPr>
          <p:cNvSpPr txBox="1"/>
          <p:nvPr/>
        </p:nvSpPr>
        <p:spPr>
          <a:xfrm>
            <a:off x="378371" y="1289513"/>
            <a:ext cx="5019539" cy="3139321"/>
          </a:xfrm>
          <a:prstGeom prst="rect">
            <a:avLst/>
          </a:prstGeom>
          <a:noFill/>
        </p:spPr>
        <p:txBody>
          <a:bodyPr wrap="square">
            <a:spAutoFit/>
          </a:bodyPr>
          <a:lstStyle/>
          <a:p>
            <a:r>
              <a:rPr lang="en-US" dirty="0"/>
              <a:t>Ensuring peoples well being is met allows everyone to enjoy themselves and make the most of every situation, that people are not hindered by poverty or disability and are felt included in society. This rule ensures that no one is looked over and all children are under suitable care and protection. Well-being makes sure that everyone is healthy and happy and getting the best education they deserve as well as being treated equally without discrimination and good care.</a:t>
            </a:r>
            <a:endParaRPr lang="en-GB" dirty="0"/>
          </a:p>
        </p:txBody>
      </p:sp>
    </p:spTree>
    <p:extLst>
      <p:ext uri="{BB962C8B-B14F-4D97-AF65-F5344CB8AC3E}">
        <p14:creationId xmlns:p14="http://schemas.microsoft.com/office/powerpoint/2010/main" val="19728166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1(b)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915807" y="64030"/>
            <a:ext cx="3261321"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Explain</a:t>
            </a:r>
            <a:r>
              <a:rPr lang="en-US" sz="1400" dirty="0">
                <a:solidFill>
                  <a:srgbClr val="0070C0"/>
                </a:solidFill>
              </a:rPr>
              <a:t>  </a:t>
            </a:r>
          </a:p>
          <a:p>
            <a:r>
              <a:rPr lang="en-US" sz="1400" i="1" dirty="0">
                <a:solidFill>
                  <a:srgbClr val="0070C0"/>
                </a:solidFill>
              </a:rPr>
              <a:t>Provide details and reasons for how and why something is the way it is </a:t>
            </a:r>
          </a:p>
        </p:txBody>
      </p:sp>
      <p:pic>
        <p:nvPicPr>
          <p:cNvPr id="4" name="Picture 3">
            <a:extLst>
              <a:ext uri="{FF2B5EF4-FFF2-40B4-BE49-F238E27FC236}">
                <a16:creationId xmlns:a16="http://schemas.microsoft.com/office/drawing/2014/main" id="{8EA935C1-9C6C-F022-C0E4-089133CC9D96}"/>
              </a:ext>
            </a:extLst>
          </p:cNvPr>
          <p:cNvPicPr>
            <a:picLocks noChangeAspect="1"/>
          </p:cNvPicPr>
          <p:nvPr/>
        </p:nvPicPr>
        <p:blipFill>
          <a:blip r:embed="rId2"/>
          <a:stretch>
            <a:fillRect/>
          </a:stretch>
        </p:blipFill>
        <p:spPr>
          <a:xfrm>
            <a:off x="282012" y="1112308"/>
            <a:ext cx="6105525" cy="5276850"/>
          </a:xfrm>
          <a:prstGeom prst="rect">
            <a:avLst/>
          </a:prstGeom>
        </p:spPr>
      </p:pic>
      <p:sp>
        <p:nvSpPr>
          <p:cNvPr id="16" name="TextBox 15">
            <a:extLst>
              <a:ext uri="{FF2B5EF4-FFF2-40B4-BE49-F238E27FC236}">
                <a16:creationId xmlns:a16="http://schemas.microsoft.com/office/drawing/2014/main" id="{5101D523-778A-C1D7-6177-CDF63E267086}"/>
              </a:ext>
            </a:extLst>
          </p:cNvPr>
          <p:cNvSpPr txBox="1"/>
          <p:nvPr/>
        </p:nvSpPr>
        <p:spPr>
          <a:xfrm>
            <a:off x="6915807" y="1023159"/>
            <a:ext cx="5118538" cy="5770811"/>
          </a:xfrm>
          <a:prstGeom prst="rect">
            <a:avLst/>
          </a:prstGeom>
          <a:noFill/>
        </p:spPr>
        <p:txBody>
          <a:bodyPr wrap="square">
            <a:spAutoFit/>
          </a:bodyPr>
          <a:lstStyle/>
          <a:p>
            <a:pPr>
              <a:spcAft>
                <a:spcPts val="1000"/>
              </a:spcAft>
            </a:pPr>
            <a:r>
              <a:rPr lang="en-GB" sz="1100" b="1" dirty="0">
                <a:effectLst/>
                <a:latin typeface="Arial" panose="020B0604020202020204" pitchFamily="34" charset="0"/>
                <a:ea typeface="Calibri" panose="020F0502020204030204" pitchFamily="34" charset="0"/>
                <a:cs typeface="Times New Roman" panose="02020603050405020304" pitchFamily="18" charset="0"/>
              </a:rPr>
              <a:t>Award 0 marks</a:t>
            </a:r>
            <a:r>
              <a:rPr lang="en-GB" sz="1100" dirty="0">
                <a:effectLst/>
                <a:latin typeface="Arial" panose="020B0604020202020204" pitchFamily="34" charset="0"/>
                <a:ea typeface="Calibri" panose="020F0502020204030204" pitchFamily="34" charset="0"/>
                <a:cs typeface="Times New Roman" panose="02020603050405020304" pitchFamily="18" charset="0"/>
              </a:rPr>
              <a:t> where response is not creditworthy</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Award 1-2 marks</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for a basic explanation which shows some knowledge and understanding of </a:t>
            </a:r>
            <a:r>
              <a:rPr lang="en-GB" sz="1100" dirty="0">
                <a:effectLst/>
                <a:latin typeface="Arial" panose="020B0604020202020204" pitchFamily="34" charset="0"/>
                <a:ea typeface="Calibri" panose="020F0502020204030204" pitchFamily="34" charset="0"/>
                <a:cs typeface="Times New Roman" panose="02020603050405020304" pitchFamily="18" charset="0"/>
              </a:rPr>
              <a:t>ways that secure attachment supports the development of children’s self-esteem, independence, and social skills.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Award 3-4 marks </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for a good explanation which shows good knowledge and understanding of </a:t>
            </a:r>
            <a:r>
              <a:rPr lang="en-GB" sz="1100" dirty="0">
                <a:effectLst/>
                <a:latin typeface="Arial" panose="020B0604020202020204" pitchFamily="34" charset="0"/>
                <a:ea typeface="Calibri" panose="020F0502020204030204" pitchFamily="34" charset="0"/>
                <a:cs typeface="Times New Roman" panose="02020603050405020304" pitchFamily="18" charset="0"/>
              </a:rPr>
              <a:t>ways that secure attachment supports the development of children’s self-esteem, independence and social skills.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Award 5-6 marks </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for a very good explanation </a:t>
            </a:r>
            <a:r>
              <a:rPr lang="en-GB" sz="1100" dirty="0">
                <a:effectLst/>
                <a:latin typeface="Arial" panose="020B0604020202020204" pitchFamily="34" charset="0"/>
                <a:ea typeface="Times New Roman" panose="02020603050405020304" pitchFamily="18" charset="0"/>
                <a:cs typeface="Times New Roman" panose="02020603050405020304" pitchFamily="18" charset="0"/>
              </a:rPr>
              <a:t>which shows detailed knowledge and understanding of </a:t>
            </a:r>
            <a:r>
              <a:rPr lang="en-GB" sz="1100" dirty="0">
                <a:effectLst/>
                <a:latin typeface="Arial" panose="020B0604020202020204" pitchFamily="34" charset="0"/>
                <a:ea typeface="Calibri" panose="020F0502020204030204" pitchFamily="34" charset="0"/>
                <a:cs typeface="Times New Roman" panose="02020603050405020304" pitchFamily="18" charset="0"/>
              </a:rPr>
              <a:t>ways that secure attachment supports the development of children’s self-esteem, independence and social skills.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Response may refer to: </a:t>
            </a:r>
            <a:br>
              <a:rPr lang="en-GB" sz="1100" dirty="0">
                <a:solidFill>
                  <a:srgbClr val="000000"/>
                </a:solidFill>
                <a:latin typeface="Calibri" panose="020F0502020204030204" pitchFamily="34" charset="0"/>
                <a:ea typeface="Calibri" panose="020F0502020204030204" pitchFamily="34" charset="0"/>
                <a:cs typeface="Times New Roman" panose="02020603050405020304" pitchFamily="18" charset="0"/>
              </a:rPr>
            </a:br>
            <a:r>
              <a:rPr lang="en-GB" sz="1100" dirty="0">
                <a:effectLst/>
                <a:latin typeface="Arial" panose="020B0604020202020204" pitchFamily="34" charset="0"/>
                <a:ea typeface="Calibri" panose="020F0502020204030204" pitchFamily="34" charset="0"/>
                <a:cs typeface="Times New Roman" panose="02020603050405020304" pitchFamily="18" charset="0"/>
              </a:rPr>
              <a:t>Securely attached children are often: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More confident in their approach to life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Keen to explore their environment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More sociable and keen to co-operate with others.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Less aggressive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Have less issues with behaviour problems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Able to deal with stressful situations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Able to build meaningful relationships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More open to learning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Happy to work with others/take part in group tasks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Willing to make own choices and decisions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Able to deal with transitions in a positive way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Able to control anger and deal with conflict appropriately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Willing and able to care for themselves and those around them</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Able to empathise with others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1000"/>
              </a:spcAft>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imes New Roman" panose="02020603050405020304" pitchFamily="18" charset="0"/>
              </a:rPr>
              <a:t>Emotionally safe and have good mental health.</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This list is not exhaustive.</a:t>
            </a:r>
            <a:br>
              <a:rPr lang="en-GB" sz="1100" dirty="0">
                <a:latin typeface="Calibri" panose="020F0502020204030204" pitchFamily="34" charset="0"/>
                <a:ea typeface="Calibri" panose="020F0502020204030204" pitchFamily="34" charset="0"/>
                <a:cs typeface="Times New Roman" panose="02020603050405020304" pitchFamily="18" charset="0"/>
              </a:rPr>
            </a:b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Credit any other relevant response.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080028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6540" y="1219396"/>
            <a:ext cx="4040454" cy="5078313"/>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b="1" i="1" dirty="0">
              <a:solidFill>
                <a:srgbClr val="0070C0"/>
              </a:solidFill>
            </a:endParaRPr>
          </a:p>
          <a:p>
            <a:r>
              <a:rPr lang="en-GB" b="1" i="1" dirty="0">
                <a:solidFill>
                  <a:srgbClr val="0070C0"/>
                </a:solidFill>
              </a:rPr>
              <a:t>The command verb required learners to give an explanation, which this learner has done to an excellent standard. The response develops appropriately where the learner  uses the word “because” to support the explanation with examples which indicates very good understanding of attachment.</a:t>
            </a:r>
          </a:p>
          <a:p>
            <a:r>
              <a:rPr lang="en-GB" b="1" i="1" dirty="0">
                <a:solidFill>
                  <a:srgbClr val="0070C0"/>
                </a:solidFill>
              </a:rPr>
              <a:t>The learner has also ensured development of each area in the question, self-esteem, independence and social skills are logically explained.</a:t>
            </a:r>
            <a:br>
              <a:rPr lang="en-GB" b="1" i="1" dirty="0">
                <a:solidFill>
                  <a:srgbClr val="0070C0"/>
                </a:solidFill>
              </a:rPr>
            </a:br>
            <a:endParaRPr lang="en-GB" b="1" i="1" dirty="0">
              <a:solidFill>
                <a:srgbClr val="0070C0"/>
              </a:solidFill>
            </a:endParaRPr>
          </a:p>
          <a:p>
            <a:r>
              <a:rPr lang="en-GB" b="1" dirty="0">
                <a:solidFill>
                  <a:srgbClr val="0070C0"/>
                </a:solidFill>
              </a:rPr>
              <a:t>Marks awarded 6/6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1(b) Candidate’s answer with Principal Examiner’s comments</a:t>
            </a:r>
          </a:p>
        </p:txBody>
      </p:sp>
      <p:sp>
        <p:nvSpPr>
          <p:cNvPr id="5" name="TextBox 4">
            <a:extLst>
              <a:ext uri="{FF2B5EF4-FFF2-40B4-BE49-F238E27FC236}">
                <a16:creationId xmlns:a16="http://schemas.microsoft.com/office/drawing/2014/main" id="{749BA55C-5708-2536-ADAD-751D33A6BD1D}"/>
              </a:ext>
            </a:extLst>
          </p:cNvPr>
          <p:cNvSpPr txBox="1"/>
          <p:nvPr/>
        </p:nvSpPr>
        <p:spPr>
          <a:xfrm>
            <a:off x="220282" y="1095283"/>
            <a:ext cx="6091084" cy="5478423"/>
          </a:xfrm>
          <a:prstGeom prst="rect">
            <a:avLst/>
          </a:prstGeom>
          <a:noFill/>
        </p:spPr>
        <p:txBody>
          <a:bodyPr wrap="square">
            <a:spAutoFit/>
          </a:bodyPr>
          <a:lstStyle/>
          <a:p>
            <a:r>
              <a:rPr lang="en-US" sz="1400" dirty="0"/>
              <a:t>Secure </a:t>
            </a:r>
            <a:r>
              <a:rPr lang="en-US" sz="1400" dirty="0" err="1"/>
              <a:t>attatchments</a:t>
            </a:r>
            <a:r>
              <a:rPr lang="en-US" sz="1400" dirty="0"/>
              <a:t> supports the development of children's self esteem, independence and social skills in many different ways. Secure attachments support </a:t>
            </a:r>
            <a:r>
              <a:rPr lang="en-US" sz="1400" dirty="0" err="1"/>
              <a:t>childrens</a:t>
            </a:r>
            <a:r>
              <a:rPr lang="en-US" sz="1400" dirty="0"/>
              <a:t> self-esteem because as they feel safe, and loved by someone else as a result of a secure </a:t>
            </a:r>
            <a:r>
              <a:rPr lang="en-US" sz="1400" dirty="0" err="1"/>
              <a:t>attatchment</a:t>
            </a:r>
            <a:r>
              <a:rPr lang="en-US" sz="1400" dirty="0"/>
              <a:t>, they will feel worthy of love and develop a positive self image. Secure attachments support the development of a child's independence because they are secure enough in their relationship with their primary care giver that they can go off an do their own thing and gain more valuable experiences, but they know that their care giver will always be there for them if the child needs them and they can always go back to them because they are the child's safe person. Secure attachments help support the development of a child's social skills because the child will </a:t>
            </a:r>
            <a:r>
              <a:rPr lang="en-US" sz="1400" dirty="0" err="1"/>
              <a:t>learnand</a:t>
            </a:r>
            <a:r>
              <a:rPr lang="en-US" sz="1400" dirty="0"/>
              <a:t> copy said person, and because they have developed a secure </a:t>
            </a:r>
            <a:r>
              <a:rPr lang="en-US" sz="1400" dirty="0" err="1"/>
              <a:t>attatchement</a:t>
            </a:r>
            <a:r>
              <a:rPr lang="en-US" sz="1400" dirty="0"/>
              <a:t> they will teach the child what is the </a:t>
            </a:r>
            <a:r>
              <a:rPr lang="en-US" sz="1400" dirty="0" err="1"/>
              <a:t>aprropriate</a:t>
            </a:r>
            <a:r>
              <a:rPr lang="en-US" sz="1400" dirty="0"/>
              <a:t> way to act in public and how not to act. The development of a child's self esteem will be supported by secure attachments because the child will develop a sense of belonging, and self worth because they are being treated </a:t>
            </a:r>
            <a:r>
              <a:rPr lang="en-US" sz="1400" dirty="0" err="1"/>
              <a:t>correcttly</a:t>
            </a:r>
            <a:r>
              <a:rPr lang="en-US" sz="1400" dirty="0"/>
              <a:t>. Secure attachments support the development of independence because the child does not have to feel guilty about wanting to spend time with their friends independently because a secure attachment will not make them feel guilty for doing the things they need to do in order to grow and develop. Secure attachments support the development of a child's social skills because they are able to go an meet their friends without an adult which then promotes friendship and bonds which is </a:t>
            </a:r>
            <a:r>
              <a:rPr lang="en-US" sz="1400" dirty="0" err="1"/>
              <a:t>crutial</a:t>
            </a:r>
            <a:r>
              <a:rPr lang="en-US" sz="1400" dirty="0"/>
              <a:t> for future development, a child who has a secure attachment knows how to act appropriately in public.</a:t>
            </a:r>
            <a:endParaRPr lang="en-GB" sz="1400" dirty="0"/>
          </a:p>
        </p:txBody>
      </p:sp>
    </p:spTree>
    <p:extLst>
      <p:ext uri="{BB962C8B-B14F-4D97-AF65-F5344CB8AC3E}">
        <p14:creationId xmlns:p14="http://schemas.microsoft.com/office/powerpoint/2010/main" val="4189812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746124" y="1343509"/>
            <a:ext cx="4183119" cy="5078313"/>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b="1" i="1" dirty="0">
              <a:solidFill>
                <a:srgbClr val="0070C0"/>
              </a:solidFill>
            </a:endParaRPr>
          </a:p>
          <a:p>
            <a:r>
              <a:rPr lang="en-GB" b="1" i="1" dirty="0">
                <a:solidFill>
                  <a:srgbClr val="0070C0"/>
                </a:solidFill>
              </a:rPr>
              <a:t>Again, we have a very good explanation where this learner has developed an answer in the top band mark. The examiner would have focussed marks on the inclusion of words such as confidence, risks and enjoying learning experiences as well as showing understanding of feeling safe and the development of </a:t>
            </a:r>
          </a:p>
          <a:p>
            <a:r>
              <a:rPr lang="en-GB" b="1" i="1" dirty="0">
                <a:solidFill>
                  <a:srgbClr val="0070C0"/>
                </a:solidFill>
              </a:rPr>
              <a:t>healthy bonds.</a:t>
            </a:r>
          </a:p>
          <a:p>
            <a:r>
              <a:rPr lang="en-GB" b="1" i="1" dirty="0">
                <a:solidFill>
                  <a:srgbClr val="0070C0"/>
                </a:solidFill>
              </a:rPr>
              <a:t>Social development has also been explained where the learner mentions playing with new people.</a:t>
            </a:r>
            <a:br>
              <a:rPr lang="en-GB" b="1" i="1" dirty="0">
                <a:solidFill>
                  <a:srgbClr val="0070C0"/>
                </a:solidFill>
              </a:rPr>
            </a:br>
            <a:endParaRPr lang="en-GB" b="1" i="1" dirty="0">
              <a:solidFill>
                <a:srgbClr val="0070C0"/>
              </a:solidFill>
            </a:endParaRPr>
          </a:p>
          <a:p>
            <a:r>
              <a:rPr lang="en-GB" b="1" dirty="0">
                <a:solidFill>
                  <a:srgbClr val="0070C0"/>
                </a:solidFill>
              </a:rPr>
              <a:t>Marks awarded 5/6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242476"/>
            <a:ext cx="4403836" cy="517934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1(b) Candidate’s answer with Principal Examiner’s comments</a:t>
            </a:r>
          </a:p>
        </p:txBody>
      </p:sp>
      <p:sp>
        <p:nvSpPr>
          <p:cNvPr id="3" name="TextBox 2">
            <a:extLst>
              <a:ext uri="{FF2B5EF4-FFF2-40B4-BE49-F238E27FC236}">
                <a16:creationId xmlns:a16="http://schemas.microsoft.com/office/drawing/2014/main" id="{541B132D-92C7-472B-5EAD-BCD2AC99F68E}"/>
              </a:ext>
            </a:extLst>
          </p:cNvPr>
          <p:cNvSpPr txBox="1"/>
          <p:nvPr/>
        </p:nvSpPr>
        <p:spPr>
          <a:xfrm>
            <a:off x="378371" y="1242475"/>
            <a:ext cx="5078532" cy="4247317"/>
          </a:xfrm>
          <a:prstGeom prst="rect">
            <a:avLst/>
          </a:prstGeom>
          <a:noFill/>
        </p:spPr>
        <p:txBody>
          <a:bodyPr wrap="square">
            <a:spAutoFit/>
          </a:bodyPr>
          <a:lstStyle/>
          <a:p>
            <a:r>
              <a:rPr lang="en-US" dirty="0"/>
              <a:t>A secure attachment ensures a child feels safe in their environment and this helps them to develop healthy bonds with others adults and children as well as positively showing them how they should expect to be treated. A child with a secure attachment, have a key person to talk to or boost their confidence if they are struggling with anything, they know they can open up about what is on their mind and have someone push them in the right direction. The child will learn to take risks and enjoy their learning experience, trying new activities or maybe playing with new people which would not seem as daunting as they have a support method/system in place.</a:t>
            </a:r>
            <a:endParaRPr lang="en-GB" dirty="0"/>
          </a:p>
        </p:txBody>
      </p:sp>
    </p:spTree>
    <p:extLst>
      <p:ext uri="{BB962C8B-B14F-4D97-AF65-F5344CB8AC3E}">
        <p14:creationId xmlns:p14="http://schemas.microsoft.com/office/powerpoint/2010/main" val="37916562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3(a)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668376" y="64030"/>
            <a:ext cx="4031155"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Identify</a:t>
            </a:r>
            <a:r>
              <a:rPr lang="en-US" sz="1400" dirty="0">
                <a:solidFill>
                  <a:srgbClr val="0070C0"/>
                </a:solidFill>
              </a:rPr>
              <a:t> </a:t>
            </a:r>
          </a:p>
          <a:p>
            <a:r>
              <a:rPr lang="en-US" sz="1400" i="1" dirty="0">
                <a:solidFill>
                  <a:srgbClr val="0070C0"/>
                </a:solidFill>
              </a:rPr>
              <a:t>Provide/name/select/</a:t>
            </a:r>
            <a:r>
              <a:rPr lang="en-US" sz="1400" i="1" dirty="0" err="1">
                <a:solidFill>
                  <a:srgbClr val="0070C0"/>
                </a:solidFill>
              </a:rPr>
              <a:t>recognise</a:t>
            </a:r>
            <a:r>
              <a:rPr lang="en-US" sz="1400" i="1" dirty="0">
                <a:solidFill>
                  <a:srgbClr val="0070C0"/>
                </a:solidFill>
              </a:rPr>
              <a:t> brief facts or examples (from a given source or from recall) </a:t>
            </a:r>
          </a:p>
        </p:txBody>
      </p:sp>
      <p:pic>
        <p:nvPicPr>
          <p:cNvPr id="3" name="Picture 2">
            <a:extLst>
              <a:ext uri="{FF2B5EF4-FFF2-40B4-BE49-F238E27FC236}">
                <a16:creationId xmlns:a16="http://schemas.microsoft.com/office/drawing/2014/main" id="{103F4FAB-98E3-03DA-700F-D66C5A3A4AF9}"/>
              </a:ext>
            </a:extLst>
          </p:cNvPr>
          <p:cNvPicPr>
            <a:picLocks noChangeAspect="1"/>
          </p:cNvPicPr>
          <p:nvPr/>
        </p:nvPicPr>
        <p:blipFill>
          <a:blip r:embed="rId2"/>
          <a:stretch>
            <a:fillRect/>
          </a:stretch>
        </p:blipFill>
        <p:spPr>
          <a:xfrm>
            <a:off x="282012" y="1104370"/>
            <a:ext cx="6257925" cy="3057525"/>
          </a:xfrm>
          <a:prstGeom prst="rect">
            <a:avLst/>
          </a:prstGeom>
        </p:spPr>
      </p:pic>
      <p:sp>
        <p:nvSpPr>
          <p:cNvPr id="8" name="TextBox 7">
            <a:extLst>
              <a:ext uri="{FF2B5EF4-FFF2-40B4-BE49-F238E27FC236}">
                <a16:creationId xmlns:a16="http://schemas.microsoft.com/office/drawing/2014/main" id="{652654D2-52F8-936C-241A-3DB147931610}"/>
              </a:ext>
            </a:extLst>
          </p:cNvPr>
          <p:cNvSpPr txBox="1"/>
          <p:nvPr/>
        </p:nvSpPr>
        <p:spPr>
          <a:xfrm>
            <a:off x="7451834" y="1124545"/>
            <a:ext cx="3636579" cy="4524315"/>
          </a:xfrm>
          <a:prstGeom prst="rect">
            <a:avLst/>
          </a:prstGeom>
          <a:noFill/>
        </p:spPr>
        <p:txBody>
          <a:bodyPr wrap="square">
            <a:spAutoFit/>
          </a:bodyPr>
          <a:lstStyle/>
          <a:p>
            <a:r>
              <a:rPr lang="en-US" sz="1200" b="1" dirty="0"/>
              <a:t>Award 0 marks </a:t>
            </a:r>
            <a:r>
              <a:rPr lang="en-US" sz="1200" dirty="0"/>
              <a:t>where response is not creditworthy. </a:t>
            </a:r>
          </a:p>
          <a:p>
            <a:endParaRPr lang="en-US" sz="1200" dirty="0"/>
          </a:p>
          <a:p>
            <a:r>
              <a:rPr lang="en-US" sz="1200" b="1" dirty="0"/>
              <a:t>Award 1 mark for each factor identified. </a:t>
            </a:r>
          </a:p>
          <a:p>
            <a:endParaRPr lang="en-US" sz="1200" dirty="0"/>
          </a:p>
          <a:p>
            <a:r>
              <a:rPr lang="en-US" sz="1200" dirty="0"/>
              <a:t>Up to a maximum of 3 marks.</a:t>
            </a:r>
          </a:p>
          <a:p>
            <a:endParaRPr lang="en-US" sz="1200" dirty="0"/>
          </a:p>
          <a:p>
            <a:r>
              <a:rPr lang="en-US" sz="1200" dirty="0"/>
              <a:t>Response may refer to:</a:t>
            </a:r>
          </a:p>
          <a:p>
            <a:r>
              <a:rPr lang="en-US" sz="1200" dirty="0"/>
              <a:t>•	Cost</a:t>
            </a:r>
          </a:p>
          <a:p>
            <a:r>
              <a:rPr lang="en-US" sz="1200" dirty="0"/>
              <a:t>•	Suitability for age group</a:t>
            </a:r>
          </a:p>
          <a:p>
            <a:r>
              <a:rPr lang="en-US" sz="1200" dirty="0"/>
              <a:t>•	Weather</a:t>
            </a:r>
          </a:p>
          <a:p>
            <a:r>
              <a:rPr lang="en-US" sz="1200" dirty="0"/>
              <a:t>•	Facilities – indoors/outdoors</a:t>
            </a:r>
          </a:p>
          <a:p>
            <a:r>
              <a:rPr lang="en-US" sz="1200" dirty="0"/>
              <a:t>•	Ratios of children to staff</a:t>
            </a:r>
          </a:p>
          <a:p>
            <a:r>
              <a:rPr lang="en-US" sz="1200" dirty="0"/>
              <a:t>•	Parental/carer consent</a:t>
            </a:r>
          </a:p>
          <a:p>
            <a:r>
              <a:rPr lang="en-US" sz="1200" dirty="0"/>
              <a:t>•	Parental/carer involvement</a:t>
            </a:r>
          </a:p>
          <a:p>
            <a:r>
              <a:rPr lang="en-US" sz="1200" dirty="0"/>
              <a:t>•	Safety/risk assessment</a:t>
            </a:r>
          </a:p>
          <a:p>
            <a:r>
              <a:rPr lang="en-US" sz="1200" dirty="0"/>
              <a:t>•	Learning opportunities/activities </a:t>
            </a:r>
          </a:p>
          <a:p>
            <a:r>
              <a:rPr lang="en-US" sz="1200" dirty="0"/>
              <a:t>•	First aid kit </a:t>
            </a:r>
          </a:p>
          <a:p>
            <a:r>
              <a:rPr lang="en-US" sz="1200" dirty="0"/>
              <a:t>•	Registers </a:t>
            </a:r>
          </a:p>
          <a:p>
            <a:r>
              <a:rPr lang="en-US" sz="1200" dirty="0"/>
              <a:t>•	Duration of trip </a:t>
            </a:r>
          </a:p>
          <a:p>
            <a:r>
              <a:rPr lang="en-US" sz="1200" dirty="0"/>
              <a:t>•	Medical needs/allergies </a:t>
            </a:r>
          </a:p>
          <a:p>
            <a:endParaRPr lang="en-US" sz="1200" dirty="0"/>
          </a:p>
          <a:p>
            <a:r>
              <a:rPr lang="en-US" sz="1200" dirty="0"/>
              <a:t>This list is not exhaustive.</a:t>
            </a:r>
          </a:p>
          <a:p>
            <a:r>
              <a:rPr lang="en-US" sz="1200" dirty="0"/>
              <a:t>Credit any other relevant response.</a:t>
            </a:r>
          </a:p>
        </p:txBody>
      </p:sp>
    </p:spTree>
    <p:extLst>
      <p:ext uri="{BB962C8B-B14F-4D97-AF65-F5344CB8AC3E}">
        <p14:creationId xmlns:p14="http://schemas.microsoft.com/office/powerpoint/2010/main" val="13620878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2547982" y="4129490"/>
            <a:ext cx="4451908" cy="1754326"/>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b="1" i="1" dirty="0">
                <a:solidFill>
                  <a:srgbClr val="0070C0"/>
                </a:solidFill>
              </a:rPr>
              <a:t>A full 3 out of 3 marks awarded here. The answers are clear  and precise.</a:t>
            </a:r>
          </a:p>
          <a:p>
            <a:endParaRPr lang="en-GB" b="1" i="1" dirty="0">
              <a:solidFill>
                <a:srgbClr val="0070C0"/>
              </a:solidFill>
            </a:endParaRPr>
          </a:p>
          <a:p>
            <a:r>
              <a:rPr lang="en-GB" b="1" dirty="0">
                <a:solidFill>
                  <a:srgbClr val="0070C0"/>
                </a:solidFill>
              </a:rPr>
              <a:t>Marks awarded 3/3</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2301767" y="3899338"/>
            <a:ext cx="4582510" cy="252248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3(a) Candidate’s answer with Principal Examiner’s comments</a:t>
            </a:r>
          </a:p>
        </p:txBody>
      </p:sp>
      <p:pic>
        <p:nvPicPr>
          <p:cNvPr id="6" name="Picture 5">
            <a:extLst>
              <a:ext uri="{FF2B5EF4-FFF2-40B4-BE49-F238E27FC236}">
                <a16:creationId xmlns:a16="http://schemas.microsoft.com/office/drawing/2014/main" id="{B0896693-A024-C838-519E-4A965B0B5A33}"/>
              </a:ext>
            </a:extLst>
          </p:cNvPr>
          <p:cNvPicPr>
            <a:picLocks noChangeAspect="1"/>
          </p:cNvPicPr>
          <p:nvPr/>
        </p:nvPicPr>
        <p:blipFill>
          <a:blip r:embed="rId2"/>
          <a:stretch>
            <a:fillRect/>
          </a:stretch>
        </p:blipFill>
        <p:spPr>
          <a:xfrm>
            <a:off x="282575" y="1353727"/>
            <a:ext cx="7799541" cy="2144421"/>
          </a:xfrm>
          <a:prstGeom prst="rect">
            <a:avLst/>
          </a:prstGeom>
        </p:spPr>
      </p:pic>
    </p:spTree>
    <p:extLst>
      <p:ext uri="{BB962C8B-B14F-4D97-AF65-F5344CB8AC3E}">
        <p14:creationId xmlns:p14="http://schemas.microsoft.com/office/powerpoint/2010/main" val="4250046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8156028" y="1494169"/>
            <a:ext cx="3510455" cy="2862322"/>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b="1" i="1" dirty="0">
                <a:solidFill>
                  <a:srgbClr val="0070C0"/>
                </a:solidFill>
              </a:rPr>
              <a:t>Again, a full 3 marks. This learner has attempted to expand answers however the examiner would only have awarded for the first answer in each line.</a:t>
            </a:r>
          </a:p>
          <a:p>
            <a:endParaRPr lang="en-GB" b="1" i="1" dirty="0">
              <a:solidFill>
                <a:srgbClr val="0070C0"/>
              </a:solidFill>
            </a:endParaRPr>
          </a:p>
          <a:p>
            <a:r>
              <a:rPr lang="en-GB" b="1" dirty="0">
                <a:solidFill>
                  <a:srgbClr val="0070C0"/>
                </a:solidFill>
              </a:rPr>
              <a:t>Marks awarded 3/3</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903779" y="1367833"/>
            <a:ext cx="3909850" cy="320416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3(a) Candidate’s answer with Principal Examiner’s comments</a:t>
            </a:r>
          </a:p>
        </p:txBody>
      </p:sp>
      <p:pic>
        <p:nvPicPr>
          <p:cNvPr id="3" name="Picture 2">
            <a:extLst>
              <a:ext uri="{FF2B5EF4-FFF2-40B4-BE49-F238E27FC236}">
                <a16:creationId xmlns:a16="http://schemas.microsoft.com/office/drawing/2014/main" id="{DFAAC9CC-87A1-348A-9E6D-A743D36EAAEA}"/>
              </a:ext>
            </a:extLst>
          </p:cNvPr>
          <p:cNvPicPr>
            <a:picLocks noChangeAspect="1"/>
          </p:cNvPicPr>
          <p:nvPr/>
        </p:nvPicPr>
        <p:blipFill>
          <a:blip r:embed="rId2"/>
          <a:stretch>
            <a:fillRect/>
          </a:stretch>
        </p:blipFill>
        <p:spPr>
          <a:xfrm>
            <a:off x="527160" y="1376243"/>
            <a:ext cx="4514850" cy="1914525"/>
          </a:xfrm>
          <a:prstGeom prst="rect">
            <a:avLst/>
          </a:prstGeom>
        </p:spPr>
      </p:pic>
    </p:spTree>
    <p:extLst>
      <p:ext uri="{BB962C8B-B14F-4D97-AF65-F5344CB8AC3E}">
        <p14:creationId xmlns:p14="http://schemas.microsoft.com/office/powerpoint/2010/main" val="3766112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3(b)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818100" y="64030"/>
            <a:ext cx="3757886"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Discuss </a:t>
            </a:r>
          </a:p>
          <a:p>
            <a:r>
              <a:rPr lang="en-US" sz="1400" i="1" dirty="0">
                <a:solidFill>
                  <a:srgbClr val="0070C0"/>
                </a:solidFill>
              </a:rPr>
              <a:t>Examine an issue in detail/in a structured way, taking into account different ideas  </a:t>
            </a:r>
          </a:p>
        </p:txBody>
      </p:sp>
      <p:pic>
        <p:nvPicPr>
          <p:cNvPr id="3" name="Picture 2">
            <a:extLst>
              <a:ext uri="{FF2B5EF4-FFF2-40B4-BE49-F238E27FC236}">
                <a16:creationId xmlns:a16="http://schemas.microsoft.com/office/drawing/2014/main" id="{7BE96CDC-FED7-B536-5B28-0694C58FD435}"/>
              </a:ext>
            </a:extLst>
          </p:cNvPr>
          <p:cNvPicPr>
            <a:picLocks noChangeAspect="1"/>
          </p:cNvPicPr>
          <p:nvPr/>
        </p:nvPicPr>
        <p:blipFill>
          <a:blip r:embed="rId2"/>
          <a:stretch>
            <a:fillRect/>
          </a:stretch>
        </p:blipFill>
        <p:spPr>
          <a:xfrm>
            <a:off x="282012" y="1412875"/>
            <a:ext cx="6086475" cy="2305050"/>
          </a:xfrm>
          <a:prstGeom prst="rect">
            <a:avLst/>
          </a:prstGeom>
        </p:spPr>
      </p:pic>
      <p:sp>
        <p:nvSpPr>
          <p:cNvPr id="6" name="TextBox 5">
            <a:extLst>
              <a:ext uri="{FF2B5EF4-FFF2-40B4-BE49-F238E27FC236}">
                <a16:creationId xmlns:a16="http://schemas.microsoft.com/office/drawing/2014/main" id="{B322BAF7-F86C-F275-B498-2F8C64C30DC4}"/>
              </a:ext>
            </a:extLst>
          </p:cNvPr>
          <p:cNvSpPr txBox="1"/>
          <p:nvPr/>
        </p:nvSpPr>
        <p:spPr>
          <a:xfrm>
            <a:off x="6978873" y="1412875"/>
            <a:ext cx="4635061" cy="4862870"/>
          </a:xfrm>
          <a:prstGeom prst="rect">
            <a:avLst/>
          </a:prstGeom>
          <a:noFill/>
        </p:spPr>
        <p:txBody>
          <a:bodyPr wrap="square">
            <a:spAutoFit/>
          </a:bodyPr>
          <a:lstStyle/>
          <a:p>
            <a:pPr>
              <a:spcAft>
                <a:spcPts val="1000"/>
              </a:spcAft>
            </a:pPr>
            <a:r>
              <a:rPr lang="en-GB" sz="1100" b="1" dirty="0">
                <a:effectLst/>
                <a:latin typeface="Arial" panose="020B0604020202020204" pitchFamily="34" charset="0"/>
                <a:ea typeface="Calibri" panose="020F0502020204030204" pitchFamily="34" charset="0"/>
                <a:cs typeface="Times New Roman" panose="02020603050405020304" pitchFamily="18" charset="0"/>
              </a:rPr>
              <a:t>Award 0 marks</a:t>
            </a:r>
            <a:r>
              <a:rPr lang="en-GB" sz="1100" dirty="0">
                <a:effectLst/>
                <a:latin typeface="Arial" panose="020B0604020202020204" pitchFamily="34" charset="0"/>
                <a:ea typeface="Calibri" panose="020F0502020204030204" pitchFamily="34" charset="0"/>
                <a:cs typeface="Times New Roman" panose="02020603050405020304" pitchFamily="18" charset="0"/>
              </a:rPr>
              <a:t> where response is not creditworthy</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tabLst>
                <a:tab pos="914400" algn="l"/>
                <a:tab pos="1371600" algn="l"/>
                <a:tab pos="1543050" algn="l"/>
                <a:tab pos="5715000" algn="r"/>
              </a:tabLst>
            </a:pPr>
            <a:r>
              <a:rPr lang="en-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Award 1 mark</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for a basic discussion which shows little knowledge and understanding of how going on a school trip could promote </a:t>
            </a:r>
            <a:r>
              <a:rPr lang="en-GB" sz="1100" dirty="0">
                <a:effectLst/>
                <a:latin typeface="Arial" panose="020B0604020202020204" pitchFamily="34" charset="0"/>
                <a:ea typeface="Calibri" panose="020F0502020204030204" pitchFamily="34" charset="0"/>
                <a:cs typeface="Times New Roman" panose="02020603050405020304" pitchFamily="18" charset="0"/>
              </a:rPr>
              <a:t>children’s development.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tabLst>
                <a:tab pos="914400" algn="l"/>
                <a:tab pos="1371600" algn="l"/>
                <a:tab pos="1543050" algn="l"/>
                <a:tab pos="5715000" algn="r"/>
              </a:tabLst>
            </a:pPr>
            <a:r>
              <a:rPr lang="en-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Award 2 marks</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for a good discussion which shows good knowledge and understanding of how going on a school trip could promote </a:t>
            </a:r>
            <a:r>
              <a:rPr lang="en-GB" sz="1100" dirty="0">
                <a:effectLst/>
                <a:latin typeface="Arial" panose="020B0604020202020204" pitchFamily="34" charset="0"/>
                <a:ea typeface="Calibri" panose="020F0502020204030204" pitchFamily="34" charset="0"/>
                <a:cs typeface="Times New Roman" panose="02020603050405020304" pitchFamily="18" charset="0"/>
              </a:rPr>
              <a:t>children’s development.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tabLst>
                <a:tab pos="914400" algn="l"/>
                <a:tab pos="1371600" algn="l"/>
                <a:tab pos="1543050" algn="l"/>
                <a:tab pos="5715000" algn="r"/>
              </a:tabLst>
            </a:pPr>
            <a:r>
              <a:rPr lang="en-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Award 3 marks</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for a very good discussion which shows detailed knowledge and understanding of how going on a school trip could promote </a:t>
            </a:r>
            <a:r>
              <a:rPr lang="en-GB" sz="1100" dirty="0">
                <a:effectLst/>
                <a:latin typeface="Arial" panose="020B0604020202020204" pitchFamily="34" charset="0"/>
                <a:ea typeface="Calibri" panose="020F0502020204030204" pitchFamily="34" charset="0"/>
                <a:cs typeface="Times New Roman" panose="02020603050405020304" pitchFamily="18" charset="0"/>
              </a:rPr>
              <a:t>children’s development.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tabLst>
                <a:tab pos="914400" algn="l"/>
                <a:tab pos="1371600" algn="l"/>
                <a:tab pos="1543050" algn="l"/>
                <a:tab pos="5715000" algn="r"/>
              </a:tabLst>
            </a:pPr>
            <a:r>
              <a:rPr lang="en-GB" sz="1100" dirty="0">
                <a:effectLst/>
                <a:latin typeface="Arial" panose="020B0604020202020204" pitchFamily="34" charset="0"/>
                <a:ea typeface="Calibri" panose="020F0502020204030204" pitchFamily="34" charset="0"/>
                <a:cs typeface="Times New Roman" panose="02020603050405020304" pitchFamily="18" charset="0"/>
              </a:rPr>
              <a:t>Response may refer to:</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914400" algn="l"/>
                <a:tab pos="1371600" algn="l"/>
                <a:tab pos="1543050" algn="l"/>
                <a:tab pos="5715000" algn="r"/>
              </a:tabLst>
            </a:pPr>
            <a:r>
              <a:rPr lang="en-GB" sz="1100" dirty="0">
                <a:effectLst/>
                <a:latin typeface="Arial" panose="020B0604020202020204" pitchFamily="34" charset="0"/>
                <a:ea typeface="Calibri" panose="020F0502020204030204" pitchFamily="34" charset="0"/>
                <a:cs typeface="Times New Roman" panose="02020603050405020304" pitchFamily="18" charset="0"/>
              </a:rPr>
              <a:t>Provides opportunities for play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914400" algn="l"/>
                <a:tab pos="1371600" algn="l"/>
                <a:tab pos="1543050" algn="l"/>
                <a:tab pos="5715000" algn="r"/>
              </a:tabLst>
            </a:pPr>
            <a:r>
              <a:rPr lang="en-GB" sz="1100" dirty="0">
                <a:effectLst/>
                <a:latin typeface="Arial" panose="020B0604020202020204" pitchFamily="34" charset="0"/>
                <a:ea typeface="Calibri" panose="020F0502020204030204" pitchFamily="34" charset="0"/>
                <a:cs typeface="Times New Roman" panose="02020603050405020304" pitchFamily="18" charset="0"/>
              </a:rPr>
              <a:t>Supports social skills, encourages friendships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914400" algn="l"/>
                <a:tab pos="1371600" algn="l"/>
                <a:tab pos="1543050" algn="l"/>
                <a:tab pos="5715000" algn="r"/>
              </a:tabLst>
            </a:pPr>
            <a:r>
              <a:rPr lang="en-GB" sz="1100" dirty="0">
                <a:effectLst/>
                <a:latin typeface="Arial" panose="020B0604020202020204" pitchFamily="34" charset="0"/>
                <a:ea typeface="Calibri" panose="020F0502020204030204" pitchFamily="34" charset="0"/>
                <a:cs typeface="Times New Roman" panose="02020603050405020304" pitchFamily="18" charset="0"/>
              </a:rPr>
              <a:t>Enables children to have fun and enjoy suitable age and stage appropriate activities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914400" algn="l"/>
                <a:tab pos="1371600" algn="l"/>
                <a:tab pos="1543050" algn="l"/>
                <a:tab pos="5715000" algn="r"/>
              </a:tabLst>
            </a:pPr>
            <a:r>
              <a:rPr lang="en-GB" sz="1100" dirty="0">
                <a:effectLst/>
                <a:latin typeface="Arial" panose="020B0604020202020204" pitchFamily="34" charset="0"/>
                <a:ea typeface="Calibri" panose="020F0502020204030204" pitchFamily="34" charset="0"/>
                <a:cs typeface="Times New Roman" panose="02020603050405020304" pitchFamily="18" charset="0"/>
              </a:rPr>
              <a:t>Promotes listening skills through play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914400" algn="l"/>
                <a:tab pos="1371600" algn="l"/>
                <a:tab pos="1543050" algn="l"/>
                <a:tab pos="5715000" algn="r"/>
              </a:tabLst>
            </a:pPr>
            <a:r>
              <a:rPr lang="en-GB" sz="1100" dirty="0">
                <a:effectLst/>
                <a:latin typeface="Arial" panose="020B0604020202020204" pitchFamily="34" charset="0"/>
                <a:ea typeface="Calibri" panose="020F0502020204030204" pitchFamily="34" charset="0"/>
                <a:cs typeface="Times New Roman" panose="02020603050405020304" pitchFamily="18" charset="0"/>
              </a:rPr>
              <a:t>Supports emotional well- being and emotional skills through sharing and turn taking in play.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914400" algn="l"/>
                <a:tab pos="1371600" algn="l"/>
                <a:tab pos="1543050" algn="l"/>
                <a:tab pos="5715000" algn="r"/>
              </a:tabLst>
            </a:pPr>
            <a:r>
              <a:rPr lang="en-GB" sz="1100" dirty="0">
                <a:effectLst/>
                <a:latin typeface="Arial" panose="020B0604020202020204" pitchFamily="34" charset="0"/>
                <a:ea typeface="Calibri" panose="020F0502020204030204" pitchFamily="34" charset="0"/>
                <a:cs typeface="Times New Roman" panose="02020603050405020304" pitchFamily="18" charset="0"/>
              </a:rPr>
              <a:t>Provides physical activities and outdoor play experiences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914400" algn="l"/>
                <a:tab pos="1371600" algn="l"/>
                <a:tab pos="1543050" algn="l"/>
                <a:tab pos="5715000" algn="r"/>
              </a:tabLst>
            </a:pPr>
            <a:r>
              <a:rPr lang="en-GB" sz="1100" dirty="0">
                <a:effectLst/>
                <a:latin typeface="Arial" panose="020B0604020202020204" pitchFamily="34" charset="0"/>
                <a:ea typeface="Calibri" panose="020F0502020204030204" pitchFamily="34" charset="0"/>
                <a:cs typeface="Times New Roman" panose="02020603050405020304" pitchFamily="18" charset="0"/>
              </a:rPr>
              <a:t>Supports safe separation from carers during transition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1000"/>
              </a:spcAft>
              <a:buFont typeface="Symbol" panose="05050102010706020507" pitchFamily="18" charset="2"/>
              <a:buChar char=""/>
              <a:tabLst>
                <a:tab pos="914400" algn="l"/>
                <a:tab pos="1371600" algn="l"/>
                <a:tab pos="1543050" algn="l"/>
                <a:tab pos="5715000" algn="r"/>
              </a:tabLst>
            </a:pPr>
            <a:r>
              <a:rPr lang="en-GB" sz="1100" dirty="0">
                <a:effectLst/>
                <a:latin typeface="Arial" panose="020B0604020202020204" pitchFamily="34" charset="0"/>
                <a:ea typeface="Calibri" panose="020F0502020204030204" pitchFamily="34" charset="0"/>
                <a:cs typeface="Times New Roman" panose="02020603050405020304" pitchFamily="18" charset="0"/>
              </a:rPr>
              <a:t>Promotes independence and confidence building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This list is not exhaustive.</a:t>
            </a:r>
            <a:br>
              <a:rPr lang="en-GB" sz="1100" dirty="0">
                <a:solidFill>
                  <a:srgbClr val="000000"/>
                </a:solidFill>
                <a:latin typeface="Calibri" panose="020F0502020204030204" pitchFamily="34" charset="0"/>
                <a:ea typeface="Calibri" panose="020F0502020204030204" pitchFamily="34" charset="0"/>
                <a:cs typeface="Times New Roman" panose="02020603050405020304" pitchFamily="18" charset="0"/>
              </a:rPr>
            </a:b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Credit any other relevant response</a:t>
            </a:r>
            <a:r>
              <a:rPr lang="en-GB"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62620980"/>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Internal Assessment Form" ma:contentTypeID="0x0101005EE6F60F7FD1F54F8254869BFB0784AA0020879ED2A6C4B541A5BBE15202BD7708" ma:contentTypeVersion="68" ma:contentTypeDescription="" ma:contentTypeScope="" ma:versionID="8a98089d7c38336eee618f03fde270c0">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95ec997ce0c6f4974ff577bf4e70ba0b"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Subject_x0020_Code" minOccurs="0"/>
                <xsd:element ref="ns4:WJEC_x0020_Language" minOccurs="0"/>
                <xsd:element ref="ns4:WJEC_x0020_Available_x0020_Online" minOccurs="0"/>
                <xsd:element ref="ns1:PublishingStartDate" minOccurs="0"/>
                <xsd:element ref="ns1:PublishingExpirationDate" minOccurs="0"/>
                <xsd:element ref="ns4:WJEC_x0020_Secure_x0020_Scheduling_x0020_Start_x0020_Date" minOccurs="0"/>
                <xsd:element ref="ns4:WJEC_x0020_Secured_x0020_Scheduling_x0020_End_x0020_Date" minOccurs="0"/>
                <xsd:element ref="ns3:k48d8005054a4dd09ad49b7c837f0781"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element name="PublishingStartDate" ma:index="8" nillable="true" ma:displayName="Scheduling Start Date" ma:description="" ma:internalName="PublishingStartDate" ma:readOnly="fals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15"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aa87a6a0bdfe4bfb97a25745bc8270e2" ma:index="16"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7"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8"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Subject_x0020_Code" ma:index="5" nillable="true" ma:displayName="WJEC Subject Code" ma:internalName="WJEC_x0020_Subject_x0020_Code" ma:readOnly="false">
      <xsd:simpleType>
        <xsd:restriction base="dms:Text">
          <xsd:maxLength value="64"/>
        </xsd:restriction>
      </xsd:simpleType>
    </xsd:element>
    <xsd:element name="WJEC_x0020_Language" ma:index="6"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7" nillable="true" ma:displayName="WJEC Available Online" ma:default="0" ma:internalName="WJEC_x0020_Available_x0020_Online" ma:readOnly="false">
      <xsd:simpleType>
        <xsd:restriction base="dms:Boolean"/>
      </xsd:simpleType>
    </xsd:element>
    <xsd:element name="WJEC_x0020_Secure_x0020_Scheduling_x0020_Start_x0020_Date" ma:index="10" nillable="true" ma:displayName="WJEC Secure Scheduling Start Date" ma:format="DateTime" ma:internalName="WJEC_x0020_Secure_x0020_Scheduling_x0020_Start_x0020_Date" ma:readOnly="false">
      <xsd:simpleType>
        <xsd:restriction base="dms:DateTime"/>
      </xsd:simpleType>
    </xsd:element>
    <xsd:element name="WJEC_x0020_Secured_x0020_Scheduling_x0020_End_x0020_Date" ma:index="11" nillable="true" ma:displayName="WJEC Secure Scheduling End Date" ma:format="DateTime" ma:internalName="WJEC_x0020_Secured_x0020_Scheduling_x0020_End_x0020_Date" ma:readOnly="fals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aa87a6a0bdfe4bfb97a25745bc8270e2 xmlns="36f98b4f-ba65-4a7d-9a34-48b23de556cb">
      <Terms xmlns="http://schemas.microsoft.com/office/infopath/2007/PartnerControls"/>
    </aa87a6a0bdfe4bfb97a25745bc8270e2>
    <WJEC_x0020_Subject_x0020_Code xmlns="07b9bb9f-93d7-4a9d-9e48-363b5c999e88" xsi:nil="true"/>
    <WJEC_x0020_Available_x0020_Online xmlns="07b9bb9f-93d7-4a9d-9e48-363b5c999e88">false</WJEC_x0020_Available_x0020_Online>
    <TaxCatchAll xmlns="36f98b4f-ba65-4a7d-9a34-48b23de556cb" xsi:nil="true"/>
    <WJEC_x0020_Secured_x0020_Scheduling_x0020_End_x0020_Date xmlns="07b9bb9f-93d7-4a9d-9e48-363b5c999e88" xsi:nil="true"/>
    <RoutingRuleDescription xmlns="http://schemas.microsoft.com/sharepoint/v3" xsi:nil="true"/>
    <PublishingExpirationDate xmlns="http://schemas.microsoft.com/sharepoint/v3" xsi:nil="true"/>
    <PublishingStartDate xmlns="http://schemas.microsoft.com/sharepoint/v3" xsi:nil="true"/>
    <WJEC_x0020_Language xmlns="07b9bb9f-93d7-4a9d-9e48-363b5c999e88">
      <Value>English</Value>
    </WJEC_x0020_Language>
    <WJEC_x0020_Secure_x0020_Scheduling_x0020_Start_x0020_Date xmlns="07b9bb9f-93d7-4a9d-9e48-363b5c999e88" xsi:nil="true"/>
  </documentManagement>
</p:properties>
</file>

<file path=customXml/itemProps1.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2.xml><?xml version="1.0" encoding="utf-8"?>
<ds:datastoreItem xmlns:ds="http://schemas.openxmlformats.org/officeDocument/2006/customXml" ds:itemID="{3B5B45CE-602A-41F7-BA53-86AB8DF6E5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14688</TotalTime>
  <Words>4466</Words>
  <Application>Microsoft Office PowerPoint</Application>
  <PresentationFormat>Widescreen</PresentationFormat>
  <Paragraphs>320</Paragraphs>
  <Slides>27</Slides>
  <Notes>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27</vt:i4>
      </vt:variant>
    </vt:vector>
  </HeadingPairs>
  <TitlesOfParts>
    <vt:vector size="33" baseType="lpstr">
      <vt:lpstr>Arial</vt:lpstr>
      <vt:lpstr>Calibri</vt:lpstr>
      <vt:lpstr>Lato</vt:lpstr>
      <vt:lpstr>Symbol</vt:lpstr>
      <vt:lpstr>Office Theme</vt:lpstr>
      <vt:lpstr>1_Office Theme</vt:lpstr>
      <vt:lpstr>PowerPoint Presentation</vt:lpstr>
      <vt:lpstr>PowerPoint Presentation</vt:lpstr>
      <vt:lpstr>Question 1(b) and mark scheme </vt:lpstr>
      <vt:lpstr>Question 1(b) Candidate’s answer with Principal Examiner’s comments</vt:lpstr>
      <vt:lpstr>Question 1(b) Candidate’s answer with Principal Examiner’s comments</vt:lpstr>
      <vt:lpstr>Question 3(a) and mark scheme </vt:lpstr>
      <vt:lpstr>Question 3(a) Candidate’s answer with Principal Examiner’s comments</vt:lpstr>
      <vt:lpstr>Question 3(a) Candidate’s answer with Principal Examiner’s comments</vt:lpstr>
      <vt:lpstr>Question 3(b) and mark scheme </vt:lpstr>
      <vt:lpstr>Question 3(b) Candidate’s answer with Principal Examiner’s comments</vt:lpstr>
      <vt:lpstr>Question 3(b) Candidate’s answer with Principal Examiner’s comments</vt:lpstr>
      <vt:lpstr>Question 5(a) and mark scheme </vt:lpstr>
      <vt:lpstr>Question 5(a) Candidate’s answer with Principal Examiner’s comments</vt:lpstr>
      <vt:lpstr>Question 5(a) Candidate’s answer with Principal Examiner’s comments</vt:lpstr>
      <vt:lpstr>Question 5(b) and mark scheme </vt:lpstr>
      <vt:lpstr>Question 5(b) Candidate’s answer with Principal Examiner’s comments</vt:lpstr>
      <vt:lpstr>Question 5(b) Candidate’s answer with Principal Examiner’s comments</vt:lpstr>
      <vt:lpstr>Question 6 and mark scheme </vt:lpstr>
      <vt:lpstr>Question 6 Candidate’s answer with Principal Examiner’s comments</vt:lpstr>
      <vt:lpstr>Question 6 Candidate’s answer with Principal Examiner’s comments</vt:lpstr>
      <vt:lpstr>Question 7(a)</vt:lpstr>
      <vt:lpstr>Question 7(a) mark scheme </vt:lpstr>
      <vt:lpstr>Question 7(a) Candidate’s answer with Principal Examiner’s comments</vt:lpstr>
      <vt:lpstr>Question 7(a) Candidate’s answer with Principal Examiner’s comments</vt:lpstr>
      <vt:lpstr>Question 8(a) and mark scheme </vt:lpstr>
      <vt:lpstr>Question 8(a) Candidate’s answer with Principal Examiner’s comments</vt:lpstr>
      <vt:lpstr>Question 8(a) Candidate’s answer with Principal Examiner’s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Tania Lucas</cp:lastModifiedBy>
  <cp:revision>35</cp:revision>
  <dcterms:created xsi:type="dcterms:W3CDTF">2020-09-10T07:54:11Z</dcterms:created>
  <dcterms:modified xsi:type="dcterms:W3CDTF">2023-08-21T11:42:59Z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0x0101005EE6F60F7FD1F54F8254869BFB0784AA0020879ED2A6C4B541A5BBE15202BD7708</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ies>
</file>