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4"/>
    <p:sldMasterId id="2147483754" r:id="rId5"/>
  </p:sldMasterIdLst>
  <p:notesMasterIdLst>
    <p:notesMasterId r:id="rId54"/>
  </p:notesMasterIdLst>
  <p:handoutMasterIdLst>
    <p:handoutMasterId r:id="rId55"/>
  </p:handoutMasterIdLst>
  <p:sldIdLst>
    <p:sldId id="896" r:id="rId6"/>
    <p:sldId id="522" r:id="rId7"/>
    <p:sldId id="372" r:id="rId8"/>
    <p:sldId id="965" r:id="rId9"/>
    <p:sldId id="925" r:id="rId10"/>
    <p:sldId id="705" r:id="rId11"/>
    <p:sldId id="910" r:id="rId12"/>
    <p:sldId id="911" r:id="rId13"/>
    <p:sldId id="912" r:id="rId14"/>
    <p:sldId id="951" r:id="rId15"/>
    <p:sldId id="901" r:id="rId16"/>
    <p:sldId id="955" r:id="rId17"/>
    <p:sldId id="956" r:id="rId18"/>
    <p:sldId id="853" r:id="rId19"/>
    <p:sldId id="872" r:id="rId20"/>
    <p:sldId id="957" r:id="rId21"/>
    <p:sldId id="897" r:id="rId22"/>
    <p:sldId id="898" r:id="rId23"/>
    <p:sldId id="899" r:id="rId24"/>
    <p:sldId id="900" r:id="rId25"/>
    <p:sldId id="958" r:id="rId26"/>
    <p:sldId id="902" r:id="rId27"/>
    <p:sldId id="903" r:id="rId28"/>
    <p:sldId id="904" r:id="rId29"/>
    <p:sldId id="959" r:id="rId30"/>
    <p:sldId id="906" r:id="rId31"/>
    <p:sldId id="921" r:id="rId32"/>
    <p:sldId id="907" r:id="rId33"/>
    <p:sldId id="908" r:id="rId34"/>
    <p:sldId id="960" r:id="rId35"/>
    <p:sldId id="961" r:id="rId36"/>
    <p:sldId id="963" r:id="rId37"/>
    <p:sldId id="962" r:id="rId38"/>
    <p:sldId id="913" r:id="rId39"/>
    <p:sldId id="914" r:id="rId40"/>
    <p:sldId id="915" r:id="rId41"/>
    <p:sldId id="916" r:id="rId42"/>
    <p:sldId id="917" r:id="rId43"/>
    <p:sldId id="918" r:id="rId44"/>
    <p:sldId id="919" r:id="rId45"/>
    <p:sldId id="909" r:id="rId46"/>
    <p:sldId id="954" r:id="rId47"/>
    <p:sldId id="964" r:id="rId48"/>
    <p:sldId id="953" r:id="rId49"/>
    <p:sldId id="952" r:id="rId50"/>
    <p:sldId id="966" r:id="rId51"/>
    <p:sldId id="786" r:id="rId52"/>
    <p:sldId id="787" r:id="rId53"/>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5" orient="horz" pos="1457" userDrawn="1">
          <p15:clr>
            <a:srgbClr val="A4A3A4"/>
          </p15:clr>
        </p15:guide>
        <p15:guide id="16"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Onuzuruike" initials="JO" lastIdx="2" clrIdx="0"/>
  <p:cmAuthor id="2" name="Jenna Redelinghuys" initials="JR" lastIdx="8" clrIdx="1"/>
  <p:cmAuthor id="3" name="William Nightingale" initials="WN" lastIdx="1" clrIdx="2"/>
  <p:cmAuthor id="4" name="Suzi Gray" initials="SG" lastIdx="1" clrIdx="3">
    <p:extLst>
      <p:ext uri="{19B8F6BF-5375-455C-9EA6-DF929625EA0E}">
        <p15:presenceInfo xmlns:p15="http://schemas.microsoft.com/office/powerpoint/2012/main" userId="S-1-5-21-1308356437-3399562541-1039870623-3914" providerId="AD"/>
      </p:ext>
    </p:extLst>
  </p:cmAuthor>
  <p:cmAuthor id="5" name="Candy, Allison" initials="CA" lastIdx="1" clrIdx="4">
    <p:extLst>
      <p:ext uri="{19B8F6BF-5375-455C-9EA6-DF929625EA0E}">
        <p15:presenceInfo xmlns:p15="http://schemas.microsoft.com/office/powerpoint/2012/main" userId="S::candya@wjec.co.uk::8080e321-cbd0-4137-867d-57126c42a4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96FF"/>
    <a:srgbClr val="65B2E6"/>
    <a:srgbClr val="6699FF"/>
    <a:srgbClr val="CB076E"/>
    <a:srgbClr val="FF99FF"/>
    <a:srgbClr val="CC99FF"/>
    <a:srgbClr val="FFCC66"/>
    <a:srgbClr val="E7ECF5"/>
    <a:srgbClr val="CBD6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4"/>
  </p:normalViewPr>
  <p:slideViewPr>
    <p:cSldViewPr snapToGrid="0">
      <p:cViewPr varScale="1">
        <p:scale>
          <a:sx n="60" d="100"/>
          <a:sy n="60" d="100"/>
        </p:scale>
        <p:origin x="884" y="48"/>
      </p:cViewPr>
      <p:guideLst>
        <p:guide orient="horz" pos="1457"/>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Amy" userId="f2bb0d6d-8628-413b-a545-3dddc64ed75d" providerId="ADAL" clId="{63138E3A-C29E-4737-A8B8-58309869F26F}"/>
    <pc:docChg chg="modSld">
      <pc:chgData name="Thomas, Amy" userId="f2bb0d6d-8628-413b-a545-3dddc64ed75d" providerId="ADAL" clId="{63138E3A-C29E-4737-A8B8-58309869F26F}" dt="2023-10-04T13:13:54.420" v="0" actId="13926"/>
      <pc:docMkLst>
        <pc:docMk/>
      </pc:docMkLst>
      <pc:sldChg chg="modSp mod">
        <pc:chgData name="Thomas, Amy" userId="f2bb0d6d-8628-413b-a545-3dddc64ed75d" providerId="ADAL" clId="{63138E3A-C29E-4737-A8B8-58309869F26F}" dt="2023-10-04T13:13:54.420" v="0" actId="13926"/>
        <pc:sldMkLst>
          <pc:docMk/>
          <pc:sldMk cId="1019910441" sldId="951"/>
        </pc:sldMkLst>
        <pc:spChg chg="mod">
          <ac:chgData name="Thomas, Amy" userId="f2bb0d6d-8628-413b-a545-3dddc64ed75d" providerId="ADAL" clId="{63138E3A-C29E-4737-A8B8-58309869F26F}" dt="2023-10-04T13:13:54.420" v="0" actId="13926"/>
          <ac:spMkLst>
            <pc:docMk/>
            <pc:sldMk cId="1019910441" sldId="951"/>
            <ac:spMk id="10" creationId="{F127C1DE-149B-8183-B51B-310F1719EC4A}"/>
          </ac:spMkLst>
        </pc:spChg>
      </pc:sldChg>
    </pc:docChg>
  </pc:docChgLst>
  <pc:docChgLst>
    <pc:chgData name="Jones, Nia" userId="c8e4cf6e-6852-4dab-8bdb-a66f4fdc7c7a" providerId="ADAL" clId="{CE69FFB2-9154-4D18-91B1-5A87479AB8CF}"/>
    <pc:docChg chg="addSld delSld modSld">
      <pc:chgData name="Jones, Nia" userId="c8e4cf6e-6852-4dab-8bdb-a66f4fdc7c7a" providerId="ADAL" clId="{CE69FFB2-9154-4D18-91B1-5A87479AB8CF}" dt="2023-09-21T19:21:35.661" v="8" actId="47"/>
      <pc:docMkLst>
        <pc:docMk/>
      </pc:docMkLst>
      <pc:sldChg chg="add">
        <pc:chgData name="Jones, Nia" userId="c8e4cf6e-6852-4dab-8bdb-a66f4fdc7c7a" providerId="ADAL" clId="{CE69FFB2-9154-4D18-91B1-5A87479AB8CF}" dt="2023-09-21T19:19:11.057" v="0"/>
        <pc:sldMkLst>
          <pc:docMk/>
          <pc:sldMk cId="3188486767" sldId="372"/>
        </pc:sldMkLst>
      </pc:sldChg>
      <pc:sldChg chg="modSp mod">
        <pc:chgData name="Jones, Nia" userId="c8e4cf6e-6852-4dab-8bdb-a66f4fdc7c7a" providerId="ADAL" clId="{CE69FFB2-9154-4D18-91B1-5A87479AB8CF}" dt="2023-09-21T19:20:12.753" v="3" actId="1076"/>
        <pc:sldMkLst>
          <pc:docMk/>
          <pc:sldMk cId="4194456309" sldId="902"/>
        </pc:sldMkLst>
        <pc:spChg chg="mod">
          <ac:chgData name="Jones, Nia" userId="c8e4cf6e-6852-4dab-8bdb-a66f4fdc7c7a" providerId="ADAL" clId="{CE69FFB2-9154-4D18-91B1-5A87479AB8CF}" dt="2023-09-21T19:20:10.290" v="2" actId="14100"/>
          <ac:spMkLst>
            <pc:docMk/>
            <pc:sldMk cId="4194456309" sldId="902"/>
            <ac:spMk id="8" creationId="{8685F588-DD02-4157-AEF4-523059719843}"/>
          </ac:spMkLst>
        </pc:spChg>
        <pc:spChg chg="mod">
          <ac:chgData name="Jones, Nia" userId="c8e4cf6e-6852-4dab-8bdb-a66f4fdc7c7a" providerId="ADAL" clId="{CE69FFB2-9154-4D18-91B1-5A87479AB8CF}" dt="2023-09-21T19:20:12.753" v="3" actId="1076"/>
          <ac:spMkLst>
            <pc:docMk/>
            <pc:sldMk cId="4194456309" sldId="902"/>
            <ac:spMk id="11" creationId="{6E42C59E-42A0-1697-1EB5-4CD5C332E5B1}"/>
          </ac:spMkLst>
        </pc:spChg>
      </pc:sldChg>
      <pc:sldChg chg="del">
        <pc:chgData name="Jones, Nia" userId="c8e4cf6e-6852-4dab-8bdb-a66f4fdc7c7a" providerId="ADAL" clId="{CE69FFB2-9154-4D18-91B1-5A87479AB8CF}" dt="2023-09-21T19:21:35.661" v="8" actId="47"/>
        <pc:sldMkLst>
          <pc:docMk/>
          <pc:sldMk cId="3311258288" sldId="905"/>
        </pc:sldMkLst>
      </pc:sldChg>
      <pc:sldChg chg="add">
        <pc:chgData name="Jones, Nia" userId="c8e4cf6e-6852-4dab-8bdb-a66f4fdc7c7a" providerId="ADAL" clId="{CE69FFB2-9154-4D18-91B1-5A87479AB8CF}" dt="2023-09-21T19:19:11.057" v="0"/>
        <pc:sldMkLst>
          <pc:docMk/>
          <pc:sldMk cId="2884054795" sldId="925"/>
        </pc:sldMkLst>
      </pc:sldChg>
      <pc:sldChg chg="modSp mod">
        <pc:chgData name="Jones, Nia" userId="c8e4cf6e-6852-4dab-8bdb-a66f4fdc7c7a" providerId="ADAL" clId="{CE69FFB2-9154-4D18-91B1-5A87479AB8CF}" dt="2023-09-21T19:20:30.815" v="5" actId="20577"/>
        <pc:sldMkLst>
          <pc:docMk/>
          <pc:sldMk cId="1671117949" sldId="959"/>
        </pc:sldMkLst>
        <pc:spChg chg="mod">
          <ac:chgData name="Jones, Nia" userId="c8e4cf6e-6852-4dab-8bdb-a66f4fdc7c7a" providerId="ADAL" clId="{CE69FFB2-9154-4D18-91B1-5A87479AB8CF}" dt="2023-09-21T19:20:30.815" v="5" actId="20577"/>
          <ac:spMkLst>
            <pc:docMk/>
            <pc:sldMk cId="1671117949" sldId="959"/>
            <ac:spMk id="11" creationId="{6E42C59E-42A0-1697-1EB5-4CD5C332E5B1}"/>
          </ac:spMkLst>
        </pc:spChg>
      </pc:sldChg>
      <pc:sldChg chg="modSp mod">
        <pc:chgData name="Jones, Nia" userId="c8e4cf6e-6852-4dab-8bdb-a66f4fdc7c7a" providerId="ADAL" clId="{CE69FFB2-9154-4D18-91B1-5A87479AB8CF}" dt="2023-09-21T19:20:56.371" v="7" actId="20577"/>
        <pc:sldMkLst>
          <pc:docMk/>
          <pc:sldMk cId="2914365002" sldId="963"/>
        </pc:sldMkLst>
        <pc:spChg chg="mod">
          <ac:chgData name="Jones, Nia" userId="c8e4cf6e-6852-4dab-8bdb-a66f4fdc7c7a" providerId="ADAL" clId="{CE69FFB2-9154-4D18-91B1-5A87479AB8CF}" dt="2023-09-21T19:20:56.371" v="7" actId="20577"/>
          <ac:spMkLst>
            <pc:docMk/>
            <pc:sldMk cId="2914365002" sldId="963"/>
            <ac:spMk id="11" creationId="{6E42C59E-42A0-1697-1EB5-4CD5C332E5B1}"/>
          </ac:spMkLst>
        </pc:spChg>
      </pc:sldChg>
      <pc:sldChg chg="add">
        <pc:chgData name="Jones, Nia" userId="c8e4cf6e-6852-4dab-8bdb-a66f4fdc7c7a" providerId="ADAL" clId="{CE69FFB2-9154-4D18-91B1-5A87479AB8CF}" dt="2023-09-21T19:19:11.057" v="0"/>
        <pc:sldMkLst>
          <pc:docMk/>
          <pc:sldMk cId="3285283595" sldId="965"/>
        </pc:sldMkLst>
      </pc:sldChg>
    </pc:docChg>
  </pc:docChgLst>
  <pc:docChgLst>
    <pc:chgData name="Lucas, Tania" userId="232b37cb-a817-446c-b5f8-6c2be3ba9e7b" providerId="ADAL" clId="{FC17484C-B7FA-4B6F-8563-DE0C444CDD64}"/>
    <pc:docChg chg="custSel modSld">
      <pc:chgData name="Lucas, Tania" userId="232b37cb-a817-446c-b5f8-6c2be3ba9e7b" providerId="ADAL" clId="{FC17484C-B7FA-4B6F-8563-DE0C444CDD64}" dt="2023-09-11T16:02:54.871" v="146" actId="14100"/>
      <pc:docMkLst>
        <pc:docMk/>
      </pc:docMkLst>
      <pc:sldChg chg="modSp mod">
        <pc:chgData name="Lucas, Tania" userId="232b37cb-a817-446c-b5f8-6c2be3ba9e7b" providerId="ADAL" clId="{FC17484C-B7FA-4B6F-8563-DE0C444CDD64}" dt="2023-09-11T16:02:54.871" v="146" actId="14100"/>
        <pc:sldMkLst>
          <pc:docMk/>
          <pc:sldMk cId="900074306" sldId="899"/>
        </pc:sldMkLst>
        <pc:spChg chg="mod">
          <ac:chgData name="Lucas, Tania" userId="232b37cb-a817-446c-b5f8-6c2be3ba9e7b" providerId="ADAL" clId="{FC17484C-B7FA-4B6F-8563-DE0C444CDD64}" dt="2023-09-11T16:02:54.871" v="146" actId="14100"/>
          <ac:spMkLst>
            <pc:docMk/>
            <pc:sldMk cId="900074306" sldId="899"/>
            <ac:spMk id="11" creationId="{6E42C59E-42A0-1697-1EB5-4CD5C332E5B1}"/>
          </ac:spMkLst>
        </pc:spChg>
      </pc:sldChg>
      <pc:sldChg chg="modSp mod">
        <pc:chgData name="Lucas, Tania" userId="232b37cb-a817-446c-b5f8-6c2be3ba9e7b" providerId="ADAL" clId="{FC17484C-B7FA-4B6F-8563-DE0C444CDD64}" dt="2023-09-11T14:52:06.352" v="22" actId="13926"/>
        <pc:sldMkLst>
          <pc:docMk/>
          <pc:sldMk cId="2193648451" sldId="910"/>
        </pc:sldMkLst>
        <pc:spChg chg="mod">
          <ac:chgData name="Lucas, Tania" userId="232b37cb-a817-446c-b5f8-6c2be3ba9e7b" providerId="ADAL" clId="{FC17484C-B7FA-4B6F-8563-DE0C444CDD64}" dt="2023-09-11T14:52:06.352" v="22" actId="13926"/>
          <ac:spMkLst>
            <pc:docMk/>
            <pc:sldMk cId="2193648451" sldId="910"/>
            <ac:spMk id="3" creationId="{22E93059-76E4-4DF1-9482-BC73CD47D6BF}"/>
          </ac:spMkLst>
        </pc:spChg>
      </pc:sldChg>
      <pc:sldChg chg="addSp delSp modSp mod">
        <pc:chgData name="Lucas, Tania" userId="232b37cb-a817-446c-b5f8-6c2be3ba9e7b" providerId="ADAL" clId="{FC17484C-B7FA-4B6F-8563-DE0C444CDD64}" dt="2023-09-11T15:40:49.730" v="138" actId="1038"/>
        <pc:sldMkLst>
          <pc:docMk/>
          <pc:sldMk cId="1019910441" sldId="951"/>
        </pc:sldMkLst>
        <pc:spChg chg="mod topLvl">
          <ac:chgData name="Lucas, Tania" userId="232b37cb-a817-446c-b5f8-6c2be3ba9e7b" providerId="ADAL" clId="{FC17484C-B7FA-4B6F-8563-DE0C444CDD64}" dt="2023-09-11T15:08:10.390" v="34" actId="14100"/>
          <ac:spMkLst>
            <pc:docMk/>
            <pc:sldMk cId="1019910441" sldId="951"/>
            <ac:spMk id="6" creationId="{490A9F8C-E2FF-DDFE-8C3A-A9317484E3E6}"/>
          </ac:spMkLst>
        </pc:spChg>
        <pc:spChg chg="mod topLvl">
          <ac:chgData name="Lucas, Tania" userId="232b37cb-a817-446c-b5f8-6c2be3ba9e7b" providerId="ADAL" clId="{FC17484C-B7FA-4B6F-8563-DE0C444CDD64}" dt="2023-09-11T15:10:34.079" v="57" actId="1035"/>
          <ac:spMkLst>
            <pc:docMk/>
            <pc:sldMk cId="1019910441" sldId="951"/>
            <ac:spMk id="7" creationId="{715F705B-14DE-E149-1AA2-B258319170E8}"/>
          </ac:spMkLst>
        </pc:spChg>
        <pc:spChg chg="add mod">
          <ac:chgData name="Lucas, Tania" userId="232b37cb-a817-446c-b5f8-6c2be3ba9e7b" providerId="ADAL" clId="{FC17484C-B7FA-4B6F-8563-DE0C444CDD64}" dt="2023-09-11T15:25:17.106" v="80" actId="164"/>
          <ac:spMkLst>
            <pc:docMk/>
            <pc:sldMk cId="1019910441" sldId="951"/>
            <ac:spMk id="19" creationId="{A9A48446-B8E6-F0FC-B082-99DB2771F9A2}"/>
          </ac:spMkLst>
        </pc:spChg>
        <pc:spChg chg="add mod">
          <ac:chgData name="Lucas, Tania" userId="232b37cb-a817-446c-b5f8-6c2be3ba9e7b" providerId="ADAL" clId="{FC17484C-B7FA-4B6F-8563-DE0C444CDD64}" dt="2023-09-11T15:25:17.106" v="80" actId="164"/>
          <ac:spMkLst>
            <pc:docMk/>
            <pc:sldMk cId="1019910441" sldId="951"/>
            <ac:spMk id="20" creationId="{B2A4AE39-F495-5767-27B4-0BE6A9A177CB}"/>
          </ac:spMkLst>
        </pc:spChg>
        <pc:grpChg chg="add mod">
          <ac:chgData name="Lucas, Tania" userId="232b37cb-a817-446c-b5f8-6c2be3ba9e7b" providerId="ADAL" clId="{FC17484C-B7FA-4B6F-8563-DE0C444CDD64}" dt="2023-09-11T15:07:47.173" v="27" actId="164"/>
          <ac:grpSpMkLst>
            <pc:docMk/>
            <pc:sldMk cId="1019910441" sldId="951"/>
            <ac:grpSpMk id="2" creationId="{6DD9E15F-8FAF-5CD2-66D4-006A40F6DCDE}"/>
          </ac:grpSpMkLst>
        </pc:grpChg>
        <pc:grpChg chg="del">
          <ac:chgData name="Lucas, Tania" userId="232b37cb-a817-446c-b5f8-6c2be3ba9e7b" providerId="ADAL" clId="{FC17484C-B7FA-4B6F-8563-DE0C444CDD64}" dt="2023-09-11T14:53:16.400" v="24" actId="165"/>
          <ac:grpSpMkLst>
            <pc:docMk/>
            <pc:sldMk cId="1019910441" sldId="951"/>
            <ac:grpSpMk id="11" creationId="{150C4524-8E85-9752-18BB-1A69D2D5705A}"/>
          </ac:grpSpMkLst>
        </pc:grpChg>
        <pc:grpChg chg="add mod">
          <ac:chgData name="Lucas, Tania" userId="232b37cb-a817-446c-b5f8-6c2be3ba9e7b" providerId="ADAL" clId="{FC17484C-B7FA-4B6F-8563-DE0C444CDD64}" dt="2023-09-11T15:40:41.963" v="115" actId="1038"/>
          <ac:grpSpMkLst>
            <pc:docMk/>
            <pc:sldMk cId="1019910441" sldId="951"/>
            <ac:grpSpMk id="21" creationId="{CCCB383E-7E08-55ED-1150-0F2A37CCC299}"/>
          </ac:grpSpMkLst>
        </pc:grpChg>
        <pc:picChg chg="mod topLvl">
          <ac:chgData name="Lucas, Tania" userId="232b37cb-a817-446c-b5f8-6c2be3ba9e7b" providerId="ADAL" clId="{FC17484C-B7FA-4B6F-8563-DE0C444CDD64}" dt="2023-09-11T15:07:47.173" v="27" actId="164"/>
          <ac:picMkLst>
            <pc:docMk/>
            <pc:sldMk cId="1019910441" sldId="951"/>
            <ac:picMk id="4" creationId="{BA3B5B8B-A027-15BE-91B5-CDE11130536D}"/>
          </ac:picMkLst>
        </pc:picChg>
        <pc:picChg chg="add del mod">
          <ac:chgData name="Lucas, Tania" userId="232b37cb-a817-446c-b5f8-6c2be3ba9e7b" providerId="ADAL" clId="{FC17484C-B7FA-4B6F-8563-DE0C444CDD64}" dt="2023-09-11T15:38:16.296" v="91" actId="478"/>
          <ac:picMkLst>
            <pc:docMk/>
            <pc:sldMk cId="1019910441" sldId="951"/>
            <ac:picMk id="5" creationId="{D0F6417D-3584-4429-E9FD-69687A055FC7}"/>
          </ac:picMkLst>
        </pc:picChg>
        <pc:picChg chg="del">
          <ac:chgData name="Lucas, Tania" userId="232b37cb-a817-446c-b5f8-6c2be3ba9e7b" providerId="ADAL" clId="{FC17484C-B7FA-4B6F-8563-DE0C444CDD64}" dt="2023-09-11T15:22:37.957" v="61" actId="478"/>
          <ac:picMkLst>
            <pc:docMk/>
            <pc:sldMk cId="1019910441" sldId="951"/>
            <ac:picMk id="8" creationId="{D3BFD517-7B6D-0F6F-9F57-D4A2F9CB60B1}"/>
          </ac:picMkLst>
        </pc:picChg>
        <pc:picChg chg="del">
          <ac:chgData name="Lucas, Tania" userId="232b37cb-a817-446c-b5f8-6c2be3ba9e7b" providerId="ADAL" clId="{FC17484C-B7FA-4B6F-8563-DE0C444CDD64}" dt="2023-09-11T15:23:58.216" v="67" actId="478"/>
          <ac:picMkLst>
            <pc:docMk/>
            <pc:sldMk cId="1019910441" sldId="951"/>
            <ac:picMk id="12" creationId="{58B39755-B20D-6635-D44F-33A4471E8AC4}"/>
          </ac:picMkLst>
        </pc:picChg>
        <pc:picChg chg="del">
          <ac:chgData name="Lucas, Tania" userId="232b37cb-a817-446c-b5f8-6c2be3ba9e7b" providerId="ADAL" clId="{FC17484C-B7FA-4B6F-8563-DE0C444CDD64}" dt="2023-09-11T15:26:24.877" v="84" actId="478"/>
          <ac:picMkLst>
            <pc:docMk/>
            <pc:sldMk cId="1019910441" sldId="951"/>
            <ac:picMk id="13" creationId="{225F1AA6-2313-9DC9-34E6-12598CF97373}"/>
          </ac:picMkLst>
        </pc:picChg>
        <pc:picChg chg="del">
          <ac:chgData name="Lucas, Tania" userId="232b37cb-a817-446c-b5f8-6c2be3ba9e7b" providerId="ADAL" clId="{FC17484C-B7FA-4B6F-8563-DE0C444CDD64}" dt="2023-09-11T15:14:47.517" v="58" actId="478"/>
          <ac:picMkLst>
            <pc:docMk/>
            <pc:sldMk cId="1019910441" sldId="951"/>
            <ac:picMk id="14" creationId="{3E7B3F29-8191-2203-BFE3-9E6B6800A200}"/>
          </ac:picMkLst>
        </pc:picChg>
        <pc:picChg chg="add mod">
          <ac:chgData name="Lucas, Tania" userId="232b37cb-a817-446c-b5f8-6c2be3ba9e7b" providerId="ADAL" clId="{FC17484C-B7FA-4B6F-8563-DE0C444CDD64}" dt="2023-09-11T15:40:49.730" v="138" actId="1038"/>
          <ac:picMkLst>
            <pc:docMk/>
            <pc:sldMk cId="1019910441" sldId="951"/>
            <ac:picMk id="16" creationId="{6B1BDEF7-FB3D-574D-0AEC-8226302B01B2}"/>
          </ac:picMkLst>
        </pc:picChg>
        <pc:picChg chg="add mod">
          <ac:chgData name="Lucas, Tania" userId="232b37cb-a817-446c-b5f8-6c2be3ba9e7b" providerId="ADAL" clId="{FC17484C-B7FA-4B6F-8563-DE0C444CDD64}" dt="2023-09-11T15:25:17.106" v="80" actId="164"/>
          <ac:picMkLst>
            <pc:docMk/>
            <pc:sldMk cId="1019910441" sldId="951"/>
            <ac:picMk id="18" creationId="{21DE6555-0BC9-F907-3ACA-FCA6EAC96FAD}"/>
          </ac:picMkLst>
        </pc:picChg>
        <pc:picChg chg="add mod">
          <ac:chgData name="Lucas, Tania" userId="232b37cb-a817-446c-b5f8-6c2be3ba9e7b" providerId="ADAL" clId="{FC17484C-B7FA-4B6F-8563-DE0C444CDD64}" dt="2023-09-11T15:26:52.534" v="90" actId="1076"/>
          <ac:picMkLst>
            <pc:docMk/>
            <pc:sldMk cId="1019910441" sldId="951"/>
            <ac:picMk id="23" creationId="{1EDA1B14-E605-E313-2633-9F4C35C0BB19}"/>
          </ac:picMkLst>
        </pc:picChg>
        <pc:picChg chg="add mod">
          <ac:chgData name="Lucas, Tania" userId="232b37cb-a817-446c-b5f8-6c2be3ba9e7b" providerId="ADAL" clId="{FC17484C-B7FA-4B6F-8563-DE0C444CDD64}" dt="2023-09-11T15:38:39.550" v="105" actId="1038"/>
          <ac:picMkLst>
            <pc:docMk/>
            <pc:sldMk cId="1019910441" sldId="951"/>
            <ac:picMk id="25" creationId="{74809E03-F02E-6351-88A0-727C01520200}"/>
          </ac:picMkLst>
        </pc:picChg>
      </pc:sldChg>
      <pc:sldChg chg="modSp mod">
        <pc:chgData name="Lucas, Tania" userId="232b37cb-a817-446c-b5f8-6c2be3ba9e7b" providerId="ADAL" clId="{FC17484C-B7FA-4B6F-8563-DE0C444CDD64}" dt="2023-09-11T15:55:06.280" v="139" actId="13926"/>
        <pc:sldMkLst>
          <pc:docMk/>
          <pc:sldMk cId="4163166728" sldId="955"/>
        </pc:sldMkLst>
        <pc:spChg chg="mod">
          <ac:chgData name="Lucas, Tania" userId="232b37cb-a817-446c-b5f8-6c2be3ba9e7b" providerId="ADAL" clId="{FC17484C-B7FA-4B6F-8563-DE0C444CDD64}" dt="2023-09-11T15:55:06.280" v="139" actId="13926"/>
          <ac:spMkLst>
            <pc:docMk/>
            <pc:sldMk cId="4163166728" sldId="955"/>
            <ac:spMk id="2" creationId="{2F45463F-2B65-9830-DF30-8E81FB1E7C86}"/>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F99A1E-D9C7-4EAC-A5D4-EABDB04256A5}" type="doc">
      <dgm:prSet loTypeId="urn:microsoft.com/office/officeart/2005/8/layout/default" loCatId="list" qsTypeId="urn:microsoft.com/office/officeart/2005/8/quickstyle/simple2" qsCatId="simple" csTypeId="urn:microsoft.com/office/officeart/2005/8/colors/accent2_2" csCatId="accent2"/>
      <dgm:spPr/>
      <dgm:t>
        <a:bodyPr/>
        <a:lstStyle/>
        <a:p>
          <a:endParaRPr lang="en-US"/>
        </a:p>
      </dgm:t>
    </dgm:pt>
    <dgm:pt modelId="{28D8B30D-46DB-4385-8C00-FD3339AC6D9D}">
      <dgm:prSet/>
      <dgm:spPr/>
      <dgm:t>
        <a:bodyPr/>
        <a:lstStyle/>
        <a:p>
          <a:r>
            <a:rPr lang="en-GB"/>
            <a:t>The examination was completed on-line and through paper copies. </a:t>
          </a:r>
          <a:endParaRPr lang="en-US"/>
        </a:p>
      </dgm:t>
    </dgm:pt>
    <dgm:pt modelId="{0841082E-9FD6-4010-8912-8DB330229B12}" type="parTrans" cxnId="{E8848B4D-9BF6-4D51-872D-D8D086B70956}">
      <dgm:prSet/>
      <dgm:spPr/>
      <dgm:t>
        <a:bodyPr/>
        <a:lstStyle/>
        <a:p>
          <a:endParaRPr lang="en-US"/>
        </a:p>
      </dgm:t>
    </dgm:pt>
    <dgm:pt modelId="{9B2EE662-39D2-4EE9-A90D-8DC8E95B5966}" type="sibTrans" cxnId="{E8848B4D-9BF6-4D51-872D-D8D086B70956}">
      <dgm:prSet/>
      <dgm:spPr/>
      <dgm:t>
        <a:bodyPr/>
        <a:lstStyle/>
        <a:p>
          <a:endParaRPr lang="en-US"/>
        </a:p>
      </dgm:t>
    </dgm:pt>
    <dgm:pt modelId="{BF6D809F-86B6-4F39-8496-109EEC0255D9}">
      <dgm:prSet/>
      <dgm:spPr/>
      <dgm:t>
        <a:bodyPr/>
        <a:lstStyle/>
        <a:p>
          <a:r>
            <a:rPr lang="en-GB"/>
            <a:t>The questions proved to be accessible to the majority of candidates and timing of the paper was gauged well as candidates responded well and with detail to all questions provided. </a:t>
          </a:r>
          <a:endParaRPr lang="en-US"/>
        </a:p>
      </dgm:t>
    </dgm:pt>
    <dgm:pt modelId="{FCDC2BC1-A66E-45E1-A46D-6D1A6344942C}" type="parTrans" cxnId="{8DF1C8D2-4494-4F1A-B9EB-AB8A2B4E7CD5}">
      <dgm:prSet/>
      <dgm:spPr/>
      <dgm:t>
        <a:bodyPr/>
        <a:lstStyle/>
        <a:p>
          <a:endParaRPr lang="en-US"/>
        </a:p>
      </dgm:t>
    </dgm:pt>
    <dgm:pt modelId="{A514282F-EBCE-49BD-83D4-02F4F370F107}" type="sibTrans" cxnId="{8DF1C8D2-4494-4F1A-B9EB-AB8A2B4E7CD5}">
      <dgm:prSet/>
      <dgm:spPr/>
      <dgm:t>
        <a:bodyPr/>
        <a:lstStyle/>
        <a:p>
          <a:endParaRPr lang="en-US"/>
        </a:p>
      </dgm:t>
    </dgm:pt>
    <dgm:pt modelId="{5869B493-8065-4D95-BE64-85794F6427E4}">
      <dgm:prSet/>
      <dgm:spPr/>
      <dgm:t>
        <a:bodyPr/>
        <a:lstStyle/>
        <a:p>
          <a:r>
            <a:rPr lang="en-GB"/>
            <a:t>Responses were generally clear and examiners were able to understand text, some learners wrote in very large writing and they ran out of space quickly although more often than not, they made use of additional sheets to complete their response. </a:t>
          </a:r>
          <a:endParaRPr lang="en-US"/>
        </a:p>
      </dgm:t>
    </dgm:pt>
    <dgm:pt modelId="{75583F1D-B460-4703-9460-783CED7D3D74}" type="parTrans" cxnId="{CCD17936-617E-401B-9236-B0371B252214}">
      <dgm:prSet/>
      <dgm:spPr/>
      <dgm:t>
        <a:bodyPr/>
        <a:lstStyle/>
        <a:p>
          <a:endParaRPr lang="en-US"/>
        </a:p>
      </dgm:t>
    </dgm:pt>
    <dgm:pt modelId="{D987641C-ADAD-40D1-BEF8-39499C86F002}" type="sibTrans" cxnId="{CCD17936-617E-401B-9236-B0371B252214}">
      <dgm:prSet/>
      <dgm:spPr/>
      <dgm:t>
        <a:bodyPr/>
        <a:lstStyle/>
        <a:p>
          <a:endParaRPr lang="en-US"/>
        </a:p>
      </dgm:t>
    </dgm:pt>
    <dgm:pt modelId="{20C1ED8D-53FA-470D-89DB-2E0AB825E493}">
      <dgm:prSet/>
      <dgm:spPr/>
      <dgm:t>
        <a:bodyPr/>
        <a:lstStyle/>
        <a:p>
          <a:r>
            <a:rPr lang="en-GB" dirty="0"/>
            <a:t>Responses were enhanced by the opportunity to complete online through clarity and expanded space for their responses, many learners benefit through being able to type rather than write their answers, to amend and correct as they respond. </a:t>
          </a:r>
          <a:endParaRPr lang="en-US" dirty="0"/>
        </a:p>
      </dgm:t>
    </dgm:pt>
    <dgm:pt modelId="{14B6F9C5-F17F-461D-A53A-9D69BC3D668B}" type="parTrans" cxnId="{9C392D9D-0354-4E9C-9341-0E3ED05B110F}">
      <dgm:prSet/>
      <dgm:spPr/>
      <dgm:t>
        <a:bodyPr/>
        <a:lstStyle/>
        <a:p>
          <a:endParaRPr lang="en-US"/>
        </a:p>
      </dgm:t>
    </dgm:pt>
    <dgm:pt modelId="{7A4105F9-2558-4C22-A594-17EFDD30984C}" type="sibTrans" cxnId="{9C392D9D-0354-4E9C-9341-0E3ED05B110F}">
      <dgm:prSet/>
      <dgm:spPr/>
      <dgm:t>
        <a:bodyPr/>
        <a:lstStyle/>
        <a:p>
          <a:endParaRPr lang="en-US"/>
        </a:p>
      </dgm:t>
    </dgm:pt>
    <dgm:pt modelId="{4F3F46E4-0C0E-4007-8410-17010C6FEC1E}">
      <dgm:prSet/>
      <dgm:spPr/>
      <dgm:t>
        <a:bodyPr/>
        <a:lstStyle/>
        <a:p>
          <a:r>
            <a:rPr lang="en-GB" dirty="0"/>
            <a:t>All questions were attempted and no question proved to be more challenging than what has been used in any other paper for this unit. </a:t>
          </a:r>
          <a:endParaRPr lang="en-US" dirty="0"/>
        </a:p>
      </dgm:t>
    </dgm:pt>
    <dgm:pt modelId="{7D0518D0-6284-4AB3-B57A-04AE26C549D3}" type="parTrans" cxnId="{09D4C686-A414-48F4-ACD9-898B0C9022DF}">
      <dgm:prSet/>
      <dgm:spPr/>
      <dgm:t>
        <a:bodyPr/>
        <a:lstStyle/>
        <a:p>
          <a:endParaRPr lang="en-US"/>
        </a:p>
      </dgm:t>
    </dgm:pt>
    <dgm:pt modelId="{9A3920D0-7392-4C01-8639-4E8095C5F847}" type="sibTrans" cxnId="{09D4C686-A414-48F4-ACD9-898B0C9022DF}">
      <dgm:prSet/>
      <dgm:spPr/>
      <dgm:t>
        <a:bodyPr/>
        <a:lstStyle/>
        <a:p>
          <a:endParaRPr lang="en-US"/>
        </a:p>
      </dgm:t>
    </dgm:pt>
    <dgm:pt modelId="{E426996F-59C2-44DD-A9F2-847EE72EA4BE}">
      <dgm:prSet/>
      <dgm:spPr/>
      <dgm:t>
        <a:bodyPr/>
        <a:lstStyle/>
        <a:p>
          <a:r>
            <a:rPr lang="en-GB"/>
            <a:t>The candidate answers varied in the detail provided in their responses and the command verbs were acknowledged with successful navigation of writing skills to ensure the highest marks can be achieved, this is especially significant in the higher assessment outcome when referring to specific question types. </a:t>
          </a:r>
          <a:endParaRPr lang="en-US"/>
        </a:p>
      </dgm:t>
    </dgm:pt>
    <dgm:pt modelId="{461CFAA8-EDDD-4CF0-9DC7-FE69A646A9D3}" type="parTrans" cxnId="{B31307B8-B984-4944-AA0E-7A6A7C13CEA5}">
      <dgm:prSet/>
      <dgm:spPr/>
      <dgm:t>
        <a:bodyPr/>
        <a:lstStyle/>
        <a:p>
          <a:endParaRPr lang="en-US"/>
        </a:p>
      </dgm:t>
    </dgm:pt>
    <dgm:pt modelId="{FAF1C4D6-7720-4587-B591-AF02CCEA4AF3}" type="sibTrans" cxnId="{B31307B8-B984-4944-AA0E-7A6A7C13CEA5}">
      <dgm:prSet/>
      <dgm:spPr/>
      <dgm:t>
        <a:bodyPr/>
        <a:lstStyle/>
        <a:p>
          <a:endParaRPr lang="en-US"/>
        </a:p>
      </dgm:t>
    </dgm:pt>
    <dgm:pt modelId="{54A83866-CDA7-4322-93BC-F9F9CAC27F54}">
      <dgm:prSet/>
      <dgm:spPr/>
      <dgm:t>
        <a:bodyPr/>
        <a:lstStyle/>
        <a:p>
          <a:r>
            <a:rPr lang="en-GB"/>
            <a:t>Very few candidates responded with bullet points where the response required an explain or a discuss, which was very positive to see. </a:t>
          </a:r>
          <a:endParaRPr lang="en-US"/>
        </a:p>
      </dgm:t>
    </dgm:pt>
    <dgm:pt modelId="{C1A2ECAB-F14B-42E4-B7CB-6FDEC171A7D3}" type="parTrans" cxnId="{DD0F67FA-D354-409F-A81F-41A2D0B612F1}">
      <dgm:prSet/>
      <dgm:spPr/>
      <dgm:t>
        <a:bodyPr/>
        <a:lstStyle/>
        <a:p>
          <a:endParaRPr lang="en-US"/>
        </a:p>
      </dgm:t>
    </dgm:pt>
    <dgm:pt modelId="{4FD8B606-3581-4AF0-BBA4-9AF5B15C6530}" type="sibTrans" cxnId="{DD0F67FA-D354-409F-A81F-41A2D0B612F1}">
      <dgm:prSet/>
      <dgm:spPr/>
      <dgm:t>
        <a:bodyPr/>
        <a:lstStyle/>
        <a:p>
          <a:endParaRPr lang="en-US"/>
        </a:p>
      </dgm:t>
    </dgm:pt>
    <dgm:pt modelId="{0DAD5F3A-5687-4DF1-BCAA-38FB11C8BE31}" type="pres">
      <dgm:prSet presAssocID="{89F99A1E-D9C7-4EAC-A5D4-EABDB04256A5}" presName="diagram" presStyleCnt="0">
        <dgm:presLayoutVars>
          <dgm:dir/>
          <dgm:resizeHandles val="exact"/>
        </dgm:presLayoutVars>
      </dgm:prSet>
      <dgm:spPr/>
    </dgm:pt>
    <dgm:pt modelId="{C28119F7-69B2-4114-A3FF-C4DD8EB4E1C3}" type="pres">
      <dgm:prSet presAssocID="{28D8B30D-46DB-4385-8C00-FD3339AC6D9D}" presName="node" presStyleLbl="node1" presStyleIdx="0" presStyleCnt="7">
        <dgm:presLayoutVars>
          <dgm:bulletEnabled val="1"/>
        </dgm:presLayoutVars>
      </dgm:prSet>
      <dgm:spPr/>
    </dgm:pt>
    <dgm:pt modelId="{F512E673-5EAE-481B-840E-72324754BA1C}" type="pres">
      <dgm:prSet presAssocID="{9B2EE662-39D2-4EE9-A90D-8DC8E95B5966}" presName="sibTrans" presStyleCnt="0"/>
      <dgm:spPr/>
    </dgm:pt>
    <dgm:pt modelId="{C2E3E374-1204-4138-BE21-53BF441CF071}" type="pres">
      <dgm:prSet presAssocID="{BF6D809F-86B6-4F39-8496-109EEC0255D9}" presName="node" presStyleLbl="node1" presStyleIdx="1" presStyleCnt="7">
        <dgm:presLayoutVars>
          <dgm:bulletEnabled val="1"/>
        </dgm:presLayoutVars>
      </dgm:prSet>
      <dgm:spPr/>
    </dgm:pt>
    <dgm:pt modelId="{9DD98A84-7AC0-439A-B036-FB1AE905A02B}" type="pres">
      <dgm:prSet presAssocID="{A514282F-EBCE-49BD-83D4-02F4F370F107}" presName="sibTrans" presStyleCnt="0"/>
      <dgm:spPr/>
    </dgm:pt>
    <dgm:pt modelId="{9FF42380-7F36-43E3-8917-B0EBBF411A54}" type="pres">
      <dgm:prSet presAssocID="{5869B493-8065-4D95-BE64-85794F6427E4}" presName="node" presStyleLbl="node1" presStyleIdx="2" presStyleCnt="7">
        <dgm:presLayoutVars>
          <dgm:bulletEnabled val="1"/>
        </dgm:presLayoutVars>
      </dgm:prSet>
      <dgm:spPr/>
    </dgm:pt>
    <dgm:pt modelId="{BF3F8A67-6513-4E76-9121-E967334F5B03}" type="pres">
      <dgm:prSet presAssocID="{D987641C-ADAD-40D1-BEF8-39499C86F002}" presName="sibTrans" presStyleCnt="0"/>
      <dgm:spPr/>
    </dgm:pt>
    <dgm:pt modelId="{AD09B6BF-CE1B-4EEF-A31A-BC7E5C398550}" type="pres">
      <dgm:prSet presAssocID="{20C1ED8D-53FA-470D-89DB-2E0AB825E493}" presName="node" presStyleLbl="node1" presStyleIdx="3" presStyleCnt="7">
        <dgm:presLayoutVars>
          <dgm:bulletEnabled val="1"/>
        </dgm:presLayoutVars>
      </dgm:prSet>
      <dgm:spPr/>
    </dgm:pt>
    <dgm:pt modelId="{D346C14D-000E-4FEE-91F2-1AEB2B09244D}" type="pres">
      <dgm:prSet presAssocID="{7A4105F9-2558-4C22-A594-17EFDD30984C}" presName="sibTrans" presStyleCnt="0"/>
      <dgm:spPr/>
    </dgm:pt>
    <dgm:pt modelId="{4BA6A070-4A3D-4462-82D3-51D3C2066F6D}" type="pres">
      <dgm:prSet presAssocID="{4F3F46E4-0C0E-4007-8410-17010C6FEC1E}" presName="node" presStyleLbl="node1" presStyleIdx="4" presStyleCnt="7">
        <dgm:presLayoutVars>
          <dgm:bulletEnabled val="1"/>
        </dgm:presLayoutVars>
      </dgm:prSet>
      <dgm:spPr/>
    </dgm:pt>
    <dgm:pt modelId="{11FEC384-599E-40D4-87A6-A49FC5304D4F}" type="pres">
      <dgm:prSet presAssocID="{9A3920D0-7392-4C01-8639-4E8095C5F847}" presName="sibTrans" presStyleCnt="0"/>
      <dgm:spPr/>
    </dgm:pt>
    <dgm:pt modelId="{63EBDEB8-6083-46C2-8823-70BBA0327B4D}" type="pres">
      <dgm:prSet presAssocID="{E426996F-59C2-44DD-A9F2-847EE72EA4BE}" presName="node" presStyleLbl="node1" presStyleIdx="5" presStyleCnt="7">
        <dgm:presLayoutVars>
          <dgm:bulletEnabled val="1"/>
        </dgm:presLayoutVars>
      </dgm:prSet>
      <dgm:spPr/>
    </dgm:pt>
    <dgm:pt modelId="{3B8D54AC-051F-4982-AB19-88A8AE6655C0}" type="pres">
      <dgm:prSet presAssocID="{FAF1C4D6-7720-4587-B591-AF02CCEA4AF3}" presName="sibTrans" presStyleCnt="0"/>
      <dgm:spPr/>
    </dgm:pt>
    <dgm:pt modelId="{D44B11EC-0BD6-4A81-932D-71C469BD798D}" type="pres">
      <dgm:prSet presAssocID="{54A83866-CDA7-4322-93BC-F9F9CAC27F54}" presName="node" presStyleLbl="node1" presStyleIdx="6" presStyleCnt="7">
        <dgm:presLayoutVars>
          <dgm:bulletEnabled val="1"/>
        </dgm:presLayoutVars>
      </dgm:prSet>
      <dgm:spPr/>
    </dgm:pt>
  </dgm:ptLst>
  <dgm:cxnLst>
    <dgm:cxn modelId="{39E3D50D-559F-4CC3-909E-F05691268AE0}" type="presOf" srcId="{54A83866-CDA7-4322-93BC-F9F9CAC27F54}" destId="{D44B11EC-0BD6-4A81-932D-71C469BD798D}" srcOrd="0" destOrd="0" presId="urn:microsoft.com/office/officeart/2005/8/layout/default"/>
    <dgm:cxn modelId="{CCD17936-617E-401B-9236-B0371B252214}" srcId="{89F99A1E-D9C7-4EAC-A5D4-EABDB04256A5}" destId="{5869B493-8065-4D95-BE64-85794F6427E4}" srcOrd="2" destOrd="0" parTransId="{75583F1D-B460-4703-9460-783CED7D3D74}" sibTransId="{D987641C-ADAD-40D1-BEF8-39499C86F002}"/>
    <dgm:cxn modelId="{B7898437-2B37-408A-B13C-63BCF0CC5762}" type="presOf" srcId="{4F3F46E4-0C0E-4007-8410-17010C6FEC1E}" destId="{4BA6A070-4A3D-4462-82D3-51D3C2066F6D}" srcOrd="0" destOrd="0" presId="urn:microsoft.com/office/officeart/2005/8/layout/default"/>
    <dgm:cxn modelId="{E8848B4D-9BF6-4D51-872D-D8D086B70956}" srcId="{89F99A1E-D9C7-4EAC-A5D4-EABDB04256A5}" destId="{28D8B30D-46DB-4385-8C00-FD3339AC6D9D}" srcOrd="0" destOrd="0" parTransId="{0841082E-9FD6-4010-8912-8DB330229B12}" sibTransId="{9B2EE662-39D2-4EE9-A90D-8DC8E95B5966}"/>
    <dgm:cxn modelId="{93BD3D6F-CF43-4361-AFC2-9A96C123A298}" type="presOf" srcId="{20C1ED8D-53FA-470D-89DB-2E0AB825E493}" destId="{AD09B6BF-CE1B-4EEF-A31A-BC7E5C398550}" srcOrd="0" destOrd="0" presId="urn:microsoft.com/office/officeart/2005/8/layout/default"/>
    <dgm:cxn modelId="{F891AD7C-9F39-4BFC-AF7E-94A8F4E0E840}" type="presOf" srcId="{BF6D809F-86B6-4F39-8496-109EEC0255D9}" destId="{C2E3E374-1204-4138-BE21-53BF441CF071}" srcOrd="0" destOrd="0" presId="urn:microsoft.com/office/officeart/2005/8/layout/default"/>
    <dgm:cxn modelId="{585EC37E-A246-4358-9C10-8C872A8C465D}" type="presOf" srcId="{89F99A1E-D9C7-4EAC-A5D4-EABDB04256A5}" destId="{0DAD5F3A-5687-4DF1-BCAA-38FB11C8BE31}" srcOrd="0" destOrd="0" presId="urn:microsoft.com/office/officeart/2005/8/layout/default"/>
    <dgm:cxn modelId="{4D87E485-356F-48EC-955D-EB8227BDAC69}" type="presOf" srcId="{5869B493-8065-4D95-BE64-85794F6427E4}" destId="{9FF42380-7F36-43E3-8917-B0EBBF411A54}" srcOrd="0" destOrd="0" presId="urn:microsoft.com/office/officeart/2005/8/layout/default"/>
    <dgm:cxn modelId="{09D4C686-A414-48F4-ACD9-898B0C9022DF}" srcId="{89F99A1E-D9C7-4EAC-A5D4-EABDB04256A5}" destId="{4F3F46E4-0C0E-4007-8410-17010C6FEC1E}" srcOrd="4" destOrd="0" parTransId="{7D0518D0-6284-4AB3-B57A-04AE26C549D3}" sibTransId="{9A3920D0-7392-4C01-8639-4E8095C5F847}"/>
    <dgm:cxn modelId="{5E18FB98-EAAD-4091-B693-195F776B6EBD}" type="presOf" srcId="{28D8B30D-46DB-4385-8C00-FD3339AC6D9D}" destId="{C28119F7-69B2-4114-A3FF-C4DD8EB4E1C3}" srcOrd="0" destOrd="0" presId="urn:microsoft.com/office/officeart/2005/8/layout/default"/>
    <dgm:cxn modelId="{9C392D9D-0354-4E9C-9341-0E3ED05B110F}" srcId="{89F99A1E-D9C7-4EAC-A5D4-EABDB04256A5}" destId="{20C1ED8D-53FA-470D-89DB-2E0AB825E493}" srcOrd="3" destOrd="0" parTransId="{14B6F9C5-F17F-461D-A53A-9D69BC3D668B}" sibTransId="{7A4105F9-2558-4C22-A594-17EFDD30984C}"/>
    <dgm:cxn modelId="{D3593EAB-11DD-4407-A2BA-BE8F79C71E00}" type="presOf" srcId="{E426996F-59C2-44DD-A9F2-847EE72EA4BE}" destId="{63EBDEB8-6083-46C2-8823-70BBA0327B4D}" srcOrd="0" destOrd="0" presId="urn:microsoft.com/office/officeart/2005/8/layout/default"/>
    <dgm:cxn modelId="{B31307B8-B984-4944-AA0E-7A6A7C13CEA5}" srcId="{89F99A1E-D9C7-4EAC-A5D4-EABDB04256A5}" destId="{E426996F-59C2-44DD-A9F2-847EE72EA4BE}" srcOrd="5" destOrd="0" parTransId="{461CFAA8-EDDD-4CF0-9DC7-FE69A646A9D3}" sibTransId="{FAF1C4D6-7720-4587-B591-AF02CCEA4AF3}"/>
    <dgm:cxn modelId="{8DF1C8D2-4494-4F1A-B9EB-AB8A2B4E7CD5}" srcId="{89F99A1E-D9C7-4EAC-A5D4-EABDB04256A5}" destId="{BF6D809F-86B6-4F39-8496-109EEC0255D9}" srcOrd="1" destOrd="0" parTransId="{FCDC2BC1-A66E-45E1-A46D-6D1A6344942C}" sibTransId="{A514282F-EBCE-49BD-83D4-02F4F370F107}"/>
    <dgm:cxn modelId="{DD0F67FA-D354-409F-A81F-41A2D0B612F1}" srcId="{89F99A1E-D9C7-4EAC-A5D4-EABDB04256A5}" destId="{54A83866-CDA7-4322-93BC-F9F9CAC27F54}" srcOrd="6" destOrd="0" parTransId="{C1A2ECAB-F14B-42E4-B7CB-6FDEC171A7D3}" sibTransId="{4FD8B606-3581-4AF0-BBA4-9AF5B15C6530}"/>
    <dgm:cxn modelId="{71D53B14-0FC7-4711-A11B-9A01C065A9DC}" type="presParOf" srcId="{0DAD5F3A-5687-4DF1-BCAA-38FB11C8BE31}" destId="{C28119F7-69B2-4114-A3FF-C4DD8EB4E1C3}" srcOrd="0" destOrd="0" presId="urn:microsoft.com/office/officeart/2005/8/layout/default"/>
    <dgm:cxn modelId="{E1F9F9A1-F401-492D-9501-7DCFFFDB9B52}" type="presParOf" srcId="{0DAD5F3A-5687-4DF1-BCAA-38FB11C8BE31}" destId="{F512E673-5EAE-481B-840E-72324754BA1C}" srcOrd="1" destOrd="0" presId="urn:microsoft.com/office/officeart/2005/8/layout/default"/>
    <dgm:cxn modelId="{53BE91F6-0099-473D-876A-3C74CD9B5BC4}" type="presParOf" srcId="{0DAD5F3A-5687-4DF1-BCAA-38FB11C8BE31}" destId="{C2E3E374-1204-4138-BE21-53BF441CF071}" srcOrd="2" destOrd="0" presId="urn:microsoft.com/office/officeart/2005/8/layout/default"/>
    <dgm:cxn modelId="{A37380F3-5F36-461E-9476-29E597242390}" type="presParOf" srcId="{0DAD5F3A-5687-4DF1-BCAA-38FB11C8BE31}" destId="{9DD98A84-7AC0-439A-B036-FB1AE905A02B}" srcOrd="3" destOrd="0" presId="urn:microsoft.com/office/officeart/2005/8/layout/default"/>
    <dgm:cxn modelId="{6DCC9719-628D-42FC-BEFB-E6F71B74E515}" type="presParOf" srcId="{0DAD5F3A-5687-4DF1-BCAA-38FB11C8BE31}" destId="{9FF42380-7F36-43E3-8917-B0EBBF411A54}" srcOrd="4" destOrd="0" presId="urn:microsoft.com/office/officeart/2005/8/layout/default"/>
    <dgm:cxn modelId="{7F75BFE7-3B46-43CF-98C3-1EB3F4C45E39}" type="presParOf" srcId="{0DAD5F3A-5687-4DF1-BCAA-38FB11C8BE31}" destId="{BF3F8A67-6513-4E76-9121-E967334F5B03}" srcOrd="5" destOrd="0" presId="urn:microsoft.com/office/officeart/2005/8/layout/default"/>
    <dgm:cxn modelId="{01ABF578-3410-424B-ACF8-C00A55175C2C}" type="presParOf" srcId="{0DAD5F3A-5687-4DF1-BCAA-38FB11C8BE31}" destId="{AD09B6BF-CE1B-4EEF-A31A-BC7E5C398550}" srcOrd="6" destOrd="0" presId="urn:microsoft.com/office/officeart/2005/8/layout/default"/>
    <dgm:cxn modelId="{920147FA-2DBC-43F8-B9D9-1CD3B5C9DB09}" type="presParOf" srcId="{0DAD5F3A-5687-4DF1-BCAA-38FB11C8BE31}" destId="{D346C14D-000E-4FEE-91F2-1AEB2B09244D}" srcOrd="7" destOrd="0" presId="urn:microsoft.com/office/officeart/2005/8/layout/default"/>
    <dgm:cxn modelId="{310CBC91-03D2-4A64-951F-9256014F41CA}" type="presParOf" srcId="{0DAD5F3A-5687-4DF1-BCAA-38FB11C8BE31}" destId="{4BA6A070-4A3D-4462-82D3-51D3C2066F6D}" srcOrd="8" destOrd="0" presId="urn:microsoft.com/office/officeart/2005/8/layout/default"/>
    <dgm:cxn modelId="{C84031DB-B963-493D-B287-6E341A0DFE35}" type="presParOf" srcId="{0DAD5F3A-5687-4DF1-BCAA-38FB11C8BE31}" destId="{11FEC384-599E-40D4-87A6-A49FC5304D4F}" srcOrd="9" destOrd="0" presId="urn:microsoft.com/office/officeart/2005/8/layout/default"/>
    <dgm:cxn modelId="{56A8EEFA-A33A-45F3-B251-D0D7CF09BC21}" type="presParOf" srcId="{0DAD5F3A-5687-4DF1-BCAA-38FB11C8BE31}" destId="{63EBDEB8-6083-46C2-8823-70BBA0327B4D}" srcOrd="10" destOrd="0" presId="urn:microsoft.com/office/officeart/2005/8/layout/default"/>
    <dgm:cxn modelId="{F2606B2A-5F13-4B39-A542-894FD2CC6778}" type="presParOf" srcId="{0DAD5F3A-5687-4DF1-BCAA-38FB11C8BE31}" destId="{3B8D54AC-051F-4982-AB19-88A8AE6655C0}" srcOrd="11" destOrd="0" presId="urn:microsoft.com/office/officeart/2005/8/layout/default"/>
    <dgm:cxn modelId="{725E4B45-59A0-412D-8299-E4C282B4B7D0}" type="presParOf" srcId="{0DAD5F3A-5687-4DF1-BCAA-38FB11C8BE31}" destId="{D44B11EC-0BD6-4A81-932D-71C469BD798D}"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51337C-2C97-4402-BE74-10A6BB1198F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0E4D83A-8EFF-4707-8B58-A4A13190EF46}">
      <dgm:prSet/>
      <dgm:spPr/>
      <dgm:t>
        <a:bodyPr/>
        <a:lstStyle/>
        <a:p>
          <a:r>
            <a:rPr lang="en-GB" dirty="0"/>
            <a:t>Available to new learners starting Sept 23 </a:t>
          </a:r>
          <a:endParaRPr lang="en-US" dirty="0"/>
        </a:p>
      </dgm:t>
    </dgm:pt>
    <dgm:pt modelId="{163B6FDF-1548-419C-B189-CD3679779167}" type="parTrans" cxnId="{A3942135-5793-4C69-BCA8-7AF195B5ADFD}">
      <dgm:prSet/>
      <dgm:spPr/>
      <dgm:t>
        <a:bodyPr/>
        <a:lstStyle/>
        <a:p>
          <a:endParaRPr lang="en-US"/>
        </a:p>
      </dgm:t>
    </dgm:pt>
    <dgm:pt modelId="{DD2D3769-CE33-4419-8E6A-2796A1B3FA8F}" type="sibTrans" cxnId="{A3942135-5793-4C69-BCA8-7AF195B5ADFD}">
      <dgm:prSet/>
      <dgm:spPr/>
      <dgm:t>
        <a:bodyPr/>
        <a:lstStyle/>
        <a:p>
          <a:endParaRPr lang="en-US"/>
        </a:p>
      </dgm:t>
    </dgm:pt>
    <dgm:pt modelId="{6B3A00A1-EB82-4CB2-8911-49F2556EE7B1}">
      <dgm:prSet/>
      <dgm:spPr/>
      <dgm:t>
        <a:bodyPr/>
        <a:lstStyle/>
        <a:p>
          <a:r>
            <a:rPr lang="en-GB"/>
            <a:t>Year 2 learners will follow the same 2 A level specification </a:t>
          </a:r>
          <a:endParaRPr lang="en-US"/>
        </a:p>
      </dgm:t>
    </dgm:pt>
    <dgm:pt modelId="{562450FB-91AC-4036-80A1-4BC2D5B4F4EC}" type="parTrans" cxnId="{17493C09-2BFE-4A80-9321-FEEAAFF221AB}">
      <dgm:prSet/>
      <dgm:spPr/>
      <dgm:t>
        <a:bodyPr/>
        <a:lstStyle/>
        <a:p>
          <a:endParaRPr lang="en-US"/>
        </a:p>
      </dgm:t>
    </dgm:pt>
    <dgm:pt modelId="{05B98F86-1704-4377-B15C-72110598165E}" type="sibTrans" cxnId="{17493C09-2BFE-4A80-9321-FEEAAFF221AB}">
      <dgm:prSet/>
      <dgm:spPr/>
      <dgm:t>
        <a:bodyPr/>
        <a:lstStyle/>
        <a:p>
          <a:endParaRPr lang="en-US"/>
        </a:p>
      </dgm:t>
    </dgm:pt>
    <dgm:pt modelId="{F9F399F7-B8A0-4274-B278-CBBB5235BBF4}">
      <dgm:prSet/>
      <dgm:spPr/>
      <dgm:t>
        <a:bodyPr/>
        <a:lstStyle/>
        <a:p>
          <a:r>
            <a:rPr lang="en-GB" dirty="0"/>
            <a:t>Transfer to practice – please consider optional unit selection </a:t>
          </a:r>
          <a:endParaRPr lang="en-US" dirty="0"/>
        </a:p>
      </dgm:t>
    </dgm:pt>
    <dgm:pt modelId="{E6CF514F-2FAF-49B1-8F88-9B3A063A9662}" type="parTrans" cxnId="{A7890018-04DF-4E51-B0A6-DC8D1A21AD1B}">
      <dgm:prSet/>
      <dgm:spPr/>
      <dgm:t>
        <a:bodyPr/>
        <a:lstStyle/>
        <a:p>
          <a:endParaRPr lang="en-US"/>
        </a:p>
      </dgm:t>
    </dgm:pt>
    <dgm:pt modelId="{02A37479-8B58-4FA1-99F1-E513729CD5A4}" type="sibTrans" cxnId="{A7890018-04DF-4E51-B0A6-DC8D1A21AD1B}">
      <dgm:prSet/>
      <dgm:spPr/>
      <dgm:t>
        <a:bodyPr/>
        <a:lstStyle/>
        <a:p>
          <a:endParaRPr lang="en-US"/>
        </a:p>
      </dgm:t>
    </dgm:pt>
    <dgm:pt modelId="{3581764C-DBAE-4ACD-9F8F-752481020E32}">
      <dgm:prSet/>
      <dgm:spPr/>
      <dgm:t>
        <a:bodyPr/>
        <a:lstStyle/>
        <a:p>
          <a:r>
            <a:rPr lang="en-GB"/>
            <a:t>Unit 332 finish date and submission for EQA </a:t>
          </a:r>
          <a:endParaRPr lang="en-US"/>
        </a:p>
      </dgm:t>
    </dgm:pt>
    <dgm:pt modelId="{7FDA5C16-D051-4D6C-9342-E8040D97035D}" type="parTrans" cxnId="{30C50221-C350-42BE-B24B-6074D000A54C}">
      <dgm:prSet/>
      <dgm:spPr/>
      <dgm:t>
        <a:bodyPr/>
        <a:lstStyle/>
        <a:p>
          <a:endParaRPr lang="en-US"/>
        </a:p>
      </dgm:t>
    </dgm:pt>
    <dgm:pt modelId="{DD2E1020-FF00-4993-ADCB-B9576473D4E4}" type="sibTrans" cxnId="{30C50221-C350-42BE-B24B-6074D000A54C}">
      <dgm:prSet/>
      <dgm:spPr/>
      <dgm:t>
        <a:bodyPr/>
        <a:lstStyle/>
        <a:p>
          <a:endParaRPr lang="en-US"/>
        </a:p>
      </dgm:t>
    </dgm:pt>
    <dgm:pt modelId="{48C621EE-A33C-4021-B5F1-7FEB28F7EBE0}" type="pres">
      <dgm:prSet presAssocID="{C551337C-2C97-4402-BE74-10A6BB1198F2}" presName="root" presStyleCnt="0">
        <dgm:presLayoutVars>
          <dgm:dir/>
          <dgm:resizeHandles val="exact"/>
        </dgm:presLayoutVars>
      </dgm:prSet>
      <dgm:spPr/>
    </dgm:pt>
    <dgm:pt modelId="{0868CDD9-DD83-4B77-A362-3BF004E77BE0}" type="pres">
      <dgm:prSet presAssocID="{50E4D83A-8EFF-4707-8B58-A4A13190EF46}" presName="compNode" presStyleCnt="0"/>
      <dgm:spPr/>
    </dgm:pt>
    <dgm:pt modelId="{DE25270A-FD22-436C-A720-91BF4BCE1CC3}" type="pres">
      <dgm:prSet presAssocID="{50E4D83A-8EFF-4707-8B58-A4A13190EF46}" presName="bgRect" presStyleLbl="bgShp" presStyleIdx="0" presStyleCnt="4"/>
      <dgm:spPr/>
    </dgm:pt>
    <dgm:pt modelId="{8331D44D-50BB-4DE5-8CB2-7B8F9D1FB45B}" type="pres">
      <dgm:prSet presAssocID="{50E4D83A-8EFF-4707-8B58-A4A13190EF4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B7975D95-40FD-444E-992C-0C72FC1BEC33}" type="pres">
      <dgm:prSet presAssocID="{50E4D83A-8EFF-4707-8B58-A4A13190EF46}" presName="spaceRect" presStyleCnt="0"/>
      <dgm:spPr/>
    </dgm:pt>
    <dgm:pt modelId="{E0AF39C6-3178-43EC-AA59-E8762E95FD8C}" type="pres">
      <dgm:prSet presAssocID="{50E4D83A-8EFF-4707-8B58-A4A13190EF46}" presName="parTx" presStyleLbl="revTx" presStyleIdx="0" presStyleCnt="4">
        <dgm:presLayoutVars>
          <dgm:chMax val="0"/>
          <dgm:chPref val="0"/>
        </dgm:presLayoutVars>
      </dgm:prSet>
      <dgm:spPr/>
    </dgm:pt>
    <dgm:pt modelId="{5A3C6A2F-8D37-4178-924C-6518D20F2B56}" type="pres">
      <dgm:prSet presAssocID="{DD2D3769-CE33-4419-8E6A-2796A1B3FA8F}" presName="sibTrans" presStyleCnt="0"/>
      <dgm:spPr/>
    </dgm:pt>
    <dgm:pt modelId="{234004C6-E04E-4148-870D-BFE6609864E2}" type="pres">
      <dgm:prSet presAssocID="{6B3A00A1-EB82-4CB2-8911-49F2556EE7B1}" presName="compNode" presStyleCnt="0"/>
      <dgm:spPr/>
    </dgm:pt>
    <dgm:pt modelId="{B5E0F6AE-0FB7-4E2B-9617-77DAA9F2005F}" type="pres">
      <dgm:prSet presAssocID="{6B3A00A1-EB82-4CB2-8911-49F2556EE7B1}" presName="bgRect" presStyleLbl="bgShp" presStyleIdx="1" presStyleCnt="4"/>
      <dgm:spPr/>
    </dgm:pt>
    <dgm:pt modelId="{F5CE625D-E17C-4988-B198-DACC5277E401}" type="pres">
      <dgm:prSet presAssocID="{6B3A00A1-EB82-4CB2-8911-49F2556EE7B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9B322D09-EFA3-4E32-9910-09C537F2EC77}" type="pres">
      <dgm:prSet presAssocID="{6B3A00A1-EB82-4CB2-8911-49F2556EE7B1}" presName="spaceRect" presStyleCnt="0"/>
      <dgm:spPr/>
    </dgm:pt>
    <dgm:pt modelId="{C8F9CA84-EE1E-4E11-AF00-810DF8107281}" type="pres">
      <dgm:prSet presAssocID="{6B3A00A1-EB82-4CB2-8911-49F2556EE7B1}" presName="parTx" presStyleLbl="revTx" presStyleIdx="1" presStyleCnt="4">
        <dgm:presLayoutVars>
          <dgm:chMax val="0"/>
          <dgm:chPref val="0"/>
        </dgm:presLayoutVars>
      </dgm:prSet>
      <dgm:spPr/>
    </dgm:pt>
    <dgm:pt modelId="{E44269B6-7A15-4009-A2DE-669D9216E45B}" type="pres">
      <dgm:prSet presAssocID="{05B98F86-1704-4377-B15C-72110598165E}" presName="sibTrans" presStyleCnt="0"/>
      <dgm:spPr/>
    </dgm:pt>
    <dgm:pt modelId="{386C44CD-0AB2-49C3-A6E9-9CC71190424E}" type="pres">
      <dgm:prSet presAssocID="{F9F399F7-B8A0-4274-B278-CBBB5235BBF4}" presName="compNode" presStyleCnt="0"/>
      <dgm:spPr/>
    </dgm:pt>
    <dgm:pt modelId="{702A024F-A791-4BC6-83D8-9551D1B60733}" type="pres">
      <dgm:prSet presAssocID="{F9F399F7-B8A0-4274-B278-CBBB5235BBF4}" presName="bgRect" presStyleLbl="bgShp" presStyleIdx="2" presStyleCnt="4"/>
      <dgm:spPr/>
    </dgm:pt>
    <dgm:pt modelId="{3C974907-C8FB-47FF-ABFB-139427C960CF}" type="pres">
      <dgm:prSet presAssocID="{F9F399F7-B8A0-4274-B278-CBBB5235BBF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ot"/>
        </a:ext>
      </dgm:extLst>
    </dgm:pt>
    <dgm:pt modelId="{68FB075A-2B71-405F-92C8-04D32485157C}" type="pres">
      <dgm:prSet presAssocID="{F9F399F7-B8A0-4274-B278-CBBB5235BBF4}" presName="spaceRect" presStyleCnt="0"/>
      <dgm:spPr/>
    </dgm:pt>
    <dgm:pt modelId="{C810C715-743A-4EB1-9E42-38DAA417BF41}" type="pres">
      <dgm:prSet presAssocID="{F9F399F7-B8A0-4274-B278-CBBB5235BBF4}" presName="parTx" presStyleLbl="revTx" presStyleIdx="2" presStyleCnt="4">
        <dgm:presLayoutVars>
          <dgm:chMax val="0"/>
          <dgm:chPref val="0"/>
        </dgm:presLayoutVars>
      </dgm:prSet>
      <dgm:spPr/>
    </dgm:pt>
    <dgm:pt modelId="{623B6EF3-C6C9-4697-8653-1EA5BB8FFC28}" type="pres">
      <dgm:prSet presAssocID="{02A37479-8B58-4FA1-99F1-E513729CD5A4}" presName="sibTrans" presStyleCnt="0"/>
      <dgm:spPr/>
    </dgm:pt>
    <dgm:pt modelId="{9D935CB7-0FD5-48E1-A4BF-6247FC9F66A5}" type="pres">
      <dgm:prSet presAssocID="{3581764C-DBAE-4ACD-9F8F-752481020E32}" presName="compNode" presStyleCnt="0"/>
      <dgm:spPr/>
    </dgm:pt>
    <dgm:pt modelId="{B13D8EB3-20D8-4BB7-8135-3380D2734DD1}" type="pres">
      <dgm:prSet presAssocID="{3581764C-DBAE-4ACD-9F8F-752481020E32}" presName="bgRect" presStyleLbl="bgShp" presStyleIdx="3" presStyleCnt="4"/>
      <dgm:spPr/>
    </dgm:pt>
    <dgm:pt modelId="{840823E1-1D1D-46E5-AE86-AC0372495F05}" type="pres">
      <dgm:prSet presAssocID="{3581764C-DBAE-4ACD-9F8F-752481020E3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ily Calendar"/>
        </a:ext>
      </dgm:extLst>
    </dgm:pt>
    <dgm:pt modelId="{C0906AB8-549E-496B-86D8-3485F356F3BF}" type="pres">
      <dgm:prSet presAssocID="{3581764C-DBAE-4ACD-9F8F-752481020E32}" presName="spaceRect" presStyleCnt="0"/>
      <dgm:spPr/>
    </dgm:pt>
    <dgm:pt modelId="{A57B2938-1E07-4B0E-8F1D-242467AC728D}" type="pres">
      <dgm:prSet presAssocID="{3581764C-DBAE-4ACD-9F8F-752481020E32}" presName="parTx" presStyleLbl="revTx" presStyleIdx="3" presStyleCnt="4">
        <dgm:presLayoutVars>
          <dgm:chMax val="0"/>
          <dgm:chPref val="0"/>
        </dgm:presLayoutVars>
      </dgm:prSet>
      <dgm:spPr/>
    </dgm:pt>
  </dgm:ptLst>
  <dgm:cxnLst>
    <dgm:cxn modelId="{17493C09-2BFE-4A80-9321-FEEAAFF221AB}" srcId="{C551337C-2C97-4402-BE74-10A6BB1198F2}" destId="{6B3A00A1-EB82-4CB2-8911-49F2556EE7B1}" srcOrd="1" destOrd="0" parTransId="{562450FB-91AC-4036-80A1-4BC2D5B4F4EC}" sibTransId="{05B98F86-1704-4377-B15C-72110598165E}"/>
    <dgm:cxn modelId="{A7890018-04DF-4E51-B0A6-DC8D1A21AD1B}" srcId="{C551337C-2C97-4402-BE74-10A6BB1198F2}" destId="{F9F399F7-B8A0-4274-B278-CBBB5235BBF4}" srcOrd="2" destOrd="0" parTransId="{E6CF514F-2FAF-49B1-8F88-9B3A063A9662}" sibTransId="{02A37479-8B58-4FA1-99F1-E513729CD5A4}"/>
    <dgm:cxn modelId="{30C50221-C350-42BE-B24B-6074D000A54C}" srcId="{C551337C-2C97-4402-BE74-10A6BB1198F2}" destId="{3581764C-DBAE-4ACD-9F8F-752481020E32}" srcOrd="3" destOrd="0" parTransId="{7FDA5C16-D051-4D6C-9342-E8040D97035D}" sibTransId="{DD2E1020-FF00-4993-ADCB-B9576473D4E4}"/>
    <dgm:cxn modelId="{A3942135-5793-4C69-BCA8-7AF195B5ADFD}" srcId="{C551337C-2C97-4402-BE74-10A6BB1198F2}" destId="{50E4D83A-8EFF-4707-8B58-A4A13190EF46}" srcOrd="0" destOrd="0" parTransId="{163B6FDF-1548-419C-B189-CD3679779167}" sibTransId="{DD2D3769-CE33-4419-8E6A-2796A1B3FA8F}"/>
    <dgm:cxn modelId="{44DC4764-D80B-4AFB-A752-D5D5C2164F4B}" type="presOf" srcId="{F9F399F7-B8A0-4274-B278-CBBB5235BBF4}" destId="{C810C715-743A-4EB1-9E42-38DAA417BF41}" srcOrd="0" destOrd="0" presId="urn:microsoft.com/office/officeart/2018/2/layout/IconVerticalSolidList"/>
    <dgm:cxn modelId="{656DDC92-3F5C-42C1-A853-14C3692F27D8}" type="presOf" srcId="{50E4D83A-8EFF-4707-8B58-A4A13190EF46}" destId="{E0AF39C6-3178-43EC-AA59-E8762E95FD8C}" srcOrd="0" destOrd="0" presId="urn:microsoft.com/office/officeart/2018/2/layout/IconVerticalSolidList"/>
    <dgm:cxn modelId="{C27E8C98-A197-4D26-9DF4-7EC42C20D839}" type="presOf" srcId="{3581764C-DBAE-4ACD-9F8F-752481020E32}" destId="{A57B2938-1E07-4B0E-8F1D-242467AC728D}" srcOrd="0" destOrd="0" presId="urn:microsoft.com/office/officeart/2018/2/layout/IconVerticalSolidList"/>
    <dgm:cxn modelId="{6912D5A2-04EB-4267-B99D-05B7C3BEEA05}" type="presOf" srcId="{C551337C-2C97-4402-BE74-10A6BB1198F2}" destId="{48C621EE-A33C-4021-B5F1-7FEB28F7EBE0}" srcOrd="0" destOrd="0" presId="urn:microsoft.com/office/officeart/2018/2/layout/IconVerticalSolidList"/>
    <dgm:cxn modelId="{52B3B6C0-6ACA-49BF-A0BF-A8D77E8746D1}" type="presOf" srcId="{6B3A00A1-EB82-4CB2-8911-49F2556EE7B1}" destId="{C8F9CA84-EE1E-4E11-AF00-810DF8107281}" srcOrd="0" destOrd="0" presId="urn:microsoft.com/office/officeart/2018/2/layout/IconVerticalSolidList"/>
    <dgm:cxn modelId="{8D4094B6-02DF-41B0-88AA-B81C6869F429}" type="presParOf" srcId="{48C621EE-A33C-4021-B5F1-7FEB28F7EBE0}" destId="{0868CDD9-DD83-4B77-A362-3BF004E77BE0}" srcOrd="0" destOrd="0" presId="urn:microsoft.com/office/officeart/2018/2/layout/IconVerticalSolidList"/>
    <dgm:cxn modelId="{958C7F17-0D49-4F3A-AC48-9E17DC4009A8}" type="presParOf" srcId="{0868CDD9-DD83-4B77-A362-3BF004E77BE0}" destId="{DE25270A-FD22-436C-A720-91BF4BCE1CC3}" srcOrd="0" destOrd="0" presId="urn:microsoft.com/office/officeart/2018/2/layout/IconVerticalSolidList"/>
    <dgm:cxn modelId="{CE3AE4E0-D343-40AE-909A-97EFB7CA9395}" type="presParOf" srcId="{0868CDD9-DD83-4B77-A362-3BF004E77BE0}" destId="{8331D44D-50BB-4DE5-8CB2-7B8F9D1FB45B}" srcOrd="1" destOrd="0" presId="urn:microsoft.com/office/officeart/2018/2/layout/IconVerticalSolidList"/>
    <dgm:cxn modelId="{E958C867-F5B2-4F75-9A64-4B080E5CE89C}" type="presParOf" srcId="{0868CDD9-DD83-4B77-A362-3BF004E77BE0}" destId="{B7975D95-40FD-444E-992C-0C72FC1BEC33}" srcOrd="2" destOrd="0" presId="urn:microsoft.com/office/officeart/2018/2/layout/IconVerticalSolidList"/>
    <dgm:cxn modelId="{748915AA-5416-467E-B492-825442CDBD1F}" type="presParOf" srcId="{0868CDD9-DD83-4B77-A362-3BF004E77BE0}" destId="{E0AF39C6-3178-43EC-AA59-E8762E95FD8C}" srcOrd="3" destOrd="0" presId="urn:microsoft.com/office/officeart/2018/2/layout/IconVerticalSolidList"/>
    <dgm:cxn modelId="{48820316-08DB-4863-8551-3AF0C3989890}" type="presParOf" srcId="{48C621EE-A33C-4021-B5F1-7FEB28F7EBE0}" destId="{5A3C6A2F-8D37-4178-924C-6518D20F2B56}" srcOrd="1" destOrd="0" presId="urn:microsoft.com/office/officeart/2018/2/layout/IconVerticalSolidList"/>
    <dgm:cxn modelId="{CA7433EB-E5A8-40B1-A95E-130C65C19EAB}" type="presParOf" srcId="{48C621EE-A33C-4021-B5F1-7FEB28F7EBE0}" destId="{234004C6-E04E-4148-870D-BFE6609864E2}" srcOrd="2" destOrd="0" presId="urn:microsoft.com/office/officeart/2018/2/layout/IconVerticalSolidList"/>
    <dgm:cxn modelId="{A2C33673-A2E4-4936-BC8D-EA99B31EA823}" type="presParOf" srcId="{234004C6-E04E-4148-870D-BFE6609864E2}" destId="{B5E0F6AE-0FB7-4E2B-9617-77DAA9F2005F}" srcOrd="0" destOrd="0" presId="urn:microsoft.com/office/officeart/2018/2/layout/IconVerticalSolidList"/>
    <dgm:cxn modelId="{784B8E8E-CC9E-4CF0-B6E5-252E94C43DA9}" type="presParOf" srcId="{234004C6-E04E-4148-870D-BFE6609864E2}" destId="{F5CE625D-E17C-4988-B198-DACC5277E401}" srcOrd="1" destOrd="0" presId="urn:microsoft.com/office/officeart/2018/2/layout/IconVerticalSolidList"/>
    <dgm:cxn modelId="{10471D44-868A-48FC-89B4-B3D85B228531}" type="presParOf" srcId="{234004C6-E04E-4148-870D-BFE6609864E2}" destId="{9B322D09-EFA3-4E32-9910-09C537F2EC77}" srcOrd="2" destOrd="0" presId="urn:microsoft.com/office/officeart/2018/2/layout/IconVerticalSolidList"/>
    <dgm:cxn modelId="{55C8F38B-FDA8-48A8-A43F-ED32E0B44EF1}" type="presParOf" srcId="{234004C6-E04E-4148-870D-BFE6609864E2}" destId="{C8F9CA84-EE1E-4E11-AF00-810DF8107281}" srcOrd="3" destOrd="0" presId="urn:microsoft.com/office/officeart/2018/2/layout/IconVerticalSolidList"/>
    <dgm:cxn modelId="{56EDA491-65A8-4FFC-BB4B-535127A2EB85}" type="presParOf" srcId="{48C621EE-A33C-4021-B5F1-7FEB28F7EBE0}" destId="{E44269B6-7A15-4009-A2DE-669D9216E45B}" srcOrd="3" destOrd="0" presId="urn:microsoft.com/office/officeart/2018/2/layout/IconVerticalSolidList"/>
    <dgm:cxn modelId="{4E212BE2-7C7B-47A8-A15A-87DE288A9F32}" type="presParOf" srcId="{48C621EE-A33C-4021-B5F1-7FEB28F7EBE0}" destId="{386C44CD-0AB2-49C3-A6E9-9CC71190424E}" srcOrd="4" destOrd="0" presId="urn:microsoft.com/office/officeart/2018/2/layout/IconVerticalSolidList"/>
    <dgm:cxn modelId="{5DEF7417-E093-4CC5-BBA8-11D8B5A783F4}" type="presParOf" srcId="{386C44CD-0AB2-49C3-A6E9-9CC71190424E}" destId="{702A024F-A791-4BC6-83D8-9551D1B60733}" srcOrd="0" destOrd="0" presId="urn:microsoft.com/office/officeart/2018/2/layout/IconVerticalSolidList"/>
    <dgm:cxn modelId="{172ECEFF-4E16-4637-A0A0-20050A215FF6}" type="presParOf" srcId="{386C44CD-0AB2-49C3-A6E9-9CC71190424E}" destId="{3C974907-C8FB-47FF-ABFB-139427C960CF}" srcOrd="1" destOrd="0" presId="urn:microsoft.com/office/officeart/2018/2/layout/IconVerticalSolidList"/>
    <dgm:cxn modelId="{CD4F884B-7202-4E90-8132-AB27F8DA687A}" type="presParOf" srcId="{386C44CD-0AB2-49C3-A6E9-9CC71190424E}" destId="{68FB075A-2B71-405F-92C8-04D32485157C}" srcOrd="2" destOrd="0" presId="urn:microsoft.com/office/officeart/2018/2/layout/IconVerticalSolidList"/>
    <dgm:cxn modelId="{1BB6BED1-CFDC-4FBD-B5A3-C3DB109AEB36}" type="presParOf" srcId="{386C44CD-0AB2-49C3-A6E9-9CC71190424E}" destId="{C810C715-743A-4EB1-9E42-38DAA417BF41}" srcOrd="3" destOrd="0" presId="urn:microsoft.com/office/officeart/2018/2/layout/IconVerticalSolidList"/>
    <dgm:cxn modelId="{3DFB15E9-1875-4352-B25B-F56A6C17424E}" type="presParOf" srcId="{48C621EE-A33C-4021-B5F1-7FEB28F7EBE0}" destId="{623B6EF3-C6C9-4697-8653-1EA5BB8FFC28}" srcOrd="5" destOrd="0" presId="urn:microsoft.com/office/officeart/2018/2/layout/IconVerticalSolidList"/>
    <dgm:cxn modelId="{EE948926-60A0-4A31-91CD-3E9C1BABE26C}" type="presParOf" srcId="{48C621EE-A33C-4021-B5F1-7FEB28F7EBE0}" destId="{9D935CB7-0FD5-48E1-A4BF-6247FC9F66A5}" srcOrd="6" destOrd="0" presId="urn:microsoft.com/office/officeart/2018/2/layout/IconVerticalSolidList"/>
    <dgm:cxn modelId="{DE908528-06F0-44F7-988D-476CCD7E4BFD}" type="presParOf" srcId="{9D935CB7-0FD5-48E1-A4BF-6247FC9F66A5}" destId="{B13D8EB3-20D8-4BB7-8135-3380D2734DD1}" srcOrd="0" destOrd="0" presId="urn:microsoft.com/office/officeart/2018/2/layout/IconVerticalSolidList"/>
    <dgm:cxn modelId="{C5946C7B-931D-45F5-A9A4-10ED4C96A412}" type="presParOf" srcId="{9D935CB7-0FD5-48E1-A4BF-6247FC9F66A5}" destId="{840823E1-1D1D-46E5-AE86-AC0372495F05}" srcOrd="1" destOrd="0" presId="urn:microsoft.com/office/officeart/2018/2/layout/IconVerticalSolidList"/>
    <dgm:cxn modelId="{75E401C3-5A30-40A1-A230-69AB1B1190E9}" type="presParOf" srcId="{9D935CB7-0FD5-48E1-A4BF-6247FC9F66A5}" destId="{C0906AB8-549E-496B-86D8-3485F356F3BF}" srcOrd="2" destOrd="0" presId="urn:microsoft.com/office/officeart/2018/2/layout/IconVerticalSolidList"/>
    <dgm:cxn modelId="{506FAB47-5699-45E9-9366-FC159CD60220}" type="presParOf" srcId="{9D935CB7-0FD5-48E1-A4BF-6247FC9F66A5}" destId="{A57B2938-1E07-4B0E-8F1D-242467AC728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119F7-69B2-4114-A3FF-C4DD8EB4E1C3}">
      <dsp:nvSpPr>
        <dsp:cNvPr id="0" name=""/>
        <dsp:cNvSpPr/>
      </dsp:nvSpPr>
      <dsp:spPr>
        <a:xfrm>
          <a:off x="3459" y="837658"/>
          <a:ext cx="2744765" cy="16468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The examination was completed on-line and through paper copies. </a:t>
          </a:r>
          <a:endParaRPr lang="en-US" sz="1300" kern="1200"/>
        </a:p>
      </dsp:txBody>
      <dsp:txXfrm>
        <a:off x="3459" y="837658"/>
        <a:ext cx="2744765" cy="1646859"/>
      </dsp:txXfrm>
    </dsp:sp>
    <dsp:sp modelId="{C2E3E374-1204-4138-BE21-53BF441CF071}">
      <dsp:nvSpPr>
        <dsp:cNvPr id="0" name=""/>
        <dsp:cNvSpPr/>
      </dsp:nvSpPr>
      <dsp:spPr>
        <a:xfrm>
          <a:off x="3022702" y="837658"/>
          <a:ext cx="2744765" cy="16468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The questions proved to be accessible to the majority of candidates and timing of the paper was gauged well as candidates responded well and with detail to all questions provided. </a:t>
          </a:r>
          <a:endParaRPr lang="en-US" sz="1300" kern="1200"/>
        </a:p>
      </dsp:txBody>
      <dsp:txXfrm>
        <a:off x="3022702" y="837658"/>
        <a:ext cx="2744765" cy="1646859"/>
      </dsp:txXfrm>
    </dsp:sp>
    <dsp:sp modelId="{9FF42380-7F36-43E3-8917-B0EBBF411A54}">
      <dsp:nvSpPr>
        <dsp:cNvPr id="0" name=""/>
        <dsp:cNvSpPr/>
      </dsp:nvSpPr>
      <dsp:spPr>
        <a:xfrm>
          <a:off x="6041944" y="837658"/>
          <a:ext cx="2744765" cy="16468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Responses were generally clear and examiners were able to understand text, some learners wrote in very large writing and they ran out of space quickly although more often than not, they made use of additional sheets to complete their response. </a:t>
          </a:r>
          <a:endParaRPr lang="en-US" sz="1300" kern="1200"/>
        </a:p>
      </dsp:txBody>
      <dsp:txXfrm>
        <a:off x="6041944" y="837658"/>
        <a:ext cx="2744765" cy="1646859"/>
      </dsp:txXfrm>
    </dsp:sp>
    <dsp:sp modelId="{AD09B6BF-CE1B-4EEF-A31A-BC7E5C398550}">
      <dsp:nvSpPr>
        <dsp:cNvPr id="0" name=""/>
        <dsp:cNvSpPr/>
      </dsp:nvSpPr>
      <dsp:spPr>
        <a:xfrm>
          <a:off x="9061187" y="837658"/>
          <a:ext cx="2744765" cy="16468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Responses were enhanced by the opportunity to complete online through clarity and expanded space for their responses, many learners benefit through being able to type rather than write their answers, to amend and correct as they respond. </a:t>
          </a:r>
          <a:endParaRPr lang="en-US" sz="1300" kern="1200" dirty="0"/>
        </a:p>
      </dsp:txBody>
      <dsp:txXfrm>
        <a:off x="9061187" y="837658"/>
        <a:ext cx="2744765" cy="1646859"/>
      </dsp:txXfrm>
    </dsp:sp>
    <dsp:sp modelId="{4BA6A070-4A3D-4462-82D3-51D3C2066F6D}">
      <dsp:nvSpPr>
        <dsp:cNvPr id="0" name=""/>
        <dsp:cNvSpPr/>
      </dsp:nvSpPr>
      <dsp:spPr>
        <a:xfrm>
          <a:off x="1513081" y="2758994"/>
          <a:ext cx="2744765" cy="16468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All questions were attempted and no question proved to be more challenging than what has been used in any other paper for this unit. </a:t>
          </a:r>
          <a:endParaRPr lang="en-US" sz="1300" kern="1200" dirty="0"/>
        </a:p>
      </dsp:txBody>
      <dsp:txXfrm>
        <a:off x="1513081" y="2758994"/>
        <a:ext cx="2744765" cy="1646859"/>
      </dsp:txXfrm>
    </dsp:sp>
    <dsp:sp modelId="{63EBDEB8-6083-46C2-8823-70BBA0327B4D}">
      <dsp:nvSpPr>
        <dsp:cNvPr id="0" name=""/>
        <dsp:cNvSpPr/>
      </dsp:nvSpPr>
      <dsp:spPr>
        <a:xfrm>
          <a:off x="4532323" y="2758994"/>
          <a:ext cx="2744765" cy="16468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The candidate answers varied in the detail provided in their responses and the command verbs were acknowledged with successful navigation of writing skills to ensure the highest marks can be achieved, this is especially significant in the higher assessment outcome when referring to specific question types. </a:t>
          </a:r>
          <a:endParaRPr lang="en-US" sz="1300" kern="1200"/>
        </a:p>
      </dsp:txBody>
      <dsp:txXfrm>
        <a:off x="4532323" y="2758994"/>
        <a:ext cx="2744765" cy="1646859"/>
      </dsp:txXfrm>
    </dsp:sp>
    <dsp:sp modelId="{D44B11EC-0BD6-4A81-932D-71C469BD798D}">
      <dsp:nvSpPr>
        <dsp:cNvPr id="0" name=""/>
        <dsp:cNvSpPr/>
      </dsp:nvSpPr>
      <dsp:spPr>
        <a:xfrm>
          <a:off x="7551566" y="2758994"/>
          <a:ext cx="2744765" cy="16468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Very few candidates responded with bullet points where the response required an explain or a discuss, which was very positive to see. </a:t>
          </a:r>
          <a:endParaRPr lang="en-US" sz="1300" kern="1200"/>
        </a:p>
      </dsp:txBody>
      <dsp:txXfrm>
        <a:off x="7551566" y="2758994"/>
        <a:ext cx="2744765" cy="1646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5270A-FD22-436C-A720-91BF4BCE1CC3}">
      <dsp:nvSpPr>
        <dsp:cNvPr id="0" name=""/>
        <dsp:cNvSpPr/>
      </dsp:nvSpPr>
      <dsp:spPr>
        <a:xfrm>
          <a:off x="0" y="2176"/>
          <a:ext cx="11809413" cy="11029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31D44D-50BB-4DE5-8CB2-7B8F9D1FB45B}">
      <dsp:nvSpPr>
        <dsp:cNvPr id="0" name=""/>
        <dsp:cNvSpPr/>
      </dsp:nvSpPr>
      <dsp:spPr>
        <a:xfrm>
          <a:off x="333651" y="250347"/>
          <a:ext cx="606639" cy="6066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AF39C6-3178-43EC-AA59-E8762E95FD8C}">
      <dsp:nvSpPr>
        <dsp:cNvPr id="0" name=""/>
        <dsp:cNvSpPr/>
      </dsp:nvSpPr>
      <dsp:spPr>
        <a:xfrm>
          <a:off x="1273943" y="2176"/>
          <a:ext cx="10535469" cy="110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732" tIns="116732" rIns="116732" bIns="116732" numCol="1" spcCol="1270" anchor="ctr" anchorCtr="0">
          <a:noAutofit/>
        </a:bodyPr>
        <a:lstStyle/>
        <a:p>
          <a:pPr marL="0" lvl="0" indent="0" algn="l" defTabSz="977900">
            <a:lnSpc>
              <a:spcPct val="90000"/>
            </a:lnSpc>
            <a:spcBef>
              <a:spcPct val="0"/>
            </a:spcBef>
            <a:spcAft>
              <a:spcPct val="35000"/>
            </a:spcAft>
            <a:buNone/>
          </a:pPr>
          <a:r>
            <a:rPr lang="en-GB" sz="2200" kern="1200" dirty="0"/>
            <a:t>Available to new learners starting Sept 23 </a:t>
          </a:r>
          <a:endParaRPr lang="en-US" sz="2200" kern="1200" dirty="0"/>
        </a:p>
      </dsp:txBody>
      <dsp:txXfrm>
        <a:off x="1273943" y="2176"/>
        <a:ext cx="10535469" cy="1102981"/>
      </dsp:txXfrm>
    </dsp:sp>
    <dsp:sp modelId="{B5E0F6AE-0FB7-4E2B-9617-77DAA9F2005F}">
      <dsp:nvSpPr>
        <dsp:cNvPr id="0" name=""/>
        <dsp:cNvSpPr/>
      </dsp:nvSpPr>
      <dsp:spPr>
        <a:xfrm>
          <a:off x="0" y="1380902"/>
          <a:ext cx="11809413" cy="11029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CE625D-E17C-4988-B198-DACC5277E401}">
      <dsp:nvSpPr>
        <dsp:cNvPr id="0" name=""/>
        <dsp:cNvSpPr/>
      </dsp:nvSpPr>
      <dsp:spPr>
        <a:xfrm>
          <a:off x="333651" y="1629073"/>
          <a:ext cx="606639" cy="6066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F9CA84-EE1E-4E11-AF00-810DF8107281}">
      <dsp:nvSpPr>
        <dsp:cNvPr id="0" name=""/>
        <dsp:cNvSpPr/>
      </dsp:nvSpPr>
      <dsp:spPr>
        <a:xfrm>
          <a:off x="1273943" y="1380902"/>
          <a:ext cx="10535469" cy="110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732" tIns="116732" rIns="116732" bIns="116732" numCol="1" spcCol="1270" anchor="ctr" anchorCtr="0">
          <a:noAutofit/>
        </a:bodyPr>
        <a:lstStyle/>
        <a:p>
          <a:pPr marL="0" lvl="0" indent="0" algn="l" defTabSz="977900">
            <a:lnSpc>
              <a:spcPct val="90000"/>
            </a:lnSpc>
            <a:spcBef>
              <a:spcPct val="0"/>
            </a:spcBef>
            <a:spcAft>
              <a:spcPct val="35000"/>
            </a:spcAft>
            <a:buNone/>
          </a:pPr>
          <a:r>
            <a:rPr lang="en-GB" sz="2200" kern="1200"/>
            <a:t>Year 2 learners will follow the same 2 A level specification </a:t>
          </a:r>
          <a:endParaRPr lang="en-US" sz="2200" kern="1200"/>
        </a:p>
      </dsp:txBody>
      <dsp:txXfrm>
        <a:off x="1273943" y="1380902"/>
        <a:ext cx="10535469" cy="1102981"/>
      </dsp:txXfrm>
    </dsp:sp>
    <dsp:sp modelId="{702A024F-A791-4BC6-83D8-9551D1B60733}">
      <dsp:nvSpPr>
        <dsp:cNvPr id="0" name=""/>
        <dsp:cNvSpPr/>
      </dsp:nvSpPr>
      <dsp:spPr>
        <a:xfrm>
          <a:off x="0" y="2759629"/>
          <a:ext cx="11809413" cy="11029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974907-C8FB-47FF-ABFB-139427C960CF}">
      <dsp:nvSpPr>
        <dsp:cNvPr id="0" name=""/>
        <dsp:cNvSpPr/>
      </dsp:nvSpPr>
      <dsp:spPr>
        <a:xfrm>
          <a:off x="333651" y="3007799"/>
          <a:ext cx="606639" cy="6066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10C715-743A-4EB1-9E42-38DAA417BF41}">
      <dsp:nvSpPr>
        <dsp:cNvPr id="0" name=""/>
        <dsp:cNvSpPr/>
      </dsp:nvSpPr>
      <dsp:spPr>
        <a:xfrm>
          <a:off x="1273943" y="2759629"/>
          <a:ext cx="10535469" cy="110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732" tIns="116732" rIns="116732" bIns="116732" numCol="1" spcCol="1270" anchor="ctr" anchorCtr="0">
          <a:noAutofit/>
        </a:bodyPr>
        <a:lstStyle/>
        <a:p>
          <a:pPr marL="0" lvl="0" indent="0" algn="l" defTabSz="977900">
            <a:lnSpc>
              <a:spcPct val="90000"/>
            </a:lnSpc>
            <a:spcBef>
              <a:spcPct val="0"/>
            </a:spcBef>
            <a:spcAft>
              <a:spcPct val="35000"/>
            </a:spcAft>
            <a:buNone/>
          </a:pPr>
          <a:r>
            <a:rPr lang="en-GB" sz="2200" kern="1200" dirty="0"/>
            <a:t>Transfer to practice – please consider optional unit selection </a:t>
          </a:r>
          <a:endParaRPr lang="en-US" sz="2200" kern="1200" dirty="0"/>
        </a:p>
      </dsp:txBody>
      <dsp:txXfrm>
        <a:off x="1273943" y="2759629"/>
        <a:ext cx="10535469" cy="1102981"/>
      </dsp:txXfrm>
    </dsp:sp>
    <dsp:sp modelId="{B13D8EB3-20D8-4BB7-8135-3380D2734DD1}">
      <dsp:nvSpPr>
        <dsp:cNvPr id="0" name=""/>
        <dsp:cNvSpPr/>
      </dsp:nvSpPr>
      <dsp:spPr>
        <a:xfrm>
          <a:off x="0" y="4138355"/>
          <a:ext cx="11809413" cy="11029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0823E1-1D1D-46E5-AE86-AC0372495F05}">
      <dsp:nvSpPr>
        <dsp:cNvPr id="0" name=""/>
        <dsp:cNvSpPr/>
      </dsp:nvSpPr>
      <dsp:spPr>
        <a:xfrm>
          <a:off x="333651" y="4386526"/>
          <a:ext cx="606639" cy="6066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7B2938-1E07-4B0E-8F1D-242467AC728D}">
      <dsp:nvSpPr>
        <dsp:cNvPr id="0" name=""/>
        <dsp:cNvSpPr/>
      </dsp:nvSpPr>
      <dsp:spPr>
        <a:xfrm>
          <a:off x="1273943" y="4138355"/>
          <a:ext cx="10535469" cy="110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732" tIns="116732" rIns="116732" bIns="116732" numCol="1" spcCol="1270" anchor="ctr" anchorCtr="0">
          <a:noAutofit/>
        </a:bodyPr>
        <a:lstStyle/>
        <a:p>
          <a:pPr marL="0" lvl="0" indent="0" algn="l" defTabSz="977900">
            <a:lnSpc>
              <a:spcPct val="90000"/>
            </a:lnSpc>
            <a:spcBef>
              <a:spcPct val="0"/>
            </a:spcBef>
            <a:spcAft>
              <a:spcPct val="35000"/>
            </a:spcAft>
            <a:buNone/>
          </a:pPr>
          <a:r>
            <a:rPr lang="en-GB" sz="2200" kern="1200"/>
            <a:t>Unit 332 finish date and submission for EQA </a:t>
          </a:r>
          <a:endParaRPr lang="en-US" sz="2200" kern="1200"/>
        </a:p>
      </dsp:txBody>
      <dsp:txXfrm>
        <a:off x="1273943" y="4138355"/>
        <a:ext cx="10535469" cy="11029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1"/>
            <a:ext cx="2949099" cy="498932"/>
          </a:xfrm>
          <a:prstGeom prst="rect">
            <a:avLst/>
          </a:prstGeom>
        </p:spPr>
        <p:txBody>
          <a:bodyPr vert="horz" lIns="91440" tIns="45720" rIns="91440" bIns="45720" rtlCol="0"/>
          <a:lstStyle>
            <a:lvl1pPr algn="r">
              <a:defRPr sz="1200"/>
            </a:lvl1pPr>
          </a:lstStyle>
          <a:p>
            <a:fld id="{9E66266E-4E78-3640-B76A-2EF766CBB339}" type="datetimeFigureOut">
              <a:rPr lang="en-US" smtClean="0"/>
              <a:t>10/4/2023</a:t>
            </a:fld>
            <a:endParaRPr lang="en-US"/>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B4CDD846-EDA4-934F-A7DD-C369F9C78BDA}" type="slidenum">
              <a:rPr lang="en-US" smtClean="0"/>
              <a:t>‹#›</a:t>
            </a:fld>
            <a:endParaRPr lang="en-US"/>
          </a:p>
        </p:txBody>
      </p:sp>
    </p:spTree>
    <p:extLst>
      <p:ext uri="{BB962C8B-B14F-4D97-AF65-F5344CB8AC3E}">
        <p14:creationId xmlns:p14="http://schemas.microsoft.com/office/powerpoint/2010/main" val="732542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1"/>
            <a:ext cx="2949099" cy="498932"/>
          </a:xfrm>
          <a:prstGeom prst="rect">
            <a:avLst/>
          </a:prstGeom>
        </p:spPr>
        <p:txBody>
          <a:bodyPr vert="horz" lIns="91440" tIns="45720" rIns="91440" bIns="45720" rtlCol="0"/>
          <a:lstStyle>
            <a:lvl1pPr algn="r">
              <a:defRPr sz="1200"/>
            </a:lvl1pPr>
          </a:lstStyle>
          <a:p>
            <a:fld id="{6745DA57-288E-CC44-A088-C970FBF5ECE8}" type="datetimeFigureOut">
              <a:rPr lang="en-US" smtClean="0"/>
              <a:t>10/4/2023</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9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CC573A14-1418-8445-A355-C4659B6B9114}" type="slidenum">
              <a:rPr lang="en-US" smtClean="0"/>
              <a:t>‹#›</a:t>
            </a:fld>
            <a:endParaRPr lang="en-US"/>
          </a:p>
        </p:txBody>
      </p:sp>
    </p:spTree>
    <p:extLst>
      <p:ext uri="{BB962C8B-B14F-4D97-AF65-F5344CB8AC3E}">
        <p14:creationId xmlns:p14="http://schemas.microsoft.com/office/powerpoint/2010/main" val="53281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16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41425"/>
            <a:ext cx="5956300" cy="3351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0B77753B-7410-4355-96AE-0F8EF771F7E9}" type="slidenum">
              <a:rPr lang="en-GB" smtClean="0"/>
              <a:t>3</a:t>
            </a:fld>
            <a:endParaRPr lang="en-GB"/>
          </a:p>
        </p:txBody>
      </p:sp>
    </p:spTree>
    <p:extLst>
      <p:ext uri="{BB962C8B-B14F-4D97-AF65-F5344CB8AC3E}">
        <p14:creationId xmlns:p14="http://schemas.microsoft.com/office/powerpoint/2010/main" val="67903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68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68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695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Shape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99ACAF1-6098-AE40-8403-1C8D637F98D0}"/>
              </a:ext>
            </a:extLst>
          </p:cNvPr>
          <p:cNvSpPr>
            <a:spLocks noGrp="1"/>
          </p:cNvSpPr>
          <p:nvPr>
            <p:ph sz="quarter" idx="10"/>
          </p:nvPr>
        </p:nvSpPr>
        <p:spPr>
          <a:xfrm>
            <a:off x="282575" y="1076325"/>
            <a:ext cx="11809413" cy="5243513"/>
          </a:xfrm>
          <a:prstGeom prst="rect">
            <a:avLst/>
          </a:prstGeom>
        </p:spPr>
        <p:txBody>
          <a:bodyPr/>
          <a:lstStyle>
            <a:lvl1pPr>
              <a:lnSpc>
                <a:spcPct val="100000"/>
              </a:lnSpc>
              <a:defRPr>
                <a:solidFill>
                  <a:schemeClr val="accent1"/>
                </a:solidFill>
              </a:defRPr>
            </a:lvl1pPr>
            <a:lvl2pPr marL="7937" indent="0">
              <a:lnSpc>
                <a:spcPct val="100000"/>
              </a:lnSpc>
              <a:buNone/>
              <a:defRPr sz="1800"/>
            </a:lvl2pPr>
            <a:lvl3pPr marL="222250" indent="-169863">
              <a:lnSpc>
                <a:spcPct val="100000"/>
              </a:lnSpc>
              <a:buFont typeface="Arial" panose="020B0604020202020204" pitchFamily="34" charset="0"/>
              <a:buChar char="•"/>
              <a:tabLst/>
              <a:defRPr b="0"/>
            </a:lvl3pPr>
            <a:lvl4pPr marL="268288" indent="0">
              <a:lnSpc>
                <a:spcPct val="100000"/>
              </a:lnSpc>
              <a:buNone/>
              <a:tabLst/>
              <a:defRPr b="1"/>
            </a:lvl4pPr>
            <a:lvl5pPr marL="490538" indent="-187325">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
        <p:nvSpPr>
          <p:cNvPr id="3" name="Title 2">
            <a:extLst>
              <a:ext uri="{FF2B5EF4-FFF2-40B4-BE49-F238E27FC236}">
                <a16:creationId xmlns:a16="http://schemas.microsoft.com/office/drawing/2014/main" id="{4156F39C-AFF1-D944-A9F4-72171BE8110C}"/>
              </a:ext>
            </a:extLst>
          </p:cNvPr>
          <p:cNvSpPr>
            <a:spLocks noGrp="1"/>
          </p:cNvSpPr>
          <p:nvPr>
            <p:ph type="title"/>
          </p:nvPr>
        </p:nvSpPr>
        <p:spPr>
          <a:xfrm>
            <a:off x="282011" y="208722"/>
            <a:ext cx="10223323" cy="447261"/>
          </a:xfrm>
        </p:spPr>
        <p:txBody>
          <a:bodyPr/>
          <a:lstStyle/>
          <a:p>
            <a:r>
              <a:rPr lang="en-US"/>
              <a:t>Click to edit Master title style</a:t>
            </a:r>
          </a:p>
        </p:txBody>
      </p:sp>
    </p:spTree>
    <p:extLst>
      <p:ext uri="{BB962C8B-B14F-4D97-AF65-F5344CB8AC3E}">
        <p14:creationId xmlns:p14="http://schemas.microsoft.com/office/powerpoint/2010/main" val="20702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109736"/>
      </p:ext>
    </p:extLst>
  </p:cSld>
  <p:clrMapOvr>
    <a:masterClrMapping/>
  </p:clrMapOvr>
  <p:extLst>
    <p:ext uri="{DCECCB84-F9BA-43D5-87BE-67443E8EF086}">
      <p15:sldGuideLst xmlns:p15="http://schemas.microsoft.com/office/powerpoint/2012/main">
        <p15:guide id="1" orient="horz" pos="35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11" y="208722"/>
            <a:ext cx="10223323" cy="447261"/>
          </a:xfrm>
        </p:spPr>
        <p:txBody>
          <a:bodyPr/>
          <a:lstStyle>
            <a:lvl1pPr>
              <a:defRPr sz="1400">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a:xfrm>
            <a:off x="282011" y="1121567"/>
            <a:ext cx="10223323" cy="5223672"/>
          </a:xfrm>
          <a:prstGeom prst="rect">
            <a:avLst/>
          </a:prstGeom>
        </p:spPr>
        <p:txBody>
          <a:bodyPr/>
          <a:lstStyle>
            <a:lvl1pPr marL="0" marR="0" indent="0" algn="l" defTabSz="914400" rtl="0" eaLnBrk="1" fontAlgn="auto" latinLnBrk="0" hangingPunct="1">
              <a:lnSpc>
                <a:spcPct val="100000"/>
              </a:lnSpc>
              <a:spcBef>
                <a:spcPts val="1000"/>
              </a:spcBef>
              <a:spcAft>
                <a:spcPts val="600"/>
              </a:spcAft>
              <a:buClr>
                <a:schemeClr val="tx2"/>
              </a:buClr>
              <a:buSzTx/>
              <a:buFont typeface="Arial"/>
              <a:buNone/>
              <a:tabLst/>
              <a:defRPr sz="1600" b="0">
                <a:solidFill>
                  <a:schemeClr val="tx1"/>
                </a:solidFill>
              </a:defRPr>
            </a:lvl1pPr>
            <a:lvl2pPr marL="185738" indent="0">
              <a:lnSpc>
                <a:spcPct val="100000"/>
              </a:lnSpc>
              <a:spcAft>
                <a:spcPts val="600"/>
              </a:spcAft>
              <a:buNone/>
              <a:tabLst/>
              <a:defRPr sz="1200" b="1">
                <a:solidFill>
                  <a:schemeClr val="tx1"/>
                </a:solidFill>
              </a:defRPr>
            </a:lvl2pPr>
            <a:lvl3pPr marL="403225" indent="-187325">
              <a:lnSpc>
                <a:spcPct val="100000"/>
              </a:lnSpc>
              <a:spcAft>
                <a:spcPts val="600"/>
              </a:spcAft>
              <a:buClr>
                <a:schemeClr val="accent6">
                  <a:lumMod val="50000"/>
                </a:schemeClr>
              </a:buClr>
              <a:tabLst/>
              <a:defRPr lang="en-US" sz="1100" kern="1200" dirty="0" smtClean="0">
                <a:solidFill>
                  <a:schemeClr val="tx1"/>
                </a:solidFill>
                <a:latin typeface="+mn-lt"/>
                <a:ea typeface="+mn-ea"/>
                <a:cs typeface="+mn-cs"/>
              </a:defRPr>
            </a:lvl3pPr>
            <a:lvl4pPr>
              <a:defRPr sz="1050">
                <a:solidFill>
                  <a:schemeClr val="tx1"/>
                </a:solidFill>
              </a:defRPr>
            </a:lvl4pPr>
            <a:lvl5pPr>
              <a:defRPr sz="1050">
                <a:solidFill>
                  <a:schemeClr val="tx1"/>
                </a:solidFill>
              </a:defRPr>
            </a:lvl5pPr>
          </a:lstStyle>
          <a:p>
            <a:pPr lvl="0"/>
            <a:r>
              <a:rPr lang="en-US"/>
              <a:t>Edit Master text styles</a:t>
            </a:r>
          </a:p>
          <a:p>
            <a:pPr marL="180000" marR="0" lvl="0" indent="-180000" algn="l" defTabSz="914400" rtl="0" eaLnBrk="1" fontAlgn="auto" latinLnBrk="0" hangingPunct="1">
              <a:lnSpc>
                <a:spcPct val="100000"/>
              </a:lnSpc>
              <a:spcBef>
                <a:spcPts val="1000"/>
              </a:spcBef>
              <a:spcAft>
                <a:spcPts val="600"/>
              </a:spcAft>
              <a:buClr>
                <a:schemeClr val="tx2"/>
              </a:buClr>
              <a:buSzTx/>
              <a:buFont typeface="Arial"/>
              <a:buChar char="•"/>
              <a:tabLst/>
              <a:defRPr/>
            </a:pPr>
            <a:r>
              <a:rPr lang="en-US"/>
              <a:t>Second level</a:t>
            </a:r>
          </a:p>
          <a:p>
            <a:pPr lvl="2"/>
            <a:r>
              <a:rPr lang="en-US"/>
              <a:t>Third level</a:t>
            </a:r>
          </a:p>
        </p:txBody>
      </p:sp>
    </p:spTree>
    <p:extLst>
      <p:ext uri="{BB962C8B-B14F-4D97-AF65-F5344CB8AC3E}">
        <p14:creationId xmlns:p14="http://schemas.microsoft.com/office/powerpoint/2010/main" val="323954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15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Shape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99ACAF1-6098-AE40-8403-1C8D637F98D0}"/>
              </a:ext>
            </a:extLst>
          </p:cNvPr>
          <p:cNvSpPr>
            <a:spLocks noGrp="1"/>
          </p:cNvSpPr>
          <p:nvPr>
            <p:ph sz="quarter" idx="10"/>
          </p:nvPr>
        </p:nvSpPr>
        <p:spPr>
          <a:xfrm>
            <a:off x="282575" y="1076325"/>
            <a:ext cx="11809413" cy="5243513"/>
          </a:xfrm>
          <a:prstGeom prst="rect">
            <a:avLst/>
          </a:prstGeom>
        </p:spPr>
        <p:txBody>
          <a:bodyPr/>
          <a:lstStyle>
            <a:lvl1pPr>
              <a:lnSpc>
                <a:spcPct val="100000"/>
              </a:lnSpc>
              <a:defRPr>
                <a:solidFill>
                  <a:schemeClr val="accent1"/>
                </a:solidFill>
              </a:defRPr>
            </a:lvl1pPr>
            <a:lvl2pPr marL="7937" indent="0">
              <a:lnSpc>
                <a:spcPct val="100000"/>
              </a:lnSpc>
              <a:buNone/>
              <a:defRPr sz="1800"/>
            </a:lvl2pPr>
            <a:lvl3pPr marL="222250" indent="-169863">
              <a:lnSpc>
                <a:spcPct val="100000"/>
              </a:lnSpc>
              <a:buFont typeface="Arial" panose="020B0604020202020204" pitchFamily="34" charset="0"/>
              <a:buChar char="•"/>
              <a:tabLst/>
              <a:defRPr b="0"/>
            </a:lvl3pPr>
            <a:lvl4pPr marL="268288" indent="0">
              <a:lnSpc>
                <a:spcPct val="100000"/>
              </a:lnSpc>
              <a:buNone/>
              <a:tabLst/>
              <a:defRPr b="1"/>
            </a:lvl4pPr>
            <a:lvl5pPr marL="490538" indent="-187325">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
        <p:nvSpPr>
          <p:cNvPr id="3" name="Title 2">
            <a:extLst>
              <a:ext uri="{FF2B5EF4-FFF2-40B4-BE49-F238E27FC236}">
                <a16:creationId xmlns:a16="http://schemas.microsoft.com/office/drawing/2014/main" id="{4156F39C-AFF1-D944-A9F4-72171BE8110C}"/>
              </a:ext>
            </a:extLst>
          </p:cNvPr>
          <p:cNvSpPr>
            <a:spLocks noGrp="1"/>
          </p:cNvSpPr>
          <p:nvPr>
            <p:ph type="title"/>
          </p:nvPr>
        </p:nvSpPr>
        <p:spPr>
          <a:xfrm>
            <a:off x="282011" y="208722"/>
            <a:ext cx="10223323" cy="447261"/>
          </a:xfrm>
        </p:spPr>
        <p:txBody>
          <a:bodyPr/>
          <a:lstStyle/>
          <a:p>
            <a:r>
              <a:rPr lang="en-US"/>
              <a:t>Click to edit Master title style</a:t>
            </a:r>
          </a:p>
        </p:txBody>
      </p:sp>
    </p:spTree>
    <p:extLst>
      <p:ext uri="{BB962C8B-B14F-4D97-AF65-F5344CB8AC3E}">
        <p14:creationId xmlns:p14="http://schemas.microsoft.com/office/powerpoint/2010/main" val="103596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508181"/>
      </p:ext>
    </p:extLst>
  </p:cSld>
  <p:clrMapOvr>
    <a:masterClrMapping/>
  </p:clrMapOvr>
  <p:extLst>
    <p:ext uri="{DCECCB84-F9BA-43D5-87BE-67443E8EF086}">
      <p15:sldGuideLst xmlns:p15="http://schemas.microsoft.com/office/powerpoint/2012/main">
        <p15:guide id="1" orient="horz" pos="35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641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011" y="208722"/>
            <a:ext cx="10009471" cy="447261"/>
          </a:xfrm>
          <a:prstGeom prst="rect">
            <a:avLst/>
          </a:prstGeom>
        </p:spPr>
        <p:txBody>
          <a:bodyPr vert="horz" lIns="0" tIns="0" rIns="0" bIns="0" rtlCol="0" anchor="b" anchorCtr="0">
            <a:noAutofit/>
          </a:bodyPr>
          <a:lstStyle/>
          <a:p>
            <a:r>
              <a:rPr lang="en-US"/>
              <a:t>Click to edit Master title style</a:t>
            </a:r>
          </a:p>
        </p:txBody>
      </p:sp>
      <p:sp>
        <p:nvSpPr>
          <p:cNvPr id="11" name="Text Placeholder 10">
            <a:extLst>
              <a:ext uri="{FF2B5EF4-FFF2-40B4-BE49-F238E27FC236}">
                <a16:creationId xmlns:a16="http://schemas.microsoft.com/office/drawing/2014/main" id="{1A0B8476-C42C-E946-9AE6-450EBBA88674}"/>
              </a:ext>
            </a:extLst>
          </p:cNvPr>
          <p:cNvSpPr>
            <a:spLocks noGrp="1"/>
          </p:cNvSpPr>
          <p:nvPr>
            <p:ph type="body" idx="1"/>
          </p:nvPr>
        </p:nvSpPr>
        <p:spPr>
          <a:xfrm>
            <a:off x="197225" y="1121566"/>
            <a:ext cx="6615951" cy="505539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D4B8640-7FCE-A346-B4B6-DA2804688F54}"/>
              </a:ext>
            </a:extLst>
          </p:cNvPr>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1E9D45D-B271-5D41-A966-131A637835F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Tree>
    <p:extLst>
      <p:ext uri="{BB962C8B-B14F-4D97-AF65-F5344CB8AC3E}">
        <p14:creationId xmlns:p14="http://schemas.microsoft.com/office/powerpoint/2010/main" val="700887908"/>
      </p:ext>
    </p:extLst>
  </p:cSld>
  <p:clrMap bg1="lt1" tx1="dk1" bg2="lt2" tx2="dk2" accent1="accent1" accent2="accent2" accent3="accent3" accent4="accent4" accent5="accent5" accent6="accent6" hlink="hlink" folHlink="folHlink"/>
  <p:sldLayoutIdLst>
    <p:sldLayoutId id="2147483671" r:id="rId1"/>
    <p:sldLayoutId id="2147483739" r:id="rId2"/>
    <p:sldLayoutId id="2147483742" r:id="rId3"/>
    <p:sldLayoutId id="2147483743" r:id="rId4"/>
  </p:sldLayoutIdLst>
  <p:hf sldNum="0" hdr="0" dt="0"/>
  <p:txStyles>
    <p:title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600"/>
        </a:spcAft>
        <a:buClr>
          <a:srgbClr val="F94130"/>
        </a:buClr>
        <a:buSzTx/>
        <a:buFont typeface="Arial"/>
        <a:buNone/>
        <a:tabLst/>
        <a:defRPr lang="en-US" sz="1800" b="0" kern="1200">
          <a:solidFill>
            <a:schemeClr val="accent1"/>
          </a:solidFill>
          <a:latin typeface="+mn-lt"/>
          <a:ea typeface="+mn-ea"/>
          <a:cs typeface="+mn-cs"/>
        </a:defRPr>
      </a:lvl1pPr>
      <a:lvl2pPr marL="7937" indent="0" algn="l" defTabSz="914400" rtl="0" eaLnBrk="1" latinLnBrk="0" hangingPunct="1">
        <a:lnSpc>
          <a:spcPct val="100000"/>
        </a:lnSpc>
        <a:spcBef>
          <a:spcPts val="0"/>
        </a:spcBef>
        <a:spcAft>
          <a:spcPts val="600"/>
        </a:spcAft>
        <a:buClr>
          <a:schemeClr val="tx2"/>
        </a:buClr>
        <a:buFont typeface="Arial"/>
        <a:buNone/>
        <a:tabLst/>
        <a:defRPr lang="en-US" sz="1600" kern="1200" dirty="0">
          <a:solidFill>
            <a:schemeClr val="tx1"/>
          </a:solidFill>
          <a:latin typeface="+mn-lt"/>
          <a:ea typeface="+mn-ea"/>
          <a:cs typeface="+mn-cs"/>
        </a:defRPr>
      </a:lvl2pPr>
      <a:lvl3pPr marL="222250" marR="0" indent="-214313" algn="l" defTabSz="914400" rtl="0" eaLnBrk="1" fontAlgn="auto" latinLnBrk="0" hangingPunct="1">
        <a:lnSpc>
          <a:spcPct val="100000"/>
        </a:lnSpc>
        <a:spcBef>
          <a:spcPts val="0"/>
        </a:spcBef>
        <a:spcAft>
          <a:spcPts val="600"/>
        </a:spcAft>
        <a:buClr>
          <a:srgbClr val="F94130"/>
        </a:buClr>
        <a:buSzTx/>
        <a:buFont typeface="Arial" panose="020B0604020202020204" pitchFamily="34" charset="0"/>
        <a:buChar char="•"/>
        <a:tabLst/>
        <a:defRPr lang="en-US" sz="1400" b="0" kern="1200" dirty="0">
          <a:solidFill>
            <a:schemeClr val="tx1"/>
          </a:solidFill>
          <a:latin typeface="+mn-lt"/>
          <a:ea typeface="+mn-ea"/>
          <a:cs typeface="+mn-cs"/>
        </a:defRPr>
      </a:lvl3pPr>
      <a:lvl4pPr marL="222250" indent="0" algn="l" defTabSz="914400" rtl="0" eaLnBrk="1" latinLnBrk="0" hangingPunct="1">
        <a:lnSpc>
          <a:spcPct val="100000"/>
        </a:lnSpc>
        <a:spcBef>
          <a:spcPts val="0"/>
        </a:spcBef>
        <a:spcAft>
          <a:spcPts val="600"/>
        </a:spcAft>
        <a:buClr>
          <a:schemeClr val="tx2"/>
        </a:buClr>
        <a:buFont typeface="Arial"/>
        <a:buNone/>
        <a:tabLst/>
        <a:defRPr sz="1200" b="1" kern="1200">
          <a:solidFill>
            <a:schemeClr val="tx1"/>
          </a:solidFill>
          <a:latin typeface="+mn-lt"/>
          <a:ea typeface="+mn-ea"/>
          <a:cs typeface="+mn-cs"/>
        </a:defRPr>
      </a:lvl4pPr>
      <a:lvl5pPr marL="446088" indent="-187325" algn="l" defTabSz="914400" rtl="0" eaLnBrk="1" latinLnBrk="0" hangingPunct="1">
        <a:lnSpc>
          <a:spcPct val="100000"/>
        </a:lnSpc>
        <a:spcBef>
          <a:spcPts val="0"/>
        </a:spcBef>
        <a:spcAft>
          <a:spcPts val="600"/>
        </a:spcAft>
        <a:buClr>
          <a:schemeClr val="tx2"/>
        </a:buClr>
        <a:buFont typeface="Arial"/>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userDrawn="1">
          <p15:clr>
            <a:srgbClr val="F26B43"/>
          </p15:clr>
        </p15:guide>
        <p15:guide id="4" orient="horz" pos="4320" userDrawn="1">
          <p15:clr>
            <a:srgbClr val="F26B43"/>
          </p15:clr>
        </p15:guide>
        <p15:guide id="5" userDrawn="1">
          <p15:clr>
            <a:srgbClr val="F26B43"/>
          </p15:clr>
        </p15:guide>
        <p15:guide id="6" pos="7680" userDrawn="1">
          <p15:clr>
            <a:srgbClr val="F26B43"/>
          </p15:clr>
        </p15:guide>
        <p15:guide id="7" pos="7355" userDrawn="1">
          <p15:clr>
            <a:srgbClr val="F26B43"/>
          </p15:clr>
        </p15:guide>
        <p15:guide id="9" orient="horz" pos="3997" userDrawn="1">
          <p15:clr>
            <a:srgbClr val="F26B43"/>
          </p15:clr>
        </p15:guide>
        <p15:guide id="10" pos="325" userDrawn="1">
          <p15:clr>
            <a:srgbClr val="F26B43"/>
          </p15:clr>
        </p15:guide>
        <p15:guide id="11" orient="horz" pos="618" userDrawn="1">
          <p15:clr>
            <a:srgbClr val="F26B43"/>
          </p15:clr>
        </p15:guide>
        <p15:guide id="12" orient="horz" pos="14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011" y="208722"/>
            <a:ext cx="10009471" cy="447261"/>
          </a:xfrm>
          <a:prstGeom prst="rect">
            <a:avLst/>
          </a:prstGeom>
        </p:spPr>
        <p:txBody>
          <a:bodyPr vert="horz" lIns="0" tIns="0" rIns="0" bIns="0" rtlCol="0" anchor="b" anchorCtr="0">
            <a:noAutofit/>
          </a:bodyPr>
          <a:lstStyle/>
          <a:p>
            <a:r>
              <a:rPr lang="en-US"/>
              <a:t>Click to edit Master title style</a:t>
            </a:r>
          </a:p>
        </p:txBody>
      </p:sp>
      <p:sp>
        <p:nvSpPr>
          <p:cNvPr id="11" name="Text Placeholder 10">
            <a:extLst>
              <a:ext uri="{FF2B5EF4-FFF2-40B4-BE49-F238E27FC236}">
                <a16:creationId xmlns:a16="http://schemas.microsoft.com/office/drawing/2014/main" id="{1A0B8476-C42C-E946-9AE6-450EBBA88674}"/>
              </a:ext>
            </a:extLst>
          </p:cNvPr>
          <p:cNvSpPr>
            <a:spLocks noGrp="1"/>
          </p:cNvSpPr>
          <p:nvPr>
            <p:ph type="body" idx="1"/>
          </p:nvPr>
        </p:nvSpPr>
        <p:spPr>
          <a:xfrm>
            <a:off x="197225" y="1121566"/>
            <a:ext cx="6615951" cy="505539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D4B8640-7FCE-A346-B4B6-DA2804688F54}"/>
              </a:ext>
            </a:extLst>
          </p:cNvPr>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1E9D45D-B271-5D41-A966-131A637835F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Tree>
    <p:extLst>
      <p:ext uri="{BB962C8B-B14F-4D97-AF65-F5344CB8AC3E}">
        <p14:creationId xmlns:p14="http://schemas.microsoft.com/office/powerpoint/2010/main" val="407438846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8" r:id="rId3"/>
  </p:sldLayoutIdLst>
  <p:hf hdr="0" ftr="0"/>
  <p:txStyles>
    <p:title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600"/>
        </a:spcAft>
        <a:buClr>
          <a:srgbClr val="F94130"/>
        </a:buClr>
        <a:buSzTx/>
        <a:buFont typeface="Arial"/>
        <a:buNone/>
        <a:tabLst/>
        <a:defRPr lang="en-US" sz="1800" b="0" kern="1200">
          <a:solidFill>
            <a:schemeClr val="accent1"/>
          </a:solidFill>
          <a:latin typeface="+mn-lt"/>
          <a:ea typeface="+mn-ea"/>
          <a:cs typeface="+mn-cs"/>
        </a:defRPr>
      </a:lvl1pPr>
      <a:lvl2pPr marL="7937" indent="0" algn="l" defTabSz="914400" rtl="0" eaLnBrk="1" latinLnBrk="0" hangingPunct="1">
        <a:lnSpc>
          <a:spcPct val="100000"/>
        </a:lnSpc>
        <a:spcBef>
          <a:spcPts val="0"/>
        </a:spcBef>
        <a:spcAft>
          <a:spcPts val="600"/>
        </a:spcAft>
        <a:buClr>
          <a:schemeClr val="tx2"/>
        </a:buClr>
        <a:buFont typeface="Arial"/>
        <a:buNone/>
        <a:tabLst/>
        <a:defRPr lang="en-US" sz="1600" kern="1200" dirty="0">
          <a:solidFill>
            <a:schemeClr val="tx1"/>
          </a:solidFill>
          <a:latin typeface="+mn-lt"/>
          <a:ea typeface="+mn-ea"/>
          <a:cs typeface="+mn-cs"/>
        </a:defRPr>
      </a:lvl2pPr>
      <a:lvl3pPr marL="222250" marR="0" indent="-214313" algn="l" defTabSz="914400" rtl="0" eaLnBrk="1" fontAlgn="auto" latinLnBrk="0" hangingPunct="1">
        <a:lnSpc>
          <a:spcPct val="100000"/>
        </a:lnSpc>
        <a:spcBef>
          <a:spcPts val="0"/>
        </a:spcBef>
        <a:spcAft>
          <a:spcPts val="600"/>
        </a:spcAft>
        <a:buClr>
          <a:srgbClr val="F94130"/>
        </a:buClr>
        <a:buSzTx/>
        <a:buFont typeface="Arial" panose="020B0604020202020204" pitchFamily="34" charset="0"/>
        <a:buChar char="•"/>
        <a:tabLst/>
        <a:defRPr lang="en-US" sz="1400" b="0" kern="1200" dirty="0">
          <a:solidFill>
            <a:schemeClr val="tx1"/>
          </a:solidFill>
          <a:latin typeface="+mn-lt"/>
          <a:ea typeface="+mn-ea"/>
          <a:cs typeface="+mn-cs"/>
        </a:defRPr>
      </a:lvl3pPr>
      <a:lvl4pPr marL="222250" indent="0" algn="l" defTabSz="914400" rtl="0" eaLnBrk="1" latinLnBrk="0" hangingPunct="1">
        <a:lnSpc>
          <a:spcPct val="100000"/>
        </a:lnSpc>
        <a:spcBef>
          <a:spcPts val="0"/>
        </a:spcBef>
        <a:spcAft>
          <a:spcPts val="600"/>
        </a:spcAft>
        <a:buClr>
          <a:schemeClr val="tx2"/>
        </a:buClr>
        <a:buFont typeface="Arial"/>
        <a:buNone/>
        <a:tabLst/>
        <a:defRPr sz="1200" b="1" kern="1200">
          <a:solidFill>
            <a:schemeClr val="tx1"/>
          </a:solidFill>
          <a:latin typeface="+mn-lt"/>
          <a:ea typeface="+mn-ea"/>
          <a:cs typeface="+mn-cs"/>
        </a:defRPr>
      </a:lvl4pPr>
      <a:lvl5pPr marL="446088" indent="-187325" algn="l" defTabSz="914400" rtl="0" eaLnBrk="1" latinLnBrk="0" hangingPunct="1">
        <a:lnSpc>
          <a:spcPct val="100000"/>
        </a:lnSpc>
        <a:spcBef>
          <a:spcPts val="0"/>
        </a:spcBef>
        <a:spcAft>
          <a:spcPts val="600"/>
        </a:spcAft>
        <a:buClr>
          <a:schemeClr val="tx2"/>
        </a:buClr>
        <a:buFont typeface="Arial"/>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15:clr>
            <a:srgbClr val="F26B43"/>
          </p15:clr>
        </p15:guide>
        <p15:guide id="4" orient="horz" pos="4320">
          <p15:clr>
            <a:srgbClr val="F26B43"/>
          </p15:clr>
        </p15:guide>
        <p15:guide id="5">
          <p15:clr>
            <a:srgbClr val="F26B43"/>
          </p15:clr>
        </p15:guide>
        <p15:guide id="6" pos="7680">
          <p15:clr>
            <a:srgbClr val="F26B43"/>
          </p15:clr>
        </p15:guide>
        <p15:guide id="7" pos="7355">
          <p15:clr>
            <a:srgbClr val="F26B43"/>
          </p15:clr>
        </p15:guide>
        <p15:guide id="9" orient="horz" pos="3997">
          <p15:clr>
            <a:srgbClr val="F26B43"/>
          </p15:clr>
        </p15:guide>
        <p15:guide id="10" pos="325">
          <p15:clr>
            <a:srgbClr val="F26B43"/>
          </p15:clr>
        </p15:guide>
        <p15:guide id="11" orient="horz" pos="618">
          <p15:clr>
            <a:srgbClr val="F26B43"/>
          </p15:clr>
        </p15:guide>
        <p15:guide id="12" orient="horz" pos="14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healthandcarelearning.wales/qualifications/level-3-childrens-care-play-learning-and-development-practice-and-theory/" TargetMode="External"/><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hyperlink" Target="https://www.surveymonkey.co.uk/r/WJEConline2023-24"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hyperlink" Target="mailto:hclw.quality@cityandguilds.com" TargetMode="External"/><Relationship Id="rId2" Type="http://schemas.openxmlformats.org/officeDocument/2006/relationships/hyperlink" Target="mailto:ccpld@wjec.co.uk" TargetMode="External"/><Relationship Id="rId1" Type="http://schemas.openxmlformats.org/officeDocument/2006/relationships/slideLayout" Target="../slideLayouts/slideLayout4.xml"/><Relationship Id="rId5" Type="http://schemas.openxmlformats.org/officeDocument/2006/relationships/image" Target="../media/image47.jpeg"/><Relationship Id="rId4" Type="http://schemas.openxmlformats.org/officeDocument/2006/relationships/hyperlink" Target="mailto:hclw.customer@cityandguilds.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CCPLD@wjec.co.uk"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hyperlink" Target="https://www.wjecservices.co.uk/MarkToUMS/default.asp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1351" y="4891523"/>
            <a:ext cx="2086811" cy="900782"/>
          </a:xfrm>
          <a:prstGeom prst="rect">
            <a:avLst/>
          </a:prstGeom>
        </p:spPr>
      </p:pic>
      <p:sp>
        <p:nvSpPr>
          <p:cNvPr id="9" name="Title 1"/>
          <p:cNvSpPr txBox="1">
            <a:spLocks/>
          </p:cNvSpPr>
          <p:nvPr/>
        </p:nvSpPr>
        <p:spPr>
          <a:xfrm>
            <a:off x="567793" y="4710250"/>
            <a:ext cx="7742191" cy="74812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150"/>
              </a:spcBef>
              <a:spcAft>
                <a:spcPts val="0"/>
              </a:spcAft>
              <a:buClrTx/>
              <a:buSzTx/>
              <a:buFontTx/>
              <a:buNone/>
              <a:tabLst/>
              <a:defRPr/>
            </a:pPr>
            <a:r>
              <a:rPr kumimoji="0" lang="en-GB" sz="32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mj-cs"/>
              </a:rPr>
              <a:t>CCPLD Level 3: Practice and Theory </a:t>
            </a:r>
          </a:p>
          <a:p>
            <a:pPr marL="0" marR="0" lvl="0" indent="0" algn="l" defTabSz="457200" rtl="0" eaLnBrk="1" fontAlgn="auto" latinLnBrk="0" hangingPunct="1">
              <a:lnSpc>
                <a:spcPct val="100000"/>
              </a:lnSpc>
              <a:spcBef>
                <a:spcPts val="150"/>
              </a:spcBef>
              <a:spcAft>
                <a:spcPts val="0"/>
              </a:spcAft>
              <a:buClrTx/>
              <a:buSzTx/>
              <a:buFontTx/>
              <a:buNone/>
              <a:tabLst/>
              <a:defRPr/>
            </a:pPr>
            <a:r>
              <a:rPr kumimoji="0" lang="en-GB" sz="32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mj-cs"/>
              </a:rPr>
              <a:t>Unit 330</a:t>
            </a:r>
          </a:p>
          <a:p>
            <a:pPr marL="0" marR="0" lvl="0" indent="0" algn="l" defTabSz="457200" rtl="0" eaLnBrk="1" fontAlgn="auto" latinLnBrk="0" hangingPunct="1">
              <a:lnSpc>
                <a:spcPct val="100000"/>
              </a:lnSpc>
              <a:spcBef>
                <a:spcPts val="150"/>
              </a:spcBef>
              <a:spcAft>
                <a:spcPts val="0"/>
              </a:spcAft>
              <a:buClrTx/>
              <a:buSzTx/>
              <a:buFontTx/>
              <a:buNone/>
              <a:tabLst/>
              <a:defRPr/>
            </a:pPr>
            <a:r>
              <a:rPr kumimoji="0" lang="en-GB" sz="32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mj-cs"/>
              </a:rPr>
              <a:t>Autumn Network 2023</a:t>
            </a:r>
            <a:endParaRPr kumimoji="0" lang="en-US" sz="3200" b="0" i="0" u="none" strike="noStrike" kern="1200" cap="none" spc="0" normalizeH="0" baseline="0" noProof="0" dirty="0">
              <a:ln>
                <a:noFill/>
              </a:ln>
              <a:solidFill>
                <a:srgbClr val="0070C0"/>
              </a:solidFill>
              <a:effectLst/>
              <a:uLnTx/>
              <a:uFillTx/>
              <a:latin typeface="Lato" panose="020F0502020204030203" pitchFamily="34" charset="0"/>
              <a:ea typeface="Lato" panose="020F0502020204030203" pitchFamily="34" charset="0"/>
              <a:cs typeface="Lato" panose="020F0502020204030203" pitchFamily="34" charset="0"/>
            </a:endParaRPr>
          </a:p>
        </p:txBody>
      </p:sp>
      <p:cxnSp>
        <p:nvCxnSpPr>
          <p:cNvPr id="4" name="Straight Connector 3"/>
          <p:cNvCxnSpPr/>
          <p:nvPr/>
        </p:nvCxnSpPr>
        <p:spPr>
          <a:xfrm>
            <a:off x="0" y="3929380"/>
            <a:ext cx="121920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13" name="Picture 12" descr="A group of people raising their hands&#10;&#10;Description automatically generated">
            <a:extLst>
              <a:ext uri="{FF2B5EF4-FFF2-40B4-BE49-F238E27FC236}">
                <a16:creationId xmlns:a16="http://schemas.microsoft.com/office/drawing/2014/main" id="{9D8E2ED1-0BA3-442E-89AE-C063AD8523DA}"/>
              </a:ext>
            </a:extLst>
          </p:cNvPr>
          <p:cNvPicPr>
            <a:picLocks noChangeAspect="1"/>
          </p:cNvPicPr>
          <p:nvPr/>
        </p:nvPicPr>
        <p:blipFill rotWithShape="1">
          <a:blip r:embed="rId4">
            <a:extLst>
              <a:ext uri="{28A0092B-C50C-407E-A947-70E740481C1C}">
                <a14:useLocalDpi xmlns:a14="http://schemas.microsoft.com/office/drawing/2010/main" val="0"/>
              </a:ext>
            </a:extLst>
          </a:blip>
          <a:srcRect b="8307"/>
          <a:stretch/>
        </p:blipFill>
        <p:spPr>
          <a:xfrm>
            <a:off x="5783422" y="-31162"/>
            <a:ext cx="6408579" cy="3960542"/>
          </a:xfrm>
          <a:prstGeom prst="rect">
            <a:avLst/>
          </a:prstGeom>
        </p:spPr>
      </p:pic>
      <p:pic>
        <p:nvPicPr>
          <p:cNvPr id="8" name="Picture 7" descr="A group of children playing with toys&#10;&#10;Description automatically generated with medium confidence">
            <a:extLst>
              <a:ext uri="{FF2B5EF4-FFF2-40B4-BE49-F238E27FC236}">
                <a16:creationId xmlns:a16="http://schemas.microsoft.com/office/drawing/2014/main" id="{482B5874-C2F6-E197-50D2-2F367AF70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5829941" cy="3929380"/>
          </a:xfrm>
          <a:prstGeom prst="rect">
            <a:avLst/>
          </a:prstGeom>
        </p:spPr>
      </p:pic>
    </p:spTree>
    <p:extLst>
      <p:ext uri="{BB962C8B-B14F-4D97-AF65-F5344CB8AC3E}">
        <p14:creationId xmlns:p14="http://schemas.microsoft.com/office/powerpoint/2010/main" val="2144300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6138BD2-7BD5-A43A-E025-336AF2AB6548}"/>
              </a:ext>
            </a:extLst>
          </p:cNvPr>
          <p:cNvPicPr>
            <a:picLocks noChangeAspect="1"/>
          </p:cNvPicPr>
          <p:nvPr/>
        </p:nvPicPr>
        <p:blipFill>
          <a:blip r:embed="rId2"/>
          <a:stretch>
            <a:fillRect/>
          </a:stretch>
        </p:blipFill>
        <p:spPr>
          <a:xfrm>
            <a:off x="1594945" y="848442"/>
            <a:ext cx="9002110" cy="1549065"/>
          </a:xfrm>
          <a:prstGeom prst="rect">
            <a:avLst/>
          </a:prstGeom>
        </p:spPr>
      </p:pic>
      <p:sp>
        <p:nvSpPr>
          <p:cNvPr id="10" name="TextBox 9">
            <a:extLst>
              <a:ext uri="{FF2B5EF4-FFF2-40B4-BE49-F238E27FC236}">
                <a16:creationId xmlns:a16="http://schemas.microsoft.com/office/drawing/2014/main" id="{F127C1DE-149B-8183-B51B-310F1719EC4A}"/>
              </a:ext>
            </a:extLst>
          </p:cNvPr>
          <p:cNvSpPr txBox="1"/>
          <p:nvPr/>
        </p:nvSpPr>
        <p:spPr>
          <a:xfrm>
            <a:off x="244792" y="162713"/>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40000"/>
                </a:solidFill>
                <a:effectLst/>
                <a:uLnTx/>
                <a:uFillTx/>
                <a:latin typeface="Arial" panose="020B0604020202020204"/>
                <a:ea typeface="+mn-ea"/>
                <a:cs typeface="+mn-cs"/>
                <a:hlinkClick r:id="rId3"/>
              </a:rPr>
              <a:t>Level 3 Children's Care, Play, Learning and Development: Practice and Theory (</a:t>
            </a:r>
            <a:r>
              <a:rPr kumimoji="0" lang="en-US" sz="1800" b="0" i="0" u="none" strike="noStrike" kern="1200" cap="none" spc="0" normalizeH="0" baseline="0" noProof="0" dirty="0" err="1">
                <a:ln>
                  <a:noFill/>
                </a:ln>
                <a:solidFill>
                  <a:srgbClr val="140000"/>
                </a:solidFill>
                <a:effectLst/>
                <a:uLnTx/>
                <a:uFillTx/>
                <a:latin typeface="Arial" panose="020B0604020202020204"/>
                <a:ea typeface="+mn-ea"/>
                <a:cs typeface="+mn-cs"/>
                <a:hlinkClick r:id="rId3"/>
              </a:rPr>
              <a:t>healthandcarelearning.wales</a:t>
            </a:r>
            <a:r>
              <a:rPr kumimoji="0" lang="en-US" sz="1800" b="0" i="0" u="none" strike="noStrike" kern="1200" cap="none" spc="0" normalizeH="0" baseline="0" noProof="0" dirty="0">
                <a:ln>
                  <a:noFill/>
                </a:ln>
                <a:solidFill>
                  <a:srgbClr val="140000"/>
                </a:solidFill>
                <a:effectLst/>
                <a:uLnTx/>
                <a:uFillTx/>
                <a:latin typeface="Arial" panose="020B0604020202020204"/>
                <a:ea typeface="+mn-ea"/>
                <a:cs typeface="+mn-cs"/>
                <a:hlinkClick r:id="rId3"/>
              </a:rPr>
              <a:t>)</a:t>
            </a:r>
            <a:endParaRPr kumimoji="0" lang="en-GB" sz="1800" b="0" i="0" u="none" strike="noStrike" kern="1200" cap="none" spc="0" normalizeH="0" baseline="0" noProof="0" dirty="0">
              <a:ln>
                <a:noFill/>
              </a:ln>
              <a:solidFill>
                <a:srgbClr val="140000"/>
              </a:solidFill>
              <a:effectLst/>
              <a:uLnTx/>
              <a:uFillTx/>
              <a:latin typeface="Arial" panose="020B0604020202020204"/>
              <a:ea typeface="+mn-ea"/>
              <a:cs typeface="+mn-cs"/>
            </a:endParaRPr>
          </a:p>
        </p:txBody>
      </p:sp>
      <p:grpSp>
        <p:nvGrpSpPr>
          <p:cNvPr id="2" name="Group 1">
            <a:extLst>
              <a:ext uri="{FF2B5EF4-FFF2-40B4-BE49-F238E27FC236}">
                <a16:creationId xmlns:a16="http://schemas.microsoft.com/office/drawing/2014/main" id="{6DD9E15F-8FAF-5CD2-66D4-006A40F6DCDE}"/>
              </a:ext>
            </a:extLst>
          </p:cNvPr>
          <p:cNvGrpSpPr/>
          <p:nvPr/>
        </p:nvGrpSpPr>
        <p:grpSpPr>
          <a:xfrm>
            <a:off x="3951784" y="2231847"/>
            <a:ext cx="3746188" cy="1595953"/>
            <a:chOff x="3951784" y="2231847"/>
            <a:chExt cx="3746188" cy="1595953"/>
          </a:xfrm>
        </p:grpSpPr>
        <p:pic>
          <p:nvPicPr>
            <p:cNvPr id="4" name="Picture 3">
              <a:extLst>
                <a:ext uri="{FF2B5EF4-FFF2-40B4-BE49-F238E27FC236}">
                  <a16:creationId xmlns:a16="http://schemas.microsoft.com/office/drawing/2014/main" id="{BA3B5B8B-A027-15BE-91B5-CDE11130536D}"/>
                </a:ext>
              </a:extLst>
            </p:cNvPr>
            <p:cNvPicPr>
              <a:picLocks noChangeAspect="1"/>
            </p:cNvPicPr>
            <p:nvPr/>
          </p:nvPicPr>
          <p:blipFill>
            <a:blip r:embed="rId4"/>
            <a:stretch>
              <a:fillRect/>
            </a:stretch>
          </p:blipFill>
          <p:spPr>
            <a:xfrm>
              <a:off x="3951784" y="2231847"/>
              <a:ext cx="3746188" cy="1595953"/>
            </a:xfrm>
            <a:prstGeom prst="rect">
              <a:avLst/>
            </a:prstGeom>
          </p:spPr>
        </p:pic>
        <p:sp>
          <p:nvSpPr>
            <p:cNvPr id="6" name="Rectangle 5">
              <a:extLst>
                <a:ext uri="{FF2B5EF4-FFF2-40B4-BE49-F238E27FC236}">
                  <a16:creationId xmlns:a16="http://schemas.microsoft.com/office/drawing/2014/main" id="{490A9F8C-E2FF-DDFE-8C3A-A9317484E3E6}"/>
                </a:ext>
              </a:extLst>
            </p:cNvPr>
            <p:cNvSpPr/>
            <p:nvPr/>
          </p:nvSpPr>
          <p:spPr>
            <a:xfrm>
              <a:off x="6340792" y="2563991"/>
              <a:ext cx="802005" cy="158153"/>
            </a:xfrm>
            <a:prstGeom prst="rect">
              <a:avLst/>
            </a:prstGeom>
            <a:solidFill>
              <a:schemeClr val="bg1"/>
            </a:solidFill>
            <a:ln>
              <a:noFill/>
            </a:ln>
          </p:spPr>
          <p:txBody>
            <a:bodyPr wrap="none" lIns="0" tIns="0" rIns="0" bIns="0" rtlCol="0" anchor="ctr">
              <a:noAutofit/>
            </a:bodyPr>
            <a:lstStyle/>
            <a:p>
              <a:pPr algn="ctr"/>
              <a:endParaRPr lang="en-GB">
                <a:solidFill>
                  <a:srgbClr val="000000"/>
                </a:solidFill>
              </a:endParaRPr>
            </a:p>
          </p:txBody>
        </p:sp>
        <p:sp>
          <p:nvSpPr>
            <p:cNvPr id="7" name="TextBox 6">
              <a:extLst>
                <a:ext uri="{FF2B5EF4-FFF2-40B4-BE49-F238E27FC236}">
                  <a16:creationId xmlns:a16="http://schemas.microsoft.com/office/drawing/2014/main" id="{715F705B-14DE-E149-1AA2-B258319170E8}"/>
                </a:ext>
              </a:extLst>
            </p:cNvPr>
            <p:cNvSpPr txBox="1"/>
            <p:nvPr/>
          </p:nvSpPr>
          <p:spPr>
            <a:xfrm>
              <a:off x="6280965" y="2550192"/>
              <a:ext cx="1037771" cy="230832"/>
            </a:xfrm>
            <a:prstGeom prst="rect">
              <a:avLst/>
            </a:prstGeom>
            <a:noFill/>
          </p:spPr>
          <p:txBody>
            <a:bodyPr wrap="square" rtlCol="0">
              <a:spAutoFit/>
            </a:bodyPr>
            <a:lstStyle/>
            <a:p>
              <a:r>
                <a:rPr lang="en-GB" sz="900" dirty="0"/>
                <a:t>Summer 2023</a:t>
              </a:r>
            </a:p>
          </p:txBody>
        </p:sp>
      </p:grpSp>
      <p:pic>
        <p:nvPicPr>
          <p:cNvPr id="16" name="Picture 15">
            <a:extLst>
              <a:ext uri="{FF2B5EF4-FFF2-40B4-BE49-F238E27FC236}">
                <a16:creationId xmlns:a16="http://schemas.microsoft.com/office/drawing/2014/main" id="{6B1BDEF7-FB3D-574D-0AEC-8226302B01B2}"/>
              </a:ext>
            </a:extLst>
          </p:cNvPr>
          <p:cNvPicPr>
            <a:picLocks noChangeAspect="1"/>
          </p:cNvPicPr>
          <p:nvPr/>
        </p:nvPicPr>
        <p:blipFill>
          <a:blip r:embed="rId5"/>
          <a:stretch>
            <a:fillRect/>
          </a:stretch>
        </p:blipFill>
        <p:spPr>
          <a:xfrm>
            <a:off x="607889" y="3928685"/>
            <a:ext cx="1885537" cy="2636501"/>
          </a:xfrm>
          <a:prstGeom prst="rect">
            <a:avLst/>
          </a:prstGeom>
        </p:spPr>
      </p:pic>
      <p:grpSp>
        <p:nvGrpSpPr>
          <p:cNvPr id="21" name="Group 20">
            <a:extLst>
              <a:ext uri="{FF2B5EF4-FFF2-40B4-BE49-F238E27FC236}">
                <a16:creationId xmlns:a16="http://schemas.microsoft.com/office/drawing/2014/main" id="{CCCB383E-7E08-55ED-1150-0F2A37CCC299}"/>
              </a:ext>
            </a:extLst>
          </p:cNvPr>
          <p:cNvGrpSpPr/>
          <p:nvPr/>
        </p:nvGrpSpPr>
        <p:grpSpPr>
          <a:xfrm>
            <a:off x="2967287" y="3902815"/>
            <a:ext cx="1885537" cy="2698402"/>
            <a:chOff x="2750456" y="3902814"/>
            <a:chExt cx="1964485" cy="2849389"/>
          </a:xfrm>
        </p:grpSpPr>
        <p:pic>
          <p:nvPicPr>
            <p:cNvPr id="18" name="Picture 17">
              <a:extLst>
                <a:ext uri="{FF2B5EF4-FFF2-40B4-BE49-F238E27FC236}">
                  <a16:creationId xmlns:a16="http://schemas.microsoft.com/office/drawing/2014/main" id="{21DE6555-0BC9-F907-3ACA-FCA6EAC96FAD}"/>
                </a:ext>
              </a:extLst>
            </p:cNvPr>
            <p:cNvPicPr>
              <a:picLocks noChangeAspect="1"/>
            </p:cNvPicPr>
            <p:nvPr/>
          </p:nvPicPr>
          <p:blipFill>
            <a:blip r:embed="rId6"/>
            <a:stretch>
              <a:fillRect/>
            </a:stretch>
          </p:blipFill>
          <p:spPr>
            <a:xfrm>
              <a:off x="2750456" y="3902814"/>
              <a:ext cx="1964485" cy="2849389"/>
            </a:xfrm>
            <a:prstGeom prst="rect">
              <a:avLst/>
            </a:prstGeom>
          </p:spPr>
        </p:pic>
        <p:sp>
          <p:nvSpPr>
            <p:cNvPr id="19" name="Rectangle 18">
              <a:extLst>
                <a:ext uri="{FF2B5EF4-FFF2-40B4-BE49-F238E27FC236}">
                  <a16:creationId xmlns:a16="http://schemas.microsoft.com/office/drawing/2014/main" id="{A9A48446-B8E6-F0FC-B082-99DB2771F9A2}"/>
                </a:ext>
              </a:extLst>
            </p:cNvPr>
            <p:cNvSpPr/>
            <p:nvPr/>
          </p:nvSpPr>
          <p:spPr>
            <a:xfrm>
              <a:off x="2881086" y="4011298"/>
              <a:ext cx="1132114" cy="393788"/>
            </a:xfrm>
            <a:prstGeom prst="rect">
              <a:avLst/>
            </a:prstGeom>
            <a:solidFill>
              <a:schemeClr val="bg1"/>
            </a:solidFill>
            <a:ln>
              <a:solidFill>
                <a:schemeClr val="bg1"/>
              </a:solidFill>
            </a:ln>
          </p:spPr>
          <p:txBody>
            <a:bodyPr wrap="none" lIns="0" tIns="0" rIns="0" bIns="0" rtlCol="0" anchor="ctr">
              <a:noAutofit/>
            </a:bodyPr>
            <a:lstStyle/>
            <a:p>
              <a:pPr algn="ctr"/>
              <a:endParaRPr lang="en-GB">
                <a:solidFill>
                  <a:srgbClr val="000000"/>
                </a:solidFill>
              </a:endParaRPr>
            </a:p>
          </p:txBody>
        </p:sp>
        <p:sp>
          <p:nvSpPr>
            <p:cNvPr id="20" name="Rectangle 19">
              <a:extLst>
                <a:ext uri="{FF2B5EF4-FFF2-40B4-BE49-F238E27FC236}">
                  <a16:creationId xmlns:a16="http://schemas.microsoft.com/office/drawing/2014/main" id="{B2A4AE39-F495-5767-27B4-0BE6A9A177CB}"/>
                </a:ext>
              </a:extLst>
            </p:cNvPr>
            <p:cNvSpPr/>
            <p:nvPr/>
          </p:nvSpPr>
          <p:spPr>
            <a:xfrm>
              <a:off x="2881086" y="6029016"/>
              <a:ext cx="1705428" cy="393788"/>
            </a:xfrm>
            <a:prstGeom prst="rect">
              <a:avLst/>
            </a:prstGeom>
            <a:solidFill>
              <a:schemeClr val="bg1"/>
            </a:solidFill>
            <a:ln>
              <a:solidFill>
                <a:schemeClr val="bg1"/>
              </a:solidFill>
            </a:ln>
          </p:spPr>
          <p:txBody>
            <a:bodyPr wrap="none" lIns="0" tIns="0" rIns="0" bIns="0" rtlCol="0" anchor="ctr">
              <a:noAutofit/>
            </a:bodyPr>
            <a:lstStyle/>
            <a:p>
              <a:pPr algn="ctr"/>
              <a:endParaRPr lang="en-GB">
                <a:solidFill>
                  <a:srgbClr val="000000"/>
                </a:solidFill>
              </a:endParaRPr>
            </a:p>
          </p:txBody>
        </p:sp>
      </p:grpSp>
      <p:pic>
        <p:nvPicPr>
          <p:cNvPr id="23" name="Picture 22">
            <a:extLst>
              <a:ext uri="{FF2B5EF4-FFF2-40B4-BE49-F238E27FC236}">
                <a16:creationId xmlns:a16="http://schemas.microsoft.com/office/drawing/2014/main" id="{1EDA1B14-E605-E313-2633-9F4C35C0BB19}"/>
              </a:ext>
            </a:extLst>
          </p:cNvPr>
          <p:cNvPicPr>
            <a:picLocks noChangeAspect="1"/>
          </p:cNvPicPr>
          <p:nvPr/>
        </p:nvPicPr>
        <p:blipFill>
          <a:blip r:embed="rId7"/>
          <a:stretch>
            <a:fillRect/>
          </a:stretch>
        </p:blipFill>
        <p:spPr>
          <a:xfrm>
            <a:off x="5284867" y="4778208"/>
            <a:ext cx="3106264" cy="1731450"/>
          </a:xfrm>
          <a:prstGeom prst="rect">
            <a:avLst/>
          </a:prstGeom>
        </p:spPr>
      </p:pic>
      <p:pic>
        <p:nvPicPr>
          <p:cNvPr id="25" name="Picture 24">
            <a:extLst>
              <a:ext uri="{FF2B5EF4-FFF2-40B4-BE49-F238E27FC236}">
                <a16:creationId xmlns:a16="http://schemas.microsoft.com/office/drawing/2014/main" id="{74809E03-F02E-6351-88A0-727C01520200}"/>
              </a:ext>
            </a:extLst>
          </p:cNvPr>
          <p:cNvPicPr>
            <a:picLocks noChangeAspect="1"/>
          </p:cNvPicPr>
          <p:nvPr/>
        </p:nvPicPr>
        <p:blipFill>
          <a:blip r:embed="rId8"/>
          <a:stretch>
            <a:fillRect/>
          </a:stretch>
        </p:blipFill>
        <p:spPr>
          <a:xfrm>
            <a:off x="8779173" y="3928685"/>
            <a:ext cx="1830768" cy="2630768"/>
          </a:xfrm>
          <a:prstGeom prst="rect">
            <a:avLst/>
          </a:prstGeom>
        </p:spPr>
      </p:pic>
    </p:spTree>
    <p:extLst>
      <p:ext uri="{BB962C8B-B14F-4D97-AF65-F5344CB8AC3E}">
        <p14:creationId xmlns:p14="http://schemas.microsoft.com/office/powerpoint/2010/main" val="1019910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9153" y="1304360"/>
            <a:ext cx="4273666" cy="4249280"/>
          </a:xfrm>
          <a:prstGeom prst="rect">
            <a:avLst/>
          </a:prstGeom>
        </p:spPr>
      </p:pic>
      <p:sp>
        <p:nvSpPr>
          <p:cNvPr id="5" name="TextBox 4">
            <a:extLst>
              <a:ext uri="{FF2B5EF4-FFF2-40B4-BE49-F238E27FC236}">
                <a16:creationId xmlns:a16="http://schemas.microsoft.com/office/drawing/2014/main" id="{C6CDF235-E227-42A0-B7E9-66D61C27F5FB}"/>
              </a:ext>
            </a:extLst>
          </p:cNvPr>
          <p:cNvSpPr txBox="1"/>
          <p:nvPr/>
        </p:nvSpPr>
        <p:spPr>
          <a:xfrm>
            <a:off x="5528104" y="2920484"/>
            <a:ext cx="4958148"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panose="020B0604020202020204"/>
                <a:ea typeface="+mn-ea"/>
                <a:cs typeface="+mn-cs"/>
              </a:rPr>
              <a:t>Principal Examiner Feedback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panose="020B0604020202020204"/>
                <a:ea typeface="+mn-ea"/>
                <a:cs typeface="+mn-cs"/>
              </a:rPr>
              <a:t>Unit 330 – June 2023 </a:t>
            </a:r>
          </a:p>
        </p:txBody>
      </p:sp>
    </p:spTree>
    <p:extLst>
      <p:ext uri="{BB962C8B-B14F-4D97-AF65-F5344CB8AC3E}">
        <p14:creationId xmlns:p14="http://schemas.microsoft.com/office/powerpoint/2010/main" val="2419702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5463F-2B65-9830-DF30-8E81FB1E7C86}"/>
              </a:ext>
            </a:extLst>
          </p:cNvPr>
          <p:cNvSpPr>
            <a:spLocks noGrp="1"/>
          </p:cNvSpPr>
          <p:nvPr>
            <p:ph type="title"/>
          </p:nvPr>
        </p:nvSpPr>
        <p:spPr>
          <a:xfrm>
            <a:off x="282011" y="208722"/>
            <a:ext cx="10223323" cy="447261"/>
          </a:xfrm>
        </p:spPr>
        <p:txBody>
          <a:bodyPr anchor="b">
            <a:normAutofit/>
          </a:bodyPr>
          <a:lstStyle/>
          <a:p>
            <a:r>
              <a:rPr lang="en-GB" dirty="0"/>
              <a:t>High level feedback </a:t>
            </a:r>
          </a:p>
        </p:txBody>
      </p:sp>
      <p:graphicFrame>
        <p:nvGraphicFramePr>
          <p:cNvPr id="9" name="Content Placeholder 2">
            <a:extLst>
              <a:ext uri="{FF2B5EF4-FFF2-40B4-BE49-F238E27FC236}">
                <a16:creationId xmlns:a16="http://schemas.microsoft.com/office/drawing/2014/main" id="{8BB7E837-C24C-5B63-7F46-112F9472D1F7}"/>
              </a:ext>
            </a:extLst>
          </p:cNvPr>
          <p:cNvGraphicFramePr>
            <a:graphicFrameLocks noGrp="1"/>
          </p:cNvGraphicFramePr>
          <p:nvPr>
            <p:ph sz="quarter" idx="10"/>
            <p:extLst>
              <p:ext uri="{D42A27DB-BD31-4B8C-83A1-F6EECF244321}">
                <p14:modId xmlns:p14="http://schemas.microsoft.com/office/powerpoint/2010/main" val="2162877240"/>
              </p:ext>
            </p:extLst>
          </p:nvPr>
        </p:nvGraphicFramePr>
        <p:xfrm>
          <a:off x="282575" y="1076325"/>
          <a:ext cx="11809413" cy="5243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3166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AB6B7A-91BB-4A9B-93B6-A84B2C07B852}"/>
              </a:ext>
            </a:extLst>
          </p:cNvPr>
          <p:cNvSpPr txBox="1"/>
          <p:nvPr/>
        </p:nvSpPr>
        <p:spPr>
          <a:xfrm>
            <a:off x="6663249" y="5615756"/>
            <a:ext cx="5489818" cy="461665"/>
          </a:xfrm>
          <a:prstGeom prst="rect">
            <a:avLst/>
          </a:prstGeom>
          <a:noFill/>
        </p:spPr>
        <p:txBody>
          <a:bodyPr wrap="square" rtlCol="0">
            <a:spAutoFit/>
          </a:bodyPr>
          <a:lstStyle/>
          <a:p>
            <a:r>
              <a:rPr lang="en-GB" sz="2400" b="1">
                <a:solidFill>
                  <a:schemeClr val="bg1"/>
                </a:solidFill>
              </a:rPr>
              <a:t>Online Examination Review (OER) </a:t>
            </a:r>
          </a:p>
        </p:txBody>
      </p:sp>
      <p:sp>
        <p:nvSpPr>
          <p:cNvPr id="7" name="Title 2">
            <a:extLst>
              <a:ext uri="{FF2B5EF4-FFF2-40B4-BE49-F238E27FC236}">
                <a16:creationId xmlns:a16="http://schemas.microsoft.com/office/drawing/2014/main" id="{5A158822-ED35-49C8-991A-402C16B61355}"/>
              </a:ext>
            </a:extLst>
          </p:cNvPr>
          <p:cNvSpPr txBox="1">
            <a:spLocks/>
          </p:cNvSpPr>
          <p:nvPr/>
        </p:nvSpPr>
        <p:spPr>
          <a:xfrm>
            <a:off x="271380" y="249478"/>
            <a:ext cx="7180454" cy="447261"/>
          </a:xfrm>
          <a:prstGeom prst="rect">
            <a:avLst/>
          </a:prstGeom>
        </p:spPr>
        <p:txBody>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US" sz="1800"/>
              <a:t>Unit 330: Principles and Theories that Influence Children’s Care, Play, Learning and Development in the 21st Century in Wales</a:t>
            </a:r>
          </a:p>
        </p:txBody>
      </p:sp>
      <p:pic>
        <p:nvPicPr>
          <p:cNvPr id="8" name="Picture 7">
            <a:extLst>
              <a:ext uri="{FF2B5EF4-FFF2-40B4-BE49-F238E27FC236}">
                <a16:creationId xmlns:a16="http://schemas.microsoft.com/office/drawing/2014/main" id="{32B7EA8B-A01D-D762-8FEB-5780279F9355}"/>
              </a:ext>
            </a:extLst>
          </p:cNvPr>
          <p:cNvPicPr>
            <a:picLocks noChangeAspect="1"/>
          </p:cNvPicPr>
          <p:nvPr/>
        </p:nvPicPr>
        <p:blipFill>
          <a:blip r:embed="rId2"/>
          <a:stretch>
            <a:fillRect/>
          </a:stretch>
        </p:blipFill>
        <p:spPr>
          <a:xfrm>
            <a:off x="4061641" y="980473"/>
            <a:ext cx="4068718" cy="5757620"/>
          </a:xfrm>
          <a:prstGeom prst="rect">
            <a:avLst/>
          </a:prstGeom>
        </p:spPr>
      </p:pic>
    </p:spTree>
    <p:extLst>
      <p:ext uri="{BB962C8B-B14F-4D97-AF65-F5344CB8AC3E}">
        <p14:creationId xmlns:p14="http://schemas.microsoft.com/office/powerpoint/2010/main" val="2217038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Question 1 and mark scheme </a:t>
            </a:r>
          </a:p>
        </p:txBody>
      </p:sp>
      <p:sp>
        <p:nvSpPr>
          <p:cNvPr id="25" name="TextBox 24">
            <a:extLst>
              <a:ext uri="{FF2B5EF4-FFF2-40B4-BE49-F238E27FC236}">
                <a16:creationId xmlns:a16="http://schemas.microsoft.com/office/drawing/2014/main" id="{0E46DCE2-3062-37C1-AB9B-D8791BEB24D8}"/>
              </a:ext>
            </a:extLst>
          </p:cNvPr>
          <p:cNvSpPr txBox="1"/>
          <p:nvPr/>
        </p:nvSpPr>
        <p:spPr>
          <a:xfrm>
            <a:off x="6096000" y="54281"/>
            <a:ext cx="6138040" cy="738664"/>
          </a:xfrm>
          <a:prstGeom prst="rect">
            <a:avLst/>
          </a:prstGeom>
          <a:noFill/>
        </p:spPr>
        <p:txBody>
          <a:bodyPr wrap="square">
            <a:spAutoFit/>
          </a:bodyPr>
          <a:lstStyle/>
          <a:p>
            <a:r>
              <a:rPr lang="en-GB" sz="1400">
                <a:solidFill>
                  <a:srgbClr val="0070C0"/>
                </a:solidFill>
              </a:rPr>
              <a:t>Command Verb: </a:t>
            </a:r>
            <a:r>
              <a:rPr lang="en-US" sz="1400" b="1">
                <a:solidFill>
                  <a:srgbClr val="0070C0"/>
                </a:solidFill>
              </a:rPr>
              <a:t>Explain</a:t>
            </a:r>
            <a:r>
              <a:rPr lang="en-US" sz="1400">
                <a:solidFill>
                  <a:srgbClr val="0070C0"/>
                </a:solidFill>
              </a:rPr>
              <a:t> </a:t>
            </a:r>
          </a:p>
          <a:p>
            <a:r>
              <a:rPr lang="en-US" sz="1400">
                <a:solidFill>
                  <a:srgbClr val="0070C0"/>
                </a:solidFill>
              </a:rPr>
              <a:t>Provide details and reasons for how </a:t>
            </a:r>
          </a:p>
          <a:p>
            <a:r>
              <a:rPr lang="en-US" sz="1400">
                <a:solidFill>
                  <a:srgbClr val="0070C0"/>
                </a:solidFill>
              </a:rPr>
              <a:t>and why something is the way it is </a:t>
            </a:r>
            <a:endParaRPr lang="en-GB" sz="1400">
              <a:solidFill>
                <a:srgbClr val="0070C0"/>
              </a:solidFill>
            </a:endParaRPr>
          </a:p>
        </p:txBody>
      </p:sp>
      <p:pic>
        <p:nvPicPr>
          <p:cNvPr id="7" name="Picture 6">
            <a:extLst>
              <a:ext uri="{FF2B5EF4-FFF2-40B4-BE49-F238E27FC236}">
                <a16:creationId xmlns:a16="http://schemas.microsoft.com/office/drawing/2014/main" id="{D223A14C-9F31-AB79-466F-D4F39586DC6E}"/>
              </a:ext>
            </a:extLst>
          </p:cNvPr>
          <p:cNvPicPr>
            <a:picLocks noChangeAspect="1"/>
          </p:cNvPicPr>
          <p:nvPr/>
        </p:nvPicPr>
        <p:blipFill>
          <a:blip r:embed="rId2"/>
          <a:stretch>
            <a:fillRect/>
          </a:stretch>
        </p:blipFill>
        <p:spPr>
          <a:xfrm>
            <a:off x="282011" y="1171041"/>
            <a:ext cx="5295900" cy="2838450"/>
          </a:xfrm>
          <a:prstGeom prst="rect">
            <a:avLst/>
          </a:prstGeom>
        </p:spPr>
      </p:pic>
      <p:sp>
        <p:nvSpPr>
          <p:cNvPr id="11" name="TextBox 10">
            <a:extLst>
              <a:ext uri="{FF2B5EF4-FFF2-40B4-BE49-F238E27FC236}">
                <a16:creationId xmlns:a16="http://schemas.microsoft.com/office/drawing/2014/main" id="{4F875CA6-94F7-3B25-7AEA-67590B17D5F2}"/>
              </a:ext>
            </a:extLst>
          </p:cNvPr>
          <p:cNvSpPr txBox="1"/>
          <p:nvPr/>
        </p:nvSpPr>
        <p:spPr>
          <a:xfrm>
            <a:off x="282011" y="4181684"/>
            <a:ext cx="5813989" cy="2631490"/>
          </a:xfrm>
          <a:prstGeom prst="rect">
            <a:avLst/>
          </a:prstGeom>
          <a:noFill/>
        </p:spPr>
        <p:txBody>
          <a:bodyPr wrap="square">
            <a:spAutoFit/>
          </a:bodyPr>
          <a:lstStyle/>
          <a:p>
            <a:r>
              <a:rPr lang="en-GB" sz="1100">
                <a:effectLst/>
                <a:latin typeface="Arial" panose="020B0604020202020204" pitchFamily="34" charset="0"/>
                <a:ea typeface="Times New Roman" panose="02020603050405020304" pitchFamily="18" charset="0"/>
              </a:rPr>
              <a:t>Award up to </a:t>
            </a:r>
            <a:r>
              <a:rPr lang="en-GB" sz="1100" b="1">
                <a:effectLst/>
                <a:latin typeface="Arial" panose="020B0604020202020204" pitchFamily="34" charset="0"/>
                <a:ea typeface="Times New Roman" panose="02020603050405020304" pitchFamily="18" charset="0"/>
              </a:rPr>
              <a:t>6 marks. </a:t>
            </a:r>
            <a:endParaRPr lang="en-GB" sz="1100">
              <a:effectLst/>
              <a:latin typeface="Times New Roman" panose="02020603050405020304" pitchFamily="18" charset="0"/>
              <a:ea typeface="Times New Roman" panose="02020603050405020304" pitchFamily="18" charset="0"/>
            </a:endParaRPr>
          </a:p>
          <a:p>
            <a:r>
              <a:rPr lang="en-GB" sz="1100" b="1">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en-GB" sz="1100" b="1">
                <a:effectLst/>
                <a:latin typeface="Arial" panose="020B0604020202020204" pitchFamily="34" charset="0"/>
                <a:ea typeface="Times New Roman" panose="02020603050405020304" pitchFamily="18" charset="0"/>
              </a:rPr>
              <a:t>Award 0 marks </a:t>
            </a:r>
            <a:r>
              <a:rPr lang="en-GB" sz="1100">
                <a:effectLst/>
                <a:latin typeface="Arial" panose="020B0604020202020204" pitchFamily="34" charset="0"/>
                <a:ea typeface="Times New Roman" panose="02020603050405020304" pitchFamily="18" charset="0"/>
              </a:rPr>
              <a:t>for a response that is not creditworthy.</a:t>
            </a:r>
            <a:endParaRPr lang="en-GB" sz="1100">
              <a:effectLst/>
              <a:latin typeface="Times New Roman" panose="02020603050405020304" pitchFamily="18" charset="0"/>
              <a:ea typeface="Times New Roman" panose="02020603050405020304" pitchFamily="18" charset="0"/>
            </a:endParaRPr>
          </a:p>
          <a:p>
            <a:r>
              <a:rPr lang="en-GB" sz="1100">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en-GB" sz="1100" b="1">
                <a:effectLst/>
                <a:latin typeface="Arial" panose="020B0604020202020204" pitchFamily="34" charset="0"/>
                <a:ea typeface="Times New Roman" panose="02020603050405020304" pitchFamily="18" charset="0"/>
              </a:rPr>
              <a:t>Award 1-2 marks</a:t>
            </a:r>
            <a:r>
              <a:rPr lang="en-GB" sz="1100">
                <a:effectLst/>
                <a:latin typeface="Arial" panose="020B0604020202020204" pitchFamily="34" charset="0"/>
                <a:ea typeface="Times New Roman" panose="02020603050405020304" pitchFamily="18" charset="0"/>
              </a:rPr>
              <a:t> for a basic explanation which shows limited knowledge and understanding of the value for children’s holistic development when engaging in this educational experience.</a:t>
            </a:r>
            <a:endParaRPr lang="en-GB" sz="1100">
              <a:effectLst/>
              <a:latin typeface="Times New Roman" panose="02020603050405020304" pitchFamily="18" charset="0"/>
              <a:ea typeface="Times New Roman" panose="02020603050405020304" pitchFamily="18" charset="0"/>
            </a:endParaRPr>
          </a:p>
          <a:p>
            <a:r>
              <a:rPr lang="en-GB" sz="1100">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en-GB" sz="1100" b="1">
                <a:effectLst/>
                <a:latin typeface="Arial" panose="020B0604020202020204" pitchFamily="34" charset="0"/>
                <a:ea typeface="Times New Roman" panose="02020603050405020304" pitchFamily="18" charset="0"/>
              </a:rPr>
              <a:t>Award 3-4 marks </a:t>
            </a:r>
            <a:r>
              <a:rPr lang="en-GB" sz="1100">
                <a:effectLst/>
                <a:latin typeface="Arial" panose="020B0604020202020204" pitchFamily="34" charset="0"/>
                <a:ea typeface="Times New Roman" panose="02020603050405020304" pitchFamily="18" charset="0"/>
              </a:rPr>
              <a:t>for a good explanation which shows some knowledge and understanding of the value for children’s holistic development when engaging in this educational experience.</a:t>
            </a:r>
            <a:endParaRPr lang="en-GB" sz="1100">
              <a:effectLst/>
              <a:latin typeface="Times New Roman" panose="02020603050405020304" pitchFamily="18" charset="0"/>
              <a:ea typeface="Times New Roman" panose="02020603050405020304" pitchFamily="18" charset="0"/>
            </a:endParaRPr>
          </a:p>
          <a:p>
            <a:r>
              <a:rPr lang="en-GB" sz="1100">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en-GB" sz="1100" b="1">
                <a:effectLst/>
                <a:latin typeface="Arial" panose="020B0604020202020204" pitchFamily="34" charset="0"/>
                <a:ea typeface="Times New Roman" panose="02020603050405020304" pitchFamily="18" charset="0"/>
              </a:rPr>
              <a:t>Award 5-6 marks </a:t>
            </a:r>
            <a:r>
              <a:rPr lang="en-GB" sz="1100">
                <a:effectLst/>
                <a:latin typeface="Arial" panose="020B0604020202020204" pitchFamily="34" charset="0"/>
                <a:ea typeface="Times New Roman" panose="02020603050405020304" pitchFamily="18" charset="0"/>
              </a:rPr>
              <a:t>for a very good explanation which shows sound knowledge and understanding of the value for children’s holistic development when engaging in this educational experience.</a:t>
            </a:r>
            <a:endParaRPr lang="en-GB" sz="110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F493B538-0500-5A43-3864-16821D8E009F}"/>
              </a:ext>
            </a:extLst>
          </p:cNvPr>
          <p:cNvSpPr txBox="1"/>
          <p:nvPr/>
        </p:nvSpPr>
        <p:spPr>
          <a:xfrm>
            <a:off x="5909109" y="1079601"/>
            <a:ext cx="6138040" cy="5687326"/>
          </a:xfrm>
          <a:prstGeom prst="rect">
            <a:avLst/>
          </a:prstGeom>
          <a:noFill/>
        </p:spPr>
        <p:txBody>
          <a:bodyPr wrap="square">
            <a:spAutoFit/>
          </a:bodyPr>
          <a:lstStyle/>
          <a:p>
            <a:r>
              <a:rPr lang="en-GB" sz="1100">
                <a:effectLst/>
                <a:latin typeface="Arial" panose="020B0604020202020204" pitchFamily="34" charset="0"/>
                <a:ea typeface="Times New Roman" panose="02020603050405020304" pitchFamily="18" charset="0"/>
              </a:rPr>
              <a:t>Response may refer to: </a:t>
            </a:r>
            <a:endParaRPr lang="en-GB" sz="11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Role play games are important for your child’s development e.g. to build confidence/creativity/ communication/physical development and problem-solving abilities. </a:t>
            </a:r>
            <a:endParaRPr lang="en-GB" sz="110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Playing make-believe allows children to act out real-life roles/practice many different skills e.g. such as literacy/numeracy skills</a:t>
            </a:r>
            <a:endParaRPr lang="en-GB" sz="110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Children learn through observing/imagination/ experiential/hand-on experiences</a:t>
            </a:r>
            <a:endParaRPr lang="en-GB" sz="110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Playing make-believe offers developmental learning opportunities </a:t>
            </a:r>
            <a:endParaRPr lang="en-GB" sz="110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Offering opportunities through experimenting with the social and emotional roles of life</a:t>
            </a:r>
            <a:endParaRPr lang="en-GB" sz="110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Experiencing role playing around the theme of mechanic garage will help children to learn about the role and functions of a garage </a:t>
            </a:r>
            <a:endParaRPr lang="en-GB" sz="110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Children can experience the use and function of related new vocabulary/terminology/key terms etc. </a:t>
            </a:r>
            <a:endParaRPr lang="en-GB" sz="110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Gross motor and fine motor skills through the implementation of various activities and experiences through the new role play area e.g. fixing, mending, washing, </a:t>
            </a: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Communication through experiences of the environment supporting knowledge and understanding of the job roles e.g. setting up an office to pay for the work to be done on cars </a:t>
            </a:r>
            <a:endParaRPr lang="en-GB" sz="110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Literacy skills to be developed e.g. communication/manners/turn-taking/requests/ note taking/orders etc.</a:t>
            </a:r>
            <a:endParaRPr lang="en-GB" sz="110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Numeracy skills to be developed e.g. orders/ ordering and sequence/payments/counting/use of coins and notes</a:t>
            </a:r>
            <a:endParaRPr lang="en-GB" sz="110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Practicing real-life scenarios through imaginative role-play </a:t>
            </a:r>
            <a:endParaRPr lang="en-GB" sz="110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Participating in pretend play will require children to develop their cognitive thinking skills </a:t>
            </a:r>
            <a:endParaRPr lang="en-GB" sz="110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Children can learn how to assess problems, and learn how to solve them </a:t>
            </a:r>
            <a:endParaRPr lang="en-GB" sz="110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Transfer role-play experiences into real-life situations </a:t>
            </a:r>
            <a:endParaRPr lang="en-GB" sz="110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Role-play helps to expose children to new vocabulary </a:t>
            </a:r>
            <a:endParaRPr lang="en-GB" sz="110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Planning and experiencing real life experiences and developing their own understanding through role-play </a:t>
            </a:r>
            <a:endParaRPr lang="en-GB" sz="110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 Enables children to experiment in a safe environment </a:t>
            </a:r>
            <a:endParaRPr lang="en-GB" sz="1100">
              <a:effectLst/>
              <a:latin typeface="Arial" panose="020B0604020202020204" pitchFamily="34" charset="0"/>
              <a:ea typeface="Arial" panose="020B0604020202020204" pitchFamily="34" charset="0"/>
            </a:endParaRPr>
          </a:p>
          <a:p>
            <a:pPr marL="228600" indent="-228600"/>
            <a:r>
              <a:rPr lang="en-GB" sz="1100">
                <a:effectLst/>
                <a:latin typeface="Arial" panose="020B0604020202020204" pitchFamily="34" charset="0"/>
                <a:ea typeface="Arial" panose="020B0604020202020204" pitchFamily="34" charset="0"/>
              </a:rPr>
              <a:t> </a:t>
            </a:r>
          </a:p>
          <a:p>
            <a:r>
              <a:rPr lang="en-GB" sz="1100">
                <a:solidFill>
                  <a:srgbClr val="000000"/>
                </a:solidFill>
                <a:effectLst/>
                <a:latin typeface="Arial" panose="020B0604020202020204" pitchFamily="34" charset="0"/>
                <a:ea typeface="Times New Roman" panose="02020603050405020304" pitchFamily="18" charset="0"/>
              </a:rPr>
              <a:t>This list is not exhaustive.  </a:t>
            </a:r>
          </a:p>
          <a:p>
            <a:r>
              <a:rPr lang="en-GB" sz="1100">
                <a:solidFill>
                  <a:srgbClr val="000000"/>
                </a:solidFill>
                <a:effectLst/>
                <a:latin typeface="Arial" panose="020B0604020202020204" pitchFamily="34" charset="0"/>
                <a:ea typeface="Times New Roman" panose="02020603050405020304" pitchFamily="18" charset="0"/>
              </a:rPr>
              <a:t>Credit any other relevant response.</a:t>
            </a:r>
            <a:endParaRPr lang="en-GB" sz="110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endParaRPr lang="en-GB" sz="110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376281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Question 1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7132320" y="1114436"/>
            <a:ext cx="4937760"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7339584" y="1450848"/>
            <a:ext cx="4466830" cy="4801314"/>
          </a:xfrm>
          <a:prstGeom prst="rect">
            <a:avLst/>
          </a:prstGeom>
          <a:noFill/>
        </p:spPr>
        <p:txBody>
          <a:bodyPr wrap="square">
            <a:spAutoFit/>
          </a:bodyPr>
          <a:lstStyle/>
          <a:p>
            <a:r>
              <a:rPr lang="en-GB" b="1" i="1" dirty="0">
                <a:solidFill>
                  <a:srgbClr val="0070C0"/>
                </a:solidFill>
              </a:rPr>
              <a:t>Principal examiner feedback</a:t>
            </a:r>
            <a:r>
              <a:rPr lang="en-US" b="1" i="1" dirty="0">
                <a:solidFill>
                  <a:srgbClr val="0070C0"/>
                </a:solidFill>
              </a:rPr>
              <a:t>​</a:t>
            </a:r>
          </a:p>
          <a:p>
            <a:r>
              <a:rPr lang="en-GB" i="1" dirty="0">
                <a:solidFill>
                  <a:srgbClr val="0070C0"/>
                </a:solidFill>
              </a:rPr>
              <a:t>​</a:t>
            </a:r>
            <a:endParaRPr lang="en-GB" i="1" dirty="0">
              <a:solidFill>
                <a:srgbClr val="0070C0"/>
              </a:solidFill>
              <a:cs typeface="Arial"/>
            </a:endParaRPr>
          </a:p>
          <a:p>
            <a:r>
              <a:rPr lang="en-US" sz="1800" i="1" dirty="0">
                <a:solidFill>
                  <a:srgbClr val="0070C0"/>
                </a:solidFill>
              </a:rPr>
              <a:t>This response provides a very good explanation of the value for children’s holistic development when engaging in role play activities. There is a wide range of developmental areas addressed which provide knowledge and understanding of how children learn, and the importance of role play as a learning experience. The response is detailed and shows a well written expression of knowledge, </a:t>
            </a:r>
            <a:r>
              <a:rPr lang="en-US" i="1" dirty="0">
                <a:solidFill>
                  <a:srgbClr val="0070C0"/>
                </a:solidFill>
              </a:rPr>
              <a:t>and an overall s</a:t>
            </a:r>
            <a:r>
              <a:rPr lang="en-US" sz="1800" i="1" dirty="0">
                <a:solidFill>
                  <a:srgbClr val="0070C0"/>
                </a:solidFill>
              </a:rPr>
              <a:t>ound explanation </a:t>
            </a:r>
            <a:r>
              <a:rPr lang="en-US" i="1" dirty="0">
                <a:solidFill>
                  <a:srgbClr val="0070C0"/>
                </a:solidFill>
              </a:rPr>
              <a:t>with valuable experiences to support the whole discussion. This response has been awarded within the highest mark banding.  </a:t>
            </a:r>
            <a:endParaRPr lang="en-US" sz="1800" i="1" dirty="0">
              <a:solidFill>
                <a:srgbClr val="0070C0"/>
              </a:solidFill>
            </a:endParaRPr>
          </a:p>
          <a:p>
            <a:r>
              <a:rPr lang="en-GB" b="1" i="1" dirty="0">
                <a:solidFill>
                  <a:srgbClr val="0070C0"/>
                </a:solidFill>
              </a:rPr>
              <a:t>M</a:t>
            </a:r>
            <a:r>
              <a:rPr lang="en-GB" sz="1800" b="1" i="1" dirty="0">
                <a:solidFill>
                  <a:srgbClr val="0070C0"/>
                </a:solidFill>
              </a:rPr>
              <a:t>arks awarded </a:t>
            </a:r>
            <a:r>
              <a:rPr lang="en-GB" b="1" i="1" dirty="0">
                <a:solidFill>
                  <a:srgbClr val="0070C0"/>
                </a:solidFill>
              </a:rPr>
              <a:t>6/6</a:t>
            </a:r>
            <a:endParaRPr lang="en-GB" sz="1800" b="1" i="1" dirty="0">
              <a:solidFill>
                <a:srgbClr val="0070C0"/>
              </a:solidFill>
            </a:endParaRPr>
          </a:p>
        </p:txBody>
      </p:sp>
      <p:sp>
        <p:nvSpPr>
          <p:cNvPr id="5" name="TextBox 4">
            <a:extLst>
              <a:ext uri="{FF2B5EF4-FFF2-40B4-BE49-F238E27FC236}">
                <a16:creationId xmlns:a16="http://schemas.microsoft.com/office/drawing/2014/main" id="{300A4398-88C3-59D4-A7DE-9F91279B46CC}"/>
              </a:ext>
            </a:extLst>
          </p:cNvPr>
          <p:cNvSpPr txBox="1"/>
          <p:nvPr/>
        </p:nvSpPr>
        <p:spPr>
          <a:xfrm>
            <a:off x="229459" y="889247"/>
            <a:ext cx="6902861" cy="6001643"/>
          </a:xfrm>
          <a:prstGeom prst="rect">
            <a:avLst/>
          </a:prstGeom>
          <a:noFill/>
        </p:spPr>
        <p:txBody>
          <a:bodyPr wrap="square">
            <a:spAutoFit/>
          </a:bodyPr>
          <a:lstStyle/>
          <a:p>
            <a:r>
              <a:rPr lang="en-US" sz="1600"/>
              <a:t>Role play activities are extremely important when it comes to children's holistic development. role playing can support their </a:t>
            </a:r>
            <a:r>
              <a:rPr lang="en-US" sz="1600">
                <a:highlight>
                  <a:srgbClr val="FFFF00"/>
                </a:highlight>
              </a:rPr>
              <a:t>physical development,</a:t>
            </a:r>
            <a:r>
              <a:rPr lang="en-US" sz="1600"/>
              <a:t> depending on what kind of pretend game they are playing. For example, they could be running around on a field pretending to be chased by the police, which would develop their gross motor skills, strength, agility and muscles. It can also help their </a:t>
            </a:r>
            <a:r>
              <a:rPr lang="en-US" sz="1600">
                <a:highlight>
                  <a:srgbClr val="FFFF00"/>
                </a:highlight>
              </a:rPr>
              <a:t>intellectual/cognitive development</a:t>
            </a:r>
            <a:r>
              <a:rPr lang="en-US" sz="1600"/>
              <a:t>, as they would be expanding on their creativity and imagination in order to make these imaginary games come to life while playing with their friends. For example, they could be imagining that they're a king or queen, which they would also have to be imagining what a castle looks like, what other people are in a castle etc., in order to make the game as real as they can. It can also support their </a:t>
            </a:r>
            <a:r>
              <a:rPr lang="en-US" sz="1600">
                <a:highlight>
                  <a:srgbClr val="FFFF00"/>
                </a:highlight>
              </a:rPr>
              <a:t>language skills</a:t>
            </a:r>
            <a:r>
              <a:rPr lang="en-US" sz="1600"/>
              <a:t> and development, because they would be using a wider vocabulary and discover new words and meanings depending on the game they are playing, e.g. an astronaut would need to know key words about space etc. It would also support </a:t>
            </a:r>
            <a:r>
              <a:rPr lang="en-US" sz="1600">
                <a:highlight>
                  <a:srgbClr val="FFFF00"/>
                </a:highlight>
              </a:rPr>
              <a:t>their emotional development</a:t>
            </a:r>
            <a:r>
              <a:rPr lang="en-US" sz="1600"/>
              <a:t>, as they would be able to express and communicate their emotions through their pretend play, which would lead to being better at communicating their feelings in the future. It would also help their </a:t>
            </a:r>
            <a:r>
              <a:rPr lang="en-US" sz="1600">
                <a:highlight>
                  <a:srgbClr val="FFFF00"/>
                </a:highlight>
              </a:rPr>
              <a:t>social development</a:t>
            </a:r>
            <a:r>
              <a:rPr lang="en-US" sz="1600"/>
              <a:t>, as they would be working within a group of children, or a close friend, in order to come up with a game and follow through with it, developing their social skills, communication skills, ability to cooperate well and work within a team. It will also develop their confidence and independence, as it gives them the opportunity to think for themselves and put their thought and opinions out there.</a:t>
            </a:r>
            <a:endParaRPr lang="en-GB" sz="1600"/>
          </a:p>
        </p:txBody>
      </p:sp>
    </p:spTree>
    <p:extLst>
      <p:ext uri="{BB962C8B-B14F-4D97-AF65-F5344CB8AC3E}">
        <p14:creationId xmlns:p14="http://schemas.microsoft.com/office/powerpoint/2010/main" val="1843869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Question 1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759622" y="1114436"/>
            <a:ext cx="5046792"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7067551" y="1646872"/>
            <a:ext cx="4557058" cy="4524315"/>
          </a:xfrm>
          <a:prstGeom prst="rect">
            <a:avLst/>
          </a:prstGeom>
          <a:noFill/>
        </p:spPr>
        <p:txBody>
          <a:bodyPr wrap="square">
            <a:spAutoFit/>
          </a:bodyPr>
          <a:lstStyle/>
          <a:p>
            <a:r>
              <a:rPr lang="en-GB" b="1" i="1" dirty="0">
                <a:solidFill>
                  <a:srgbClr val="0070C0"/>
                </a:solidFill>
              </a:rPr>
              <a:t>Principal examiner feedback</a:t>
            </a:r>
            <a:r>
              <a:rPr lang="en-US" b="1" i="1" dirty="0">
                <a:solidFill>
                  <a:srgbClr val="0070C0"/>
                </a:solidFill>
              </a:rPr>
              <a:t>​</a:t>
            </a:r>
          </a:p>
          <a:p>
            <a:r>
              <a:rPr lang="en-GB" i="1" dirty="0">
                <a:solidFill>
                  <a:srgbClr val="0070C0"/>
                </a:solidFill>
              </a:rPr>
              <a:t>​This example demonstrates how providing an effective response can be awarded with the highest marks. The candidate has responded to the question command verb and provided an explanation which meets the expectation of the question. The response is methodical in the way it addresses a range of holistic development learning areas (as highlighted). The knowledge and understanding provided allows for a very good explanation of the value of role play and how role play  supports and enhances each of learning areas and skills.</a:t>
            </a:r>
            <a:endParaRPr lang="en-GB" i="1" dirty="0">
              <a:solidFill>
                <a:srgbClr val="0070C0"/>
              </a:solidFill>
              <a:cs typeface="Arial"/>
            </a:endParaRPr>
          </a:p>
          <a:p>
            <a:r>
              <a:rPr lang="en-GB" b="1" i="1" dirty="0">
                <a:solidFill>
                  <a:srgbClr val="0070C0"/>
                </a:solidFill>
              </a:rPr>
              <a:t>M</a:t>
            </a:r>
            <a:r>
              <a:rPr lang="en-GB" sz="1800" b="1" i="1" dirty="0">
                <a:solidFill>
                  <a:srgbClr val="0070C0"/>
                </a:solidFill>
              </a:rPr>
              <a:t>arks awarded </a:t>
            </a:r>
            <a:r>
              <a:rPr lang="en-GB" b="1" i="1" dirty="0">
                <a:solidFill>
                  <a:srgbClr val="0070C0"/>
                </a:solidFill>
              </a:rPr>
              <a:t>6/6</a:t>
            </a:r>
            <a:endParaRPr lang="en-GB" sz="1800" b="1" i="1" dirty="0">
              <a:solidFill>
                <a:srgbClr val="0070C0"/>
              </a:solidFill>
            </a:endParaRPr>
          </a:p>
        </p:txBody>
      </p:sp>
      <p:sp>
        <p:nvSpPr>
          <p:cNvPr id="3" name="TextBox 2">
            <a:extLst>
              <a:ext uri="{FF2B5EF4-FFF2-40B4-BE49-F238E27FC236}">
                <a16:creationId xmlns:a16="http://schemas.microsoft.com/office/drawing/2014/main" id="{D17F6B20-DAC6-6F66-57F1-104045F7748B}"/>
              </a:ext>
            </a:extLst>
          </p:cNvPr>
          <p:cNvSpPr txBox="1"/>
          <p:nvPr/>
        </p:nvSpPr>
        <p:spPr>
          <a:xfrm>
            <a:off x="385585" y="1114436"/>
            <a:ext cx="6192231" cy="5755422"/>
          </a:xfrm>
          <a:prstGeom prst="rect">
            <a:avLst/>
          </a:prstGeom>
          <a:noFill/>
        </p:spPr>
        <p:txBody>
          <a:bodyPr wrap="square">
            <a:spAutoFit/>
          </a:bodyPr>
          <a:lstStyle/>
          <a:p>
            <a:r>
              <a:rPr lang="en-US" sz="1600"/>
              <a:t>When engaging in role play activities, it helps the children's </a:t>
            </a:r>
            <a:r>
              <a:rPr lang="en-US" sz="1600">
                <a:highlight>
                  <a:srgbClr val="FFFF00"/>
                </a:highlight>
              </a:rPr>
              <a:t>social development</a:t>
            </a:r>
            <a:r>
              <a:rPr lang="en-US" sz="1600"/>
              <a:t>. This is because they could be playing with other children. They could be sharing the toys or things they are playing with. They could also be taking turns for example, the different roles and characters they are using. Role play activities also helps a </a:t>
            </a:r>
            <a:r>
              <a:rPr lang="en-US" sz="1600" err="1">
                <a:highlight>
                  <a:srgbClr val="FFFF00"/>
                </a:highlight>
              </a:rPr>
              <a:t>childs</a:t>
            </a:r>
            <a:r>
              <a:rPr lang="en-US" sz="1600">
                <a:highlight>
                  <a:srgbClr val="FFFF00"/>
                </a:highlight>
              </a:rPr>
              <a:t> language development</a:t>
            </a:r>
            <a:r>
              <a:rPr lang="en-US" sz="1600"/>
              <a:t>. This is because they are speaking and communicating to each other and they could be learning new words as they play. It also helps the </a:t>
            </a:r>
            <a:r>
              <a:rPr lang="en-US" sz="1600" err="1">
                <a:highlight>
                  <a:srgbClr val="FFFF00"/>
                </a:highlight>
              </a:rPr>
              <a:t>childs</a:t>
            </a:r>
            <a:r>
              <a:rPr lang="en-US" sz="1600">
                <a:highlight>
                  <a:srgbClr val="FFFF00"/>
                </a:highlight>
              </a:rPr>
              <a:t> cognitive development </a:t>
            </a:r>
            <a:r>
              <a:rPr lang="en-US" sz="1600"/>
              <a:t>because they could be learning as they as playing. For example, they could be role playing teachers and they could be counting and learning the times table or working with numbers. Role play activities can also help the </a:t>
            </a:r>
            <a:r>
              <a:rPr lang="en-US" sz="1600" err="1">
                <a:highlight>
                  <a:srgbClr val="FFFF00"/>
                </a:highlight>
              </a:rPr>
              <a:t>childs</a:t>
            </a:r>
            <a:r>
              <a:rPr lang="en-US" sz="1600">
                <a:highlight>
                  <a:srgbClr val="FFFF00"/>
                </a:highlight>
              </a:rPr>
              <a:t> emotional development </a:t>
            </a:r>
            <a:r>
              <a:rPr lang="en-US" sz="1600"/>
              <a:t>because they will feel different emotions such as happiness if they are playing nicely or they could be sad and angry if they are playing with someone else and they steal the role they want to play or a object they are playing with. It also helps their </a:t>
            </a:r>
            <a:r>
              <a:rPr lang="en-US" sz="1600">
                <a:highlight>
                  <a:srgbClr val="FFFF00"/>
                </a:highlight>
              </a:rPr>
              <a:t>physical development </a:t>
            </a:r>
            <a:r>
              <a:rPr lang="en-US" sz="1600"/>
              <a:t>because they will be moving around or running around. They could be role playing runners or sports people, this will develop their gross motor skills. Role play can also develop their fine-motor skills if they are playing with objects and toys or climbing. Role play also helps the child to </a:t>
            </a:r>
            <a:r>
              <a:rPr lang="en-US" sz="1600">
                <a:highlight>
                  <a:srgbClr val="FFFF00"/>
                </a:highlight>
              </a:rPr>
              <a:t>develop imagination skills </a:t>
            </a:r>
            <a:r>
              <a:rPr lang="en-US" sz="1600"/>
              <a:t>because they are role playing a character or making up a life or story or be whoever they want to be.</a:t>
            </a:r>
            <a:endParaRPr lang="en-GB" sz="1600"/>
          </a:p>
        </p:txBody>
      </p:sp>
    </p:spTree>
    <p:extLst>
      <p:ext uri="{BB962C8B-B14F-4D97-AF65-F5344CB8AC3E}">
        <p14:creationId xmlns:p14="http://schemas.microsoft.com/office/powerpoint/2010/main" val="2213123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Question 3 and mark scheme </a:t>
            </a:r>
          </a:p>
        </p:txBody>
      </p:sp>
      <p:sp>
        <p:nvSpPr>
          <p:cNvPr id="25" name="TextBox 24">
            <a:extLst>
              <a:ext uri="{FF2B5EF4-FFF2-40B4-BE49-F238E27FC236}">
                <a16:creationId xmlns:a16="http://schemas.microsoft.com/office/drawing/2014/main" id="{0E46DCE2-3062-37C1-AB9B-D8791BEB24D8}"/>
              </a:ext>
            </a:extLst>
          </p:cNvPr>
          <p:cNvSpPr txBox="1"/>
          <p:nvPr/>
        </p:nvSpPr>
        <p:spPr>
          <a:xfrm>
            <a:off x="6096000" y="117344"/>
            <a:ext cx="6138040" cy="523220"/>
          </a:xfrm>
          <a:prstGeom prst="rect">
            <a:avLst/>
          </a:prstGeom>
          <a:noFill/>
        </p:spPr>
        <p:txBody>
          <a:bodyPr wrap="square">
            <a:spAutoFit/>
          </a:bodyPr>
          <a:lstStyle/>
          <a:p>
            <a:r>
              <a:rPr lang="en-GB" sz="1400">
                <a:solidFill>
                  <a:srgbClr val="0070C0"/>
                </a:solidFill>
              </a:rPr>
              <a:t>Command Verb: </a:t>
            </a:r>
            <a:r>
              <a:rPr lang="en-US" sz="1400" b="1" i="1" err="1">
                <a:solidFill>
                  <a:srgbClr val="0070C0"/>
                </a:solidFill>
              </a:rPr>
              <a:t>Summarise</a:t>
            </a:r>
            <a:r>
              <a:rPr lang="en-US" sz="1400">
                <a:solidFill>
                  <a:srgbClr val="0070C0"/>
                </a:solidFill>
              </a:rPr>
              <a:t> </a:t>
            </a:r>
          </a:p>
          <a:p>
            <a:r>
              <a:rPr lang="en-US" sz="1400">
                <a:solidFill>
                  <a:srgbClr val="0070C0"/>
                </a:solidFill>
              </a:rPr>
              <a:t>Select and present the main points (without detail) </a:t>
            </a:r>
            <a:endParaRPr lang="en-GB" sz="1400">
              <a:solidFill>
                <a:srgbClr val="0070C0"/>
              </a:solidFill>
            </a:endParaRPr>
          </a:p>
        </p:txBody>
      </p:sp>
      <p:pic>
        <p:nvPicPr>
          <p:cNvPr id="3" name="Picture 2">
            <a:extLst>
              <a:ext uri="{FF2B5EF4-FFF2-40B4-BE49-F238E27FC236}">
                <a16:creationId xmlns:a16="http://schemas.microsoft.com/office/drawing/2014/main" id="{35488616-9A93-F416-1C92-C6554D16EB79}"/>
              </a:ext>
            </a:extLst>
          </p:cNvPr>
          <p:cNvPicPr>
            <a:picLocks noChangeAspect="1"/>
          </p:cNvPicPr>
          <p:nvPr/>
        </p:nvPicPr>
        <p:blipFill>
          <a:blip r:embed="rId2"/>
          <a:stretch>
            <a:fillRect/>
          </a:stretch>
        </p:blipFill>
        <p:spPr>
          <a:xfrm>
            <a:off x="282011" y="1121447"/>
            <a:ext cx="5276850" cy="2600325"/>
          </a:xfrm>
          <a:prstGeom prst="rect">
            <a:avLst/>
          </a:prstGeom>
        </p:spPr>
      </p:pic>
      <p:sp>
        <p:nvSpPr>
          <p:cNvPr id="5" name="TextBox 4">
            <a:extLst>
              <a:ext uri="{FF2B5EF4-FFF2-40B4-BE49-F238E27FC236}">
                <a16:creationId xmlns:a16="http://schemas.microsoft.com/office/drawing/2014/main" id="{A2EF9CA3-848A-DE5C-FB04-CBCBBE694F29}"/>
              </a:ext>
            </a:extLst>
          </p:cNvPr>
          <p:cNvSpPr txBox="1"/>
          <p:nvPr/>
        </p:nvSpPr>
        <p:spPr>
          <a:xfrm>
            <a:off x="6332219" y="1111202"/>
            <a:ext cx="5577769" cy="5339923"/>
          </a:xfrm>
          <a:prstGeom prst="rect">
            <a:avLst/>
          </a:prstGeom>
          <a:noFill/>
        </p:spPr>
        <p:txBody>
          <a:bodyPr wrap="square">
            <a:spAutoFit/>
          </a:bodyPr>
          <a:lstStyle/>
          <a:p>
            <a:r>
              <a:rPr lang="en-GB" sz="1100">
                <a:effectLst/>
                <a:latin typeface="Arial" panose="020B0604020202020204" pitchFamily="34" charset="0"/>
                <a:ea typeface="Times New Roman" panose="02020603050405020304" pitchFamily="18" charset="0"/>
              </a:rPr>
              <a:t>Award up to </a:t>
            </a:r>
            <a:r>
              <a:rPr lang="en-GB" sz="1100" b="1">
                <a:effectLst/>
                <a:latin typeface="Arial" panose="020B0604020202020204" pitchFamily="34" charset="0"/>
                <a:ea typeface="Times New Roman" panose="02020603050405020304" pitchFamily="18" charset="0"/>
              </a:rPr>
              <a:t>6 marks. </a:t>
            </a:r>
            <a:endParaRPr lang="en-GB" sz="1100">
              <a:effectLst/>
              <a:latin typeface="Times New Roman" panose="02020603050405020304" pitchFamily="18" charset="0"/>
              <a:ea typeface="Times New Roman" panose="02020603050405020304" pitchFamily="18" charset="0"/>
            </a:endParaRPr>
          </a:p>
          <a:p>
            <a:r>
              <a:rPr lang="en-GB" sz="1100" b="1">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en-GB" sz="1100" b="1">
                <a:effectLst/>
                <a:latin typeface="Arial" panose="020B0604020202020204" pitchFamily="34" charset="0"/>
                <a:ea typeface="Times New Roman" panose="02020603050405020304" pitchFamily="18" charset="0"/>
              </a:rPr>
              <a:t>Award 0 marks </a:t>
            </a:r>
            <a:r>
              <a:rPr lang="en-GB" sz="1100">
                <a:effectLst/>
                <a:latin typeface="Arial" panose="020B0604020202020204" pitchFamily="34" charset="0"/>
                <a:ea typeface="Times New Roman" panose="02020603050405020304" pitchFamily="18" charset="0"/>
              </a:rPr>
              <a:t>for a response that is not creditworthy.</a:t>
            </a:r>
            <a:endParaRPr lang="en-GB" sz="1100">
              <a:effectLst/>
              <a:latin typeface="Times New Roman" panose="02020603050405020304" pitchFamily="18" charset="0"/>
              <a:ea typeface="Times New Roman" panose="02020603050405020304" pitchFamily="18" charset="0"/>
            </a:endParaRPr>
          </a:p>
          <a:p>
            <a:r>
              <a:rPr lang="en-GB" sz="1100">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en-GB" sz="1100" b="1">
                <a:effectLst/>
                <a:latin typeface="Arial" panose="020B0604020202020204" pitchFamily="34" charset="0"/>
                <a:ea typeface="Times New Roman" panose="02020603050405020304" pitchFamily="18" charset="0"/>
              </a:rPr>
              <a:t>Award 1-2 marks</a:t>
            </a:r>
            <a:r>
              <a:rPr lang="en-GB" sz="1100">
                <a:effectLst/>
                <a:latin typeface="Arial" panose="020B0604020202020204" pitchFamily="34" charset="0"/>
                <a:ea typeface="Times New Roman" panose="02020603050405020304" pitchFamily="18" charset="0"/>
              </a:rPr>
              <a:t> for a basic summary which shows limited knowledge and understanding of </a:t>
            </a:r>
            <a:r>
              <a:rPr lang="en-US" sz="1100">
                <a:effectLst/>
                <a:latin typeface="Arial" panose="020B0604020202020204" pitchFamily="34" charset="0"/>
                <a:ea typeface="Times New Roman" panose="02020603050405020304" pitchFamily="18" charset="0"/>
              </a:rPr>
              <a:t>how peer pressure can affect a child’s behaviour and lead to bullying.  </a:t>
            </a:r>
            <a:endParaRPr lang="en-GB" sz="1100">
              <a:effectLst/>
              <a:latin typeface="Times New Roman" panose="02020603050405020304" pitchFamily="18" charset="0"/>
              <a:ea typeface="Times New Roman" panose="02020603050405020304" pitchFamily="18" charset="0"/>
            </a:endParaRPr>
          </a:p>
          <a:p>
            <a:r>
              <a:rPr lang="en-GB" sz="1100">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en-GB" sz="1100" b="1">
                <a:effectLst/>
                <a:latin typeface="Arial" panose="020B0604020202020204" pitchFamily="34" charset="0"/>
                <a:ea typeface="Times New Roman" panose="02020603050405020304" pitchFamily="18" charset="0"/>
              </a:rPr>
              <a:t>Award 3-4 marks </a:t>
            </a:r>
            <a:r>
              <a:rPr lang="en-GB" sz="1100">
                <a:effectLst/>
                <a:latin typeface="Arial" panose="020B0604020202020204" pitchFamily="34" charset="0"/>
                <a:ea typeface="Times New Roman" panose="02020603050405020304" pitchFamily="18" charset="0"/>
              </a:rPr>
              <a:t>for a good summary which shows some knowledge and understanding of </a:t>
            </a:r>
            <a:r>
              <a:rPr lang="en-US" sz="1100">
                <a:effectLst/>
                <a:latin typeface="Arial" panose="020B0604020202020204" pitchFamily="34" charset="0"/>
                <a:ea typeface="Times New Roman" panose="02020603050405020304" pitchFamily="18" charset="0"/>
              </a:rPr>
              <a:t>how peer pressure can affect a child’s behaviour and lead to bullying.</a:t>
            </a:r>
            <a:endParaRPr lang="en-GB" sz="1100">
              <a:effectLst/>
              <a:latin typeface="Times New Roman" panose="02020603050405020304" pitchFamily="18" charset="0"/>
              <a:ea typeface="Times New Roman" panose="02020603050405020304" pitchFamily="18" charset="0"/>
            </a:endParaRPr>
          </a:p>
          <a:p>
            <a:r>
              <a:rPr lang="en-GB" sz="1100">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en-GB" sz="1100" b="1">
                <a:effectLst/>
                <a:latin typeface="Arial" panose="020B0604020202020204" pitchFamily="34" charset="0"/>
                <a:ea typeface="Times New Roman" panose="02020603050405020304" pitchFamily="18" charset="0"/>
              </a:rPr>
              <a:t>Award 5-6 marks </a:t>
            </a:r>
            <a:r>
              <a:rPr lang="en-GB" sz="1100">
                <a:effectLst/>
                <a:latin typeface="Arial" panose="020B0604020202020204" pitchFamily="34" charset="0"/>
                <a:ea typeface="Times New Roman" panose="02020603050405020304" pitchFamily="18" charset="0"/>
              </a:rPr>
              <a:t>for a very good summary which shows sound knowledge and understanding of </a:t>
            </a:r>
            <a:r>
              <a:rPr lang="en-US" sz="1100">
                <a:effectLst/>
                <a:latin typeface="Arial" panose="020B0604020202020204" pitchFamily="34" charset="0"/>
                <a:ea typeface="Times New Roman" panose="02020603050405020304" pitchFamily="18" charset="0"/>
              </a:rPr>
              <a:t>how peer pressure can affect a child’s behaviour and lead to bullying.  </a:t>
            </a:r>
            <a:endParaRPr lang="en-GB" sz="1100">
              <a:effectLst/>
              <a:latin typeface="Times New Roman" panose="02020603050405020304" pitchFamily="18" charset="0"/>
              <a:ea typeface="Times New Roman" panose="02020603050405020304" pitchFamily="18" charset="0"/>
            </a:endParaRPr>
          </a:p>
          <a:p>
            <a:r>
              <a:rPr lang="en-GB" sz="1100">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en-GB" sz="1100">
                <a:effectLst/>
                <a:latin typeface="Arial" panose="020B0604020202020204" pitchFamily="34" charset="0"/>
                <a:ea typeface="Times New Roman" panose="02020603050405020304" pitchFamily="18" charset="0"/>
              </a:rPr>
              <a:t>Response may refer to: </a:t>
            </a:r>
            <a:endParaRPr lang="en-GB" sz="11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a:effectLst/>
                <a:latin typeface="Arial" panose="020B0604020202020204" pitchFamily="34" charset="0"/>
                <a:ea typeface="Arial" panose="020B0604020202020204" pitchFamily="34" charset="0"/>
              </a:rPr>
              <a:t>Peer pressure creates an expectation to conform to group</a:t>
            </a:r>
          </a:p>
          <a:p>
            <a:pPr marL="342900" lvl="0" indent="-342900">
              <a:buFont typeface="Symbol" panose="05050102010706020507" pitchFamily="18" charset="2"/>
              <a:buChar char=""/>
            </a:pPr>
            <a:r>
              <a:rPr lang="en-GB" sz="1100">
                <a:effectLst/>
                <a:latin typeface="Arial" panose="020B0604020202020204" pitchFamily="34" charset="0"/>
                <a:ea typeface="Arial" panose="020B0604020202020204" pitchFamily="34" charset="0"/>
              </a:rPr>
              <a:t>Children are influenced by their peers and feel pressure / to meet the needs of the group / to be liked / to fit in / to have friends </a:t>
            </a:r>
          </a:p>
          <a:p>
            <a:pPr marL="342900" lvl="0" indent="-342900">
              <a:buFont typeface="Symbol" panose="05050102010706020507" pitchFamily="18" charset="2"/>
              <a:buChar char=""/>
            </a:pPr>
            <a:r>
              <a:rPr lang="en-GB" sz="1100">
                <a:solidFill>
                  <a:srgbClr val="212121"/>
                </a:solidFill>
                <a:effectLst/>
                <a:latin typeface="Arial" panose="020B0604020202020204" pitchFamily="34" charset="0"/>
                <a:ea typeface="Arial" panose="020B0604020202020204" pitchFamily="34" charset="0"/>
              </a:rPr>
              <a:t>Children learn from one another </a:t>
            </a:r>
            <a:endParaRPr lang="en-GB" sz="110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GB" sz="1100">
                <a:effectLst/>
                <a:latin typeface="Arial" panose="020B0604020202020204" pitchFamily="34" charset="0"/>
                <a:ea typeface="Arial" panose="020B0604020202020204" pitchFamily="34" charset="0"/>
              </a:rPr>
              <a:t>Feel an internal pressure to meet the group behaviours</a:t>
            </a:r>
          </a:p>
          <a:p>
            <a:pPr marL="342900" lvl="0" indent="-342900">
              <a:buFont typeface="Symbol" panose="05050102010706020507" pitchFamily="18" charset="2"/>
              <a:buChar char=""/>
            </a:pPr>
            <a:r>
              <a:rPr lang="en-GB" sz="1100">
                <a:effectLst/>
                <a:latin typeface="Arial" panose="020B0604020202020204" pitchFamily="34" charset="0"/>
                <a:ea typeface="Arial" panose="020B0604020202020204" pitchFamily="34" charset="0"/>
              </a:rPr>
              <a:t>Peer pressure can lead to bullying as children copy the behaviour of their friends </a:t>
            </a:r>
          </a:p>
          <a:p>
            <a:pPr marL="342900" lvl="0" indent="-342900">
              <a:buFont typeface="Symbol" panose="05050102010706020507" pitchFamily="18" charset="2"/>
              <a:buChar char=""/>
            </a:pPr>
            <a:r>
              <a:rPr lang="en-GB" sz="1100">
                <a:effectLst/>
                <a:latin typeface="Arial" panose="020B0604020202020204" pitchFamily="34" charset="0"/>
                <a:ea typeface="Arial" panose="020B0604020202020204" pitchFamily="34" charset="0"/>
              </a:rPr>
              <a:t>Pressure from others in the group to participate in bullying</a:t>
            </a:r>
          </a:p>
          <a:p>
            <a:pPr marL="342900" lvl="0" indent="-342900">
              <a:buFont typeface="Symbol" panose="05050102010706020507" pitchFamily="18" charset="2"/>
              <a:buChar char=""/>
            </a:pPr>
            <a:r>
              <a:rPr lang="en-GB" sz="1100">
                <a:effectLst/>
                <a:latin typeface="Arial" panose="020B0604020202020204" pitchFamily="34" charset="0"/>
                <a:ea typeface="Arial" panose="020B0604020202020204" pitchFamily="34" charset="0"/>
              </a:rPr>
              <a:t>The desire to fit in </a:t>
            </a:r>
          </a:p>
          <a:p>
            <a:pPr marL="342900" lvl="0" indent="-342900">
              <a:buFont typeface="Symbol" panose="05050102010706020507" pitchFamily="18" charset="2"/>
              <a:buChar char=""/>
            </a:pPr>
            <a:r>
              <a:rPr lang="en-GB" sz="1100">
                <a:effectLst/>
                <a:latin typeface="Arial" panose="020B0604020202020204" pitchFamily="34" charset="0"/>
                <a:ea typeface="Arial" panose="020B0604020202020204" pitchFamily="34" charset="0"/>
              </a:rPr>
              <a:t>An act of self-preservation</a:t>
            </a:r>
          </a:p>
          <a:p>
            <a:pPr marL="342900" lvl="0" indent="-342900">
              <a:buFont typeface="Symbol" panose="05050102010706020507" pitchFamily="18" charset="2"/>
              <a:buChar char=""/>
            </a:pPr>
            <a:r>
              <a:rPr lang="en-GB" sz="1100">
                <a:effectLst/>
                <a:latin typeface="Arial" panose="020B0604020202020204" pitchFamily="34" charset="0"/>
                <a:ea typeface="Arial" panose="020B0604020202020204" pitchFamily="34" charset="0"/>
              </a:rPr>
              <a:t>Fear of being bullied / tormented / left out themselves </a:t>
            </a:r>
          </a:p>
          <a:p>
            <a:pPr marL="342900" lvl="0" indent="-342900">
              <a:buFont typeface="Symbol" panose="05050102010706020507" pitchFamily="18" charset="2"/>
              <a:buChar char=""/>
            </a:pPr>
            <a:r>
              <a:rPr lang="en-GB" sz="1100">
                <a:effectLst/>
                <a:latin typeface="Arial" panose="020B0604020202020204" pitchFamily="34" charset="0"/>
                <a:ea typeface="Arial" panose="020B0604020202020204" pitchFamily="34" charset="0"/>
              </a:rPr>
              <a:t>The need to conform to the behaviours / attitudes / personal habits of a group</a:t>
            </a:r>
          </a:p>
          <a:p>
            <a:pPr marL="342900" lvl="0" indent="-342900">
              <a:buFont typeface="Symbol" panose="05050102010706020507" pitchFamily="18" charset="2"/>
              <a:buChar char=""/>
            </a:pPr>
            <a:r>
              <a:rPr lang="en-GB" sz="1100">
                <a:effectLst/>
                <a:latin typeface="Arial" panose="020B0604020202020204" pitchFamily="34" charset="0"/>
                <a:ea typeface="Arial" panose="020B0604020202020204" pitchFamily="34" charset="0"/>
              </a:rPr>
              <a:t>Peer pressure creates behaviour that would not normally occur </a:t>
            </a:r>
          </a:p>
          <a:p>
            <a:pPr marL="342900" lvl="0" indent="-342900">
              <a:buFont typeface="Symbol" panose="05050102010706020507" pitchFamily="18" charset="2"/>
              <a:buChar char=""/>
            </a:pPr>
            <a:r>
              <a:rPr lang="en-GB" sz="1100">
                <a:effectLst/>
                <a:latin typeface="Arial" panose="020B0604020202020204" pitchFamily="34" charset="0"/>
                <a:ea typeface="Arial" panose="020B0604020202020204" pitchFamily="34" charset="0"/>
              </a:rPr>
              <a:t>Would rather the negative behaviour be against someone else and not them </a:t>
            </a:r>
          </a:p>
          <a:p>
            <a:pPr marL="342900" lvl="0" indent="-342900">
              <a:buFont typeface="Symbol" panose="05050102010706020507" pitchFamily="18" charset="2"/>
              <a:buChar char=""/>
            </a:pPr>
            <a:r>
              <a:rPr lang="en-GB" sz="1100">
                <a:effectLst/>
                <a:latin typeface="Arial" panose="020B0604020202020204" pitchFamily="34" charset="0"/>
                <a:ea typeface="Arial" panose="020B0604020202020204" pitchFamily="34" charset="0"/>
              </a:rPr>
              <a:t>Fear of repercussions if behaviours / expectations not carried out </a:t>
            </a:r>
          </a:p>
          <a:p>
            <a:r>
              <a:rPr lang="en-GB" sz="1100">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en-GB" sz="1100">
                <a:solidFill>
                  <a:srgbClr val="000000"/>
                </a:solidFill>
                <a:effectLst/>
                <a:latin typeface="Arial" panose="020B0604020202020204" pitchFamily="34" charset="0"/>
                <a:ea typeface="Times New Roman" panose="02020603050405020304" pitchFamily="18" charset="0"/>
              </a:rPr>
              <a:t>This list is not exhaustive. </a:t>
            </a:r>
            <a:endParaRPr lang="en-GB" sz="1100">
              <a:effectLst/>
              <a:latin typeface="Times New Roman" panose="02020603050405020304" pitchFamily="18" charset="0"/>
              <a:ea typeface="Times New Roman" panose="02020603050405020304" pitchFamily="18" charset="0"/>
            </a:endParaRPr>
          </a:p>
          <a:p>
            <a:r>
              <a:rPr lang="en-GB" sz="1100">
                <a:solidFill>
                  <a:srgbClr val="000000"/>
                </a:solidFill>
                <a:effectLst/>
                <a:latin typeface="Arial" panose="020B0604020202020204" pitchFamily="34" charset="0"/>
                <a:ea typeface="Times New Roman" panose="02020603050405020304" pitchFamily="18" charset="0"/>
              </a:rPr>
              <a:t>Credit any other relevant response.</a:t>
            </a:r>
            <a:endParaRPr lang="en-GB" sz="11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2302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Question 3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096000" y="1114436"/>
            <a:ext cx="5710414"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6425184" y="1320800"/>
            <a:ext cx="5199425" cy="5078313"/>
          </a:xfrm>
          <a:prstGeom prst="rect">
            <a:avLst/>
          </a:prstGeom>
          <a:noFill/>
        </p:spPr>
        <p:txBody>
          <a:bodyPr wrap="square">
            <a:spAutoFit/>
          </a:bodyPr>
          <a:lstStyle/>
          <a:p>
            <a:r>
              <a:rPr lang="en-GB" b="1" i="1" dirty="0">
                <a:solidFill>
                  <a:srgbClr val="0070C0"/>
                </a:solidFill>
              </a:rPr>
              <a:t>Principal examiner feedback</a:t>
            </a:r>
            <a:r>
              <a:rPr lang="en-US" b="1" i="1" dirty="0">
                <a:solidFill>
                  <a:srgbClr val="0070C0"/>
                </a:solidFill>
              </a:rPr>
              <a:t>​</a:t>
            </a:r>
          </a:p>
          <a:p>
            <a:r>
              <a:rPr lang="en-GB" i="1" dirty="0">
                <a:solidFill>
                  <a:srgbClr val="0070C0"/>
                </a:solidFill>
              </a:rPr>
              <a:t>​</a:t>
            </a:r>
            <a:endParaRPr lang="en-GB" i="1" dirty="0">
              <a:solidFill>
                <a:srgbClr val="0070C0"/>
              </a:solidFill>
              <a:cs typeface="Arial"/>
            </a:endParaRPr>
          </a:p>
          <a:p>
            <a:r>
              <a:rPr lang="en-US" sz="1800" i="1" dirty="0">
                <a:solidFill>
                  <a:srgbClr val="0070C0"/>
                </a:solidFill>
              </a:rPr>
              <a:t>This response offers a clear summary of how peer pressure can affect a child’s </a:t>
            </a:r>
            <a:r>
              <a:rPr lang="en-GB" sz="1800" i="1" dirty="0">
                <a:solidFill>
                  <a:srgbClr val="0070C0"/>
                </a:solidFill>
              </a:rPr>
              <a:t>behaviour</a:t>
            </a:r>
            <a:r>
              <a:rPr lang="en-US" sz="1800" i="1" dirty="0">
                <a:solidFill>
                  <a:srgbClr val="0070C0"/>
                </a:solidFill>
              </a:rPr>
              <a:t> and how it may lead to bullying. There a firm understanding shown within this response of the types of situations or experiences that may lead to changes in </a:t>
            </a:r>
            <a:r>
              <a:rPr lang="en-US" sz="1800" i="1" dirty="0" err="1">
                <a:solidFill>
                  <a:srgbClr val="0070C0"/>
                </a:solidFill>
              </a:rPr>
              <a:t>behaviour</a:t>
            </a:r>
            <a:r>
              <a:rPr lang="en-US" i="1" dirty="0">
                <a:solidFill>
                  <a:srgbClr val="0070C0"/>
                </a:solidFill>
              </a:rPr>
              <a:t>. Also, the impact of these </a:t>
            </a:r>
            <a:r>
              <a:rPr lang="en-US" i="1" dirty="0" err="1">
                <a:solidFill>
                  <a:srgbClr val="0070C0"/>
                </a:solidFill>
              </a:rPr>
              <a:t>behaviours</a:t>
            </a:r>
            <a:r>
              <a:rPr lang="en-US" i="1" dirty="0">
                <a:solidFill>
                  <a:srgbClr val="0070C0"/>
                </a:solidFill>
              </a:rPr>
              <a:t> and how they may lead to bullying others. This response </a:t>
            </a:r>
            <a:r>
              <a:rPr lang="en-GB" i="1" dirty="0">
                <a:solidFill>
                  <a:srgbClr val="0070C0"/>
                </a:solidFill>
              </a:rPr>
              <a:t>summarises</a:t>
            </a:r>
            <a:r>
              <a:rPr lang="en-US" i="1" dirty="0">
                <a:solidFill>
                  <a:srgbClr val="0070C0"/>
                </a:solidFill>
              </a:rPr>
              <a:t> the need to fit in with peer groups and to often feel compelled to copy the </a:t>
            </a:r>
            <a:r>
              <a:rPr lang="en-US" i="1" dirty="0" err="1">
                <a:solidFill>
                  <a:srgbClr val="0070C0"/>
                </a:solidFill>
              </a:rPr>
              <a:t>behaviour</a:t>
            </a:r>
            <a:r>
              <a:rPr lang="en-US" i="1" dirty="0">
                <a:solidFill>
                  <a:srgbClr val="0070C0"/>
                </a:solidFill>
              </a:rPr>
              <a:t> or actions of what others do. Some areas addressed were targeting others and bullying, the fear of speaking out and joining in with the negative </a:t>
            </a:r>
            <a:r>
              <a:rPr lang="en-US" i="1" dirty="0" err="1">
                <a:solidFill>
                  <a:srgbClr val="0070C0"/>
                </a:solidFill>
              </a:rPr>
              <a:t>behavioursof</a:t>
            </a:r>
            <a:r>
              <a:rPr lang="en-US" i="1" dirty="0">
                <a:solidFill>
                  <a:srgbClr val="0070C0"/>
                </a:solidFill>
              </a:rPr>
              <a:t> others through peer pressure. This is an example of an excellent and clearly addressed response. </a:t>
            </a:r>
          </a:p>
          <a:p>
            <a:r>
              <a:rPr lang="en-US" i="1" dirty="0">
                <a:solidFill>
                  <a:srgbClr val="0070C0"/>
                </a:solidFill>
              </a:rPr>
              <a:t> </a:t>
            </a:r>
            <a:r>
              <a:rPr lang="en-US" sz="1800" i="1" dirty="0">
                <a:solidFill>
                  <a:srgbClr val="0070C0"/>
                </a:solidFill>
              </a:rPr>
              <a:t>  </a:t>
            </a:r>
            <a:r>
              <a:rPr lang="en-GB" b="1" i="1" dirty="0">
                <a:solidFill>
                  <a:srgbClr val="0070C0"/>
                </a:solidFill>
              </a:rPr>
              <a:t>M</a:t>
            </a:r>
            <a:r>
              <a:rPr lang="en-GB" sz="1800" b="1" i="1" dirty="0">
                <a:solidFill>
                  <a:srgbClr val="0070C0"/>
                </a:solidFill>
              </a:rPr>
              <a:t>arks awarded 6/6</a:t>
            </a:r>
          </a:p>
        </p:txBody>
      </p:sp>
      <p:sp>
        <p:nvSpPr>
          <p:cNvPr id="3" name="TextBox 2">
            <a:extLst>
              <a:ext uri="{FF2B5EF4-FFF2-40B4-BE49-F238E27FC236}">
                <a16:creationId xmlns:a16="http://schemas.microsoft.com/office/drawing/2014/main" id="{BD0087DE-9C62-1988-AE28-7CBEA5A008D3}"/>
              </a:ext>
            </a:extLst>
          </p:cNvPr>
          <p:cNvSpPr txBox="1"/>
          <p:nvPr/>
        </p:nvSpPr>
        <p:spPr>
          <a:xfrm>
            <a:off x="385586" y="1154429"/>
            <a:ext cx="5503150" cy="5509200"/>
          </a:xfrm>
          <a:prstGeom prst="rect">
            <a:avLst/>
          </a:prstGeom>
          <a:noFill/>
        </p:spPr>
        <p:txBody>
          <a:bodyPr wrap="square">
            <a:spAutoFit/>
          </a:bodyPr>
          <a:lstStyle/>
          <a:p>
            <a:r>
              <a:rPr lang="en-US" sz="1600"/>
              <a:t>Peer pressure can hugely affect a child's behaviour and can cause serious issues down the line, such as bullying. </a:t>
            </a:r>
            <a:r>
              <a:rPr lang="en-US" sz="1600">
                <a:highlight>
                  <a:srgbClr val="FFFF00"/>
                </a:highlight>
              </a:rPr>
              <a:t>Peer pressure can cause a child to do something, even if they don't want to, just because all of their friends are doing it and they want to fit in</a:t>
            </a:r>
            <a:r>
              <a:rPr lang="en-US" sz="1600"/>
              <a:t>, such as vaping, drinking, doing drugs etc. It could make them </a:t>
            </a:r>
            <a:r>
              <a:rPr lang="en-US" sz="1600">
                <a:highlight>
                  <a:srgbClr val="FFFF00"/>
                </a:highlight>
              </a:rPr>
              <a:t>feel embarrassed if they aren't doing what everyone else is doing</a:t>
            </a:r>
            <a:r>
              <a:rPr lang="en-US" sz="1600"/>
              <a:t>, leading to others </a:t>
            </a:r>
            <a:r>
              <a:rPr lang="en-US" sz="1600">
                <a:highlight>
                  <a:srgbClr val="FFFF00"/>
                </a:highlight>
              </a:rPr>
              <a:t>singling them out </a:t>
            </a:r>
            <a:r>
              <a:rPr lang="en-US" sz="1600"/>
              <a:t>and </a:t>
            </a:r>
            <a:r>
              <a:rPr lang="en-US" sz="1600">
                <a:highlight>
                  <a:srgbClr val="FFFF00"/>
                </a:highlight>
              </a:rPr>
              <a:t>targeting</a:t>
            </a:r>
            <a:r>
              <a:rPr lang="en-US" sz="1600"/>
              <a:t> them by bullying them, both </a:t>
            </a:r>
            <a:r>
              <a:rPr lang="en-US" sz="1600">
                <a:highlight>
                  <a:srgbClr val="FFFF00"/>
                </a:highlight>
              </a:rPr>
              <a:t>online and in person</a:t>
            </a:r>
            <a:r>
              <a:rPr lang="en-US" sz="1600"/>
              <a:t>. It could severely damage a child's mental health, as they may be doing everything they can to </a:t>
            </a:r>
            <a:r>
              <a:rPr lang="en-US" sz="1600">
                <a:highlight>
                  <a:srgbClr val="FFFF00"/>
                </a:highlight>
              </a:rPr>
              <a:t>fit in </a:t>
            </a:r>
            <a:r>
              <a:rPr lang="en-US" sz="1600"/>
              <a:t>and do what everyone else is doing, leading them to lose their own sense of identity and </a:t>
            </a:r>
            <a:r>
              <a:rPr lang="en-US" sz="1600">
                <a:highlight>
                  <a:srgbClr val="FFFF00"/>
                </a:highlight>
              </a:rPr>
              <a:t>become a follower. </a:t>
            </a:r>
            <a:r>
              <a:rPr lang="en-US" sz="1600"/>
              <a:t>It makes them </a:t>
            </a:r>
            <a:r>
              <a:rPr lang="en-US" sz="1600">
                <a:highlight>
                  <a:srgbClr val="FFFF00"/>
                </a:highlight>
              </a:rPr>
              <a:t>too scared to speak up </a:t>
            </a:r>
            <a:r>
              <a:rPr lang="en-US" sz="1600"/>
              <a:t>and voice their own opinions, or say no, because the </a:t>
            </a:r>
            <a:r>
              <a:rPr lang="en-US" sz="1600">
                <a:highlight>
                  <a:srgbClr val="FFFF00"/>
                </a:highlight>
              </a:rPr>
              <a:t>pressure of fitting in </a:t>
            </a:r>
            <a:r>
              <a:rPr lang="en-US" sz="1600"/>
              <a:t>to society is too strong for them to cope with, so they </a:t>
            </a:r>
            <a:r>
              <a:rPr lang="en-US" sz="1600">
                <a:highlight>
                  <a:srgbClr val="FFFF00"/>
                </a:highlight>
              </a:rPr>
              <a:t>end up giving in </a:t>
            </a:r>
            <a:r>
              <a:rPr lang="en-US" sz="1600"/>
              <a:t>and </a:t>
            </a:r>
            <a:r>
              <a:rPr lang="en-US" sz="1600">
                <a:highlight>
                  <a:srgbClr val="FFFF00"/>
                </a:highlight>
              </a:rPr>
              <a:t>staying quiet</a:t>
            </a:r>
            <a:r>
              <a:rPr lang="en-US" sz="1600"/>
              <a:t>. It could lead to them making huge mistakes and damaging life choices, such as smoking. If the group of children that they are with begin bullying a random person, it could even </a:t>
            </a:r>
            <a:r>
              <a:rPr lang="en-US" sz="1600">
                <a:highlight>
                  <a:srgbClr val="FFFF00"/>
                </a:highlight>
              </a:rPr>
              <a:t>cause the child to join in </a:t>
            </a:r>
            <a:r>
              <a:rPr lang="en-US" sz="1600"/>
              <a:t>with the bullying, even though they are </a:t>
            </a:r>
            <a:r>
              <a:rPr lang="en-US" sz="1600">
                <a:highlight>
                  <a:srgbClr val="FFFF00"/>
                </a:highlight>
              </a:rPr>
              <a:t>fully aware of how wrong it is, </a:t>
            </a:r>
            <a:r>
              <a:rPr lang="en-US" sz="1600"/>
              <a:t>because they are too scared to speak up and be different.</a:t>
            </a:r>
            <a:endParaRPr lang="en-GB" sz="1600"/>
          </a:p>
        </p:txBody>
      </p:sp>
    </p:spTree>
    <p:extLst>
      <p:ext uri="{BB962C8B-B14F-4D97-AF65-F5344CB8AC3E}">
        <p14:creationId xmlns:p14="http://schemas.microsoft.com/office/powerpoint/2010/main" val="2172618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Question 3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759622" y="1114436"/>
            <a:ext cx="5046792"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7027101" y="1219200"/>
            <a:ext cx="4779313" cy="5047536"/>
          </a:xfrm>
          <a:prstGeom prst="rect">
            <a:avLst/>
          </a:prstGeom>
          <a:noFill/>
        </p:spPr>
        <p:txBody>
          <a:bodyPr wrap="square">
            <a:spAutoFit/>
          </a:bodyPr>
          <a:lstStyle/>
          <a:p>
            <a:r>
              <a:rPr lang="en-GB" b="1" i="1" dirty="0">
                <a:solidFill>
                  <a:srgbClr val="0070C0"/>
                </a:solidFill>
              </a:rPr>
              <a:t>Principal examiner feedback</a:t>
            </a:r>
            <a:r>
              <a:rPr lang="en-US" b="1" i="1" dirty="0">
                <a:solidFill>
                  <a:srgbClr val="0070C0"/>
                </a:solidFill>
              </a:rPr>
              <a:t>​</a:t>
            </a:r>
          </a:p>
          <a:p>
            <a:r>
              <a:rPr lang="en-GB" sz="800" i="1" dirty="0">
                <a:solidFill>
                  <a:srgbClr val="0070C0"/>
                </a:solidFill>
              </a:rPr>
              <a:t>​</a:t>
            </a:r>
            <a:endParaRPr lang="en-GB" sz="800" i="1" dirty="0">
              <a:solidFill>
                <a:srgbClr val="0070C0"/>
              </a:solidFill>
              <a:cs typeface="Arial"/>
            </a:endParaRPr>
          </a:p>
          <a:p>
            <a:r>
              <a:rPr lang="en-US" sz="1800" i="1" dirty="0">
                <a:solidFill>
                  <a:srgbClr val="0070C0"/>
                </a:solidFill>
              </a:rPr>
              <a:t>This response highlights the key areas associated with peer pressure and the effects of others on a child’s </a:t>
            </a:r>
            <a:r>
              <a:rPr lang="en-US" sz="1800" i="1" dirty="0" err="1">
                <a:solidFill>
                  <a:srgbClr val="0070C0"/>
                </a:solidFill>
              </a:rPr>
              <a:t>behaviour</a:t>
            </a:r>
            <a:r>
              <a:rPr lang="en-US" sz="1800" i="1" dirty="0">
                <a:solidFill>
                  <a:srgbClr val="0070C0"/>
                </a:solidFill>
              </a:rPr>
              <a:t>, which may lead to bullying. This response focuses on the impact of how children can become bullies by be bullied themselves. </a:t>
            </a:r>
            <a:r>
              <a:rPr lang="en-US" i="1" dirty="0">
                <a:solidFill>
                  <a:srgbClr val="0070C0"/>
                </a:solidFill>
              </a:rPr>
              <a:t>Addressing how children may</a:t>
            </a:r>
            <a:r>
              <a:rPr lang="en-US" sz="1800" i="1" dirty="0">
                <a:solidFill>
                  <a:srgbClr val="0070C0"/>
                </a:solidFill>
              </a:rPr>
              <a:t> participate in actions or </a:t>
            </a:r>
            <a:r>
              <a:rPr lang="en-US" sz="1800" i="1" dirty="0" err="1">
                <a:solidFill>
                  <a:srgbClr val="0070C0"/>
                </a:solidFill>
              </a:rPr>
              <a:t>behaviours</a:t>
            </a:r>
            <a:r>
              <a:rPr lang="en-US" sz="1800" i="1" dirty="0">
                <a:solidFill>
                  <a:srgbClr val="0070C0"/>
                </a:solidFill>
              </a:rPr>
              <a:t> themselves through being coerced by their peer group, and through a pressure to conform. Some areas </a:t>
            </a:r>
            <a:r>
              <a:rPr lang="en-US" i="1" dirty="0">
                <a:solidFill>
                  <a:srgbClr val="0070C0"/>
                </a:solidFill>
              </a:rPr>
              <a:t>highlighted</a:t>
            </a:r>
            <a:r>
              <a:rPr lang="en-US" sz="1800" i="1" dirty="0">
                <a:solidFill>
                  <a:srgbClr val="0070C0"/>
                </a:solidFill>
              </a:rPr>
              <a:t> relate to the fear of being picked on by the peer group, being called nam</a:t>
            </a:r>
            <a:r>
              <a:rPr lang="en-US" i="1" dirty="0">
                <a:solidFill>
                  <a:srgbClr val="0070C0"/>
                </a:solidFill>
              </a:rPr>
              <a:t>es or being a victim of physical harm. This response offers a clear summary of the negative impact of peer pressure on a child’s </a:t>
            </a:r>
            <a:r>
              <a:rPr lang="en-US" i="1" dirty="0" err="1">
                <a:solidFill>
                  <a:srgbClr val="0070C0"/>
                </a:solidFill>
              </a:rPr>
              <a:t>behaviour</a:t>
            </a:r>
            <a:r>
              <a:rPr lang="en-US" i="1" dirty="0">
                <a:solidFill>
                  <a:srgbClr val="0070C0"/>
                </a:solidFill>
              </a:rPr>
              <a:t>. </a:t>
            </a:r>
            <a:endParaRPr lang="en-US" sz="1800" i="1" dirty="0">
              <a:solidFill>
                <a:srgbClr val="0070C0"/>
              </a:solidFill>
            </a:endParaRPr>
          </a:p>
          <a:p>
            <a:endParaRPr lang="en-US" sz="800" b="1" i="1" dirty="0">
              <a:solidFill>
                <a:srgbClr val="0070C0"/>
              </a:solidFill>
            </a:endParaRPr>
          </a:p>
          <a:p>
            <a:r>
              <a:rPr lang="en-GB" sz="1800" b="1" i="1" dirty="0">
                <a:solidFill>
                  <a:srgbClr val="0070C0"/>
                </a:solidFill>
              </a:rPr>
              <a:t> marks awarded 5/6</a:t>
            </a:r>
          </a:p>
        </p:txBody>
      </p:sp>
      <p:sp>
        <p:nvSpPr>
          <p:cNvPr id="3" name="TextBox 2">
            <a:extLst>
              <a:ext uri="{FF2B5EF4-FFF2-40B4-BE49-F238E27FC236}">
                <a16:creationId xmlns:a16="http://schemas.microsoft.com/office/drawing/2014/main" id="{AEF954EF-19D5-41AB-F6E3-2AD3AF208F9B}"/>
              </a:ext>
            </a:extLst>
          </p:cNvPr>
          <p:cNvSpPr txBox="1"/>
          <p:nvPr/>
        </p:nvSpPr>
        <p:spPr>
          <a:xfrm>
            <a:off x="567392" y="1219200"/>
            <a:ext cx="5300008" cy="5632311"/>
          </a:xfrm>
          <a:prstGeom prst="rect">
            <a:avLst/>
          </a:prstGeom>
          <a:noFill/>
        </p:spPr>
        <p:txBody>
          <a:bodyPr wrap="square">
            <a:spAutoFit/>
          </a:bodyPr>
          <a:lstStyle/>
          <a:p>
            <a:r>
              <a:rPr lang="en-US"/>
              <a:t>Peer pressure can affect a child's behaviour because it can make them </a:t>
            </a:r>
            <a:r>
              <a:rPr lang="en-US">
                <a:highlight>
                  <a:srgbClr val="FFFF00"/>
                </a:highlight>
              </a:rPr>
              <a:t>feel helpless </a:t>
            </a:r>
            <a:r>
              <a:rPr lang="en-US"/>
              <a:t>and puts them in a horrible situation. </a:t>
            </a:r>
            <a:r>
              <a:rPr lang="en-US">
                <a:highlight>
                  <a:srgbClr val="FFFF00"/>
                </a:highlight>
              </a:rPr>
              <a:t>Peer pressure will make the child do things they don't want to do </a:t>
            </a:r>
            <a:r>
              <a:rPr lang="en-US"/>
              <a:t>which could affect their mental health and make them </a:t>
            </a:r>
            <a:r>
              <a:rPr lang="en-US">
                <a:highlight>
                  <a:srgbClr val="FFFF00"/>
                </a:highlight>
              </a:rPr>
              <a:t>feel upset</a:t>
            </a:r>
            <a:r>
              <a:rPr lang="en-US"/>
              <a:t>. Peer pressure could lead to bullying because if they child stands up for themselves or says they don't want to do something then </a:t>
            </a:r>
            <a:r>
              <a:rPr lang="en-US">
                <a:highlight>
                  <a:srgbClr val="FFFF00"/>
                </a:highlight>
              </a:rPr>
              <a:t>they could be picked on </a:t>
            </a:r>
            <a:r>
              <a:rPr lang="en-US"/>
              <a:t>for being a '</a:t>
            </a:r>
            <a:r>
              <a:rPr lang="en-US" err="1"/>
              <a:t>whimp</a:t>
            </a:r>
            <a:r>
              <a:rPr lang="en-US"/>
              <a:t>' and not doing what they asked which could also lead to </a:t>
            </a:r>
            <a:r>
              <a:rPr lang="en-US">
                <a:highlight>
                  <a:srgbClr val="FFFF00"/>
                </a:highlight>
              </a:rPr>
              <a:t>physical harm such as pushing or hitting</a:t>
            </a:r>
            <a:r>
              <a:rPr lang="en-US"/>
              <a:t>. This may mean the child </a:t>
            </a:r>
            <a:r>
              <a:rPr lang="en-US">
                <a:highlight>
                  <a:srgbClr val="FFFF00"/>
                </a:highlight>
              </a:rPr>
              <a:t>becomes quiet </a:t>
            </a:r>
            <a:r>
              <a:rPr lang="en-US"/>
              <a:t>and has </a:t>
            </a:r>
            <a:r>
              <a:rPr lang="en-US">
                <a:highlight>
                  <a:srgbClr val="FFFF00"/>
                </a:highlight>
              </a:rPr>
              <a:t>little friend</a:t>
            </a:r>
            <a:r>
              <a:rPr lang="en-US"/>
              <a:t>s and might </a:t>
            </a:r>
            <a:r>
              <a:rPr lang="en-US">
                <a:highlight>
                  <a:srgbClr val="FFFF00"/>
                </a:highlight>
              </a:rPr>
              <a:t>disengage with activities and people in school</a:t>
            </a:r>
            <a:r>
              <a:rPr lang="en-US"/>
              <a:t>. It could also affect this child's behaviour if they </a:t>
            </a:r>
            <a:r>
              <a:rPr lang="en-US">
                <a:highlight>
                  <a:srgbClr val="FFFF00"/>
                </a:highlight>
              </a:rPr>
              <a:t>give in to peer pressure and do the thing they are asked to do</a:t>
            </a:r>
            <a:r>
              <a:rPr lang="en-US"/>
              <a:t>. This could be something bad which they would be </a:t>
            </a:r>
            <a:r>
              <a:rPr lang="en-US">
                <a:highlight>
                  <a:srgbClr val="FFFF00"/>
                </a:highlight>
              </a:rPr>
              <a:t>getting into trouble </a:t>
            </a:r>
            <a:r>
              <a:rPr lang="en-US"/>
              <a:t>for and shouted at. This could also make the child </a:t>
            </a:r>
            <a:r>
              <a:rPr lang="en-US">
                <a:highlight>
                  <a:srgbClr val="FFFF00"/>
                </a:highlight>
              </a:rPr>
              <a:t>feel upset </a:t>
            </a:r>
            <a:r>
              <a:rPr lang="en-US"/>
              <a:t>because they don't want to be shouted at.</a:t>
            </a:r>
            <a:endParaRPr lang="en-GB"/>
          </a:p>
        </p:txBody>
      </p:sp>
    </p:spTree>
    <p:extLst>
      <p:ext uri="{BB962C8B-B14F-4D97-AF65-F5344CB8AC3E}">
        <p14:creationId xmlns:p14="http://schemas.microsoft.com/office/powerpoint/2010/main" val="900074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D1BBF5-9C26-5748-9A7C-2DF05B32B242}"/>
              </a:ext>
            </a:extLst>
          </p:cNvPr>
          <p:cNvSpPr/>
          <p:nvPr/>
        </p:nvSpPr>
        <p:spPr>
          <a:xfrm>
            <a:off x="5671147" y="914352"/>
            <a:ext cx="6199085"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City &amp; Guilds and WJEC continue to work collaboratively and in partnership with the following organisations who will also be contributing to this event: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Qualifications Wales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Social Care Wales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Health Education and Improvement Wales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BB9"/>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BB9"/>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BB9"/>
              </a:solidFill>
              <a:effectLst/>
              <a:uLnTx/>
              <a:uFillTx/>
              <a:latin typeface="Arial" panose="020B0604020202020204"/>
              <a:ea typeface="+mn-ea"/>
              <a:cs typeface="+mn-cs"/>
            </a:endParaRPr>
          </a:p>
        </p:txBody>
      </p:sp>
      <p:pic>
        <p:nvPicPr>
          <p:cNvPr id="4" name="Picture 3"/>
          <p:cNvPicPr>
            <a:picLocks noChangeAspect="1"/>
          </p:cNvPicPr>
          <p:nvPr/>
        </p:nvPicPr>
        <p:blipFill>
          <a:blip r:embed="rId2"/>
          <a:stretch>
            <a:fillRect/>
          </a:stretch>
        </p:blipFill>
        <p:spPr>
          <a:xfrm>
            <a:off x="5450519" y="5532723"/>
            <a:ext cx="1134424" cy="1097108"/>
          </a:xfrm>
          <a:prstGeom prst="rect">
            <a:avLst/>
          </a:prstGeom>
        </p:spPr>
      </p:pic>
      <p:pic>
        <p:nvPicPr>
          <p:cNvPr id="5" name="Picture 4"/>
          <p:cNvPicPr>
            <a:picLocks noChangeAspect="1"/>
          </p:cNvPicPr>
          <p:nvPr/>
        </p:nvPicPr>
        <p:blipFill>
          <a:blip r:embed="rId3"/>
          <a:stretch>
            <a:fillRect/>
          </a:stretch>
        </p:blipFill>
        <p:spPr>
          <a:xfrm>
            <a:off x="9551923" y="5953425"/>
            <a:ext cx="2276422" cy="578285"/>
          </a:xfrm>
          <a:prstGeom prst="rect">
            <a:avLst/>
          </a:prstGeom>
        </p:spPr>
      </p:pic>
      <p:pic>
        <p:nvPicPr>
          <p:cNvPr id="6" name="Picture 5"/>
          <p:cNvPicPr>
            <a:picLocks noChangeAspect="1"/>
          </p:cNvPicPr>
          <p:nvPr/>
        </p:nvPicPr>
        <p:blipFill>
          <a:blip r:embed="rId4"/>
          <a:stretch>
            <a:fillRect/>
          </a:stretch>
        </p:blipFill>
        <p:spPr>
          <a:xfrm>
            <a:off x="6904251" y="6016499"/>
            <a:ext cx="2265304" cy="452138"/>
          </a:xfrm>
          <a:prstGeom prst="rect">
            <a:avLst/>
          </a:prstGeom>
        </p:spPr>
      </p:pic>
      <p:sp>
        <p:nvSpPr>
          <p:cNvPr id="8" name="TextBox 7">
            <a:extLst>
              <a:ext uri="{FF2B5EF4-FFF2-40B4-BE49-F238E27FC236}">
                <a16:creationId xmlns:a16="http://schemas.microsoft.com/office/drawing/2014/main" id="{0EF00CB5-D465-4E24-8CB2-1E0B1A9E3E21}"/>
              </a:ext>
            </a:extLst>
          </p:cNvPr>
          <p:cNvSpPr txBox="1"/>
          <p:nvPr/>
        </p:nvSpPr>
        <p:spPr>
          <a:xfrm>
            <a:off x="321768" y="887135"/>
            <a:ext cx="4728353" cy="63709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This event is supported and facilitated by representatives and subject specialists from WJEC and City and Guilds.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WJEC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sng"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Amy Allen-Thomas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sng"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Subject Officer – Children’s, Care, Play, Learning and Development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Level 2 CCPLD: Core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Level 2 CCPLD: Practice and Theory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Level 3 CCPLD: Practice and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14000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WJEC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sng"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Lianne Haymer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sng"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Principal Examiner – Children’s, Care, Play, Learning and Development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Level 3 CCPLD: Practice and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4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4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99394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Question 4(a) and mark scheme </a:t>
            </a:r>
          </a:p>
        </p:txBody>
      </p:sp>
      <p:sp>
        <p:nvSpPr>
          <p:cNvPr id="25" name="TextBox 24">
            <a:extLst>
              <a:ext uri="{FF2B5EF4-FFF2-40B4-BE49-F238E27FC236}">
                <a16:creationId xmlns:a16="http://schemas.microsoft.com/office/drawing/2014/main" id="{0E46DCE2-3062-37C1-AB9B-D8791BEB24D8}"/>
              </a:ext>
            </a:extLst>
          </p:cNvPr>
          <p:cNvSpPr txBox="1"/>
          <p:nvPr/>
        </p:nvSpPr>
        <p:spPr>
          <a:xfrm>
            <a:off x="6096000" y="117344"/>
            <a:ext cx="3225421" cy="738664"/>
          </a:xfrm>
          <a:prstGeom prst="rect">
            <a:avLst/>
          </a:prstGeom>
          <a:noFill/>
        </p:spPr>
        <p:txBody>
          <a:bodyPr wrap="square">
            <a:spAutoFit/>
          </a:bodyPr>
          <a:lstStyle/>
          <a:p>
            <a:r>
              <a:rPr lang="en-GB" sz="1400">
                <a:solidFill>
                  <a:srgbClr val="0070C0"/>
                </a:solidFill>
              </a:rPr>
              <a:t>Command Verb: </a:t>
            </a:r>
            <a:r>
              <a:rPr lang="en-US" sz="1400" b="1" i="1">
                <a:solidFill>
                  <a:srgbClr val="0070C0"/>
                </a:solidFill>
              </a:rPr>
              <a:t>Outline</a:t>
            </a:r>
            <a:r>
              <a:rPr lang="en-US" sz="1400" i="1">
                <a:solidFill>
                  <a:srgbClr val="0070C0"/>
                </a:solidFill>
              </a:rPr>
              <a:t> </a:t>
            </a:r>
          </a:p>
          <a:p>
            <a:r>
              <a:rPr lang="en-US" sz="1400" i="1">
                <a:solidFill>
                  <a:srgbClr val="0070C0"/>
                </a:solidFill>
              </a:rPr>
              <a:t>Set out the main points/provide a brief description or main characteristics</a:t>
            </a:r>
            <a:endParaRPr lang="en-GB" sz="1400" i="1">
              <a:solidFill>
                <a:srgbClr val="0070C0"/>
              </a:solidFill>
            </a:endParaRPr>
          </a:p>
        </p:txBody>
      </p:sp>
      <p:pic>
        <p:nvPicPr>
          <p:cNvPr id="3" name="Picture 2">
            <a:extLst>
              <a:ext uri="{FF2B5EF4-FFF2-40B4-BE49-F238E27FC236}">
                <a16:creationId xmlns:a16="http://schemas.microsoft.com/office/drawing/2014/main" id="{6A6C3ED9-23CE-4F89-CBFE-9C1C8E9A9CF7}"/>
              </a:ext>
            </a:extLst>
          </p:cNvPr>
          <p:cNvPicPr>
            <a:picLocks noChangeAspect="1"/>
          </p:cNvPicPr>
          <p:nvPr/>
        </p:nvPicPr>
        <p:blipFill>
          <a:blip r:embed="rId2"/>
          <a:stretch>
            <a:fillRect/>
          </a:stretch>
        </p:blipFill>
        <p:spPr>
          <a:xfrm>
            <a:off x="282011" y="1177549"/>
            <a:ext cx="5286375" cy="2705100"/>
          </a:xfrm>
          <a:prstGeom prst="rect">
            <a:avLst/>
          </a:prstGeom>
        </p:spPr>
      </p:pic>
      <p:sp>
        <p:nvSpPr>
          <p:cNvPr id="5" name="TextBox 4">
            <a:extLst>
              <a:ext uri="{FF2B5EF4-FFF2-40B4-BE49-F238E27FC236}">
                <a16:creationId xmlns:a16="http://schemas.microsoft.com/office/drawing/2014/main" id="{EABBF0DD-79D9-5F9D-27DB-56B2D1A82717}"/>
              </a:ext>
            </a:extLst>
          </p:cNvPr>
          <p:cNvSpPr txBox="1"/>
          <p:nvPr/>
        </p:nvSpPr>
        <p:spPr>
          <a:xfrm>
            <a:off x="334327" y="3974089"/>
            <a:ext cx="5537835" cy="2516073"/>
          </a:xfrm>
          <a:prstGeom prst="rect">
            <a:avLst/>
          </a:prstGeom>
          <a:noFill/>
        </p:spPr>
        <p:txBody>
          <a:bodyPr wrap="square">
            <a:spAutoFit/>
          </a:bodyPr>
          <a:lstStyle/>
          <a:p>
            <a:r>
              <a:rPr lang="en-GB" sz="1050">
                <a:effectLst/>
                <a:latin typeface="Arial" panose="020B0604020202020204" pitchFamily="34" charset="0"/>
                <a:ea typeface="Times New Roman" panose="02020603050405020304" pitchFamily="18" charset="0"/>
              </a:rPr>
              <a:t>Award up to </a:t>
            </a:r>
            <a:r>
              <a:rPr lang="en-GB" sz="1050" b="1">
                <a:effectLst/>
                <a:latin typeface="Arial" panose="020B0604020202020204" pitchFamily="34" charset="0"/>
                <a:ea typeface="Times New Roman" panose="02020603050405020304" pitchFamily="18" charset="0"/>
              </a:rPr>
              <a:t>7 marks. </a:t>
            </a:r>
            <a:endParaRPr lang="en-GB" sz="1050">
              <a:effectLst/>
              <a:latin typeface="Times New Roman" panose="02020603050405020304" pitchFamily="18" charset="0"/>
              <a:ea typeface="Times New Roman" panose="02020603050405020304" pitchFamily="18" charset="0"/>
            </a:endParaRPr>
          </a:p>
          <a:p>
            <a:r>
              <a:rPr lang="en-GB" sz="1050" b="1">
                <a:effectLst/>
                <a:latin typeface="Arial" panose="020B0604020202020204" pitchFamily="34" charset="0"/>
                <a:ea typeface="Times New Roman" panose="02020603050405020304" pitchFamily="18" charset="0"/>
              </a:rPr>
              <a:t> </a:t>
            </a:r>
            <a:endParaRPr lang="en-GB" sz="1050">
              <a:effectLst/>
              <a:latin typeface="Times New Roman" panose="02020603050405020304" pitchFamily="18" charset="0"/>
              <a:ea typeface="Times New Roman" panose="02020603050405020304" pitchFamily="18" charset="0"/>
            </a:endParaRPr>
          </a:p>
          <a:p>
            <a:r>
              <a:rPr lang="en-GB" sz="1050" b="1">
                <a:effectLst/>
                <a:latin typeface="Arial" panose="020B0604020202020204" pitchFamily="34" charset="0"/>
                <a:ea typeface="Times New Roman" panose="02020603050405020304" pitchFamily="18" charset="0"/>
              </a:rPr>
              <a:t>Award 0 marks </a:t>
            </a:r>
            <a:r>
              <a:rPr lang="en-GB" sz="1050">
                <a:effectLst/>
                <a:latin typeface="Arial" panose="020B0604020202020204" pitchFamily="34" charset="0"/>
                <a:ea typeface="Times New Roman" panose="02020603050405020304" pitchFamily="18" charset="0"/>
              </a:rPr>
              <a:t>for a response that is not creditworthy.</a:t>
            </a:r>
            <a:endParaRPr lang="en-GB" sz="1050">
              <a:effectLst/>
              <a:latin typeface="Times New Roman" panose="02020603050405020304" pitchFamily="18" charset="0"/>
              <a:ea typeface="Times New Roman" panose="02020603050405020304" pitchFamily="18" charset="0"/>
            </a:endParaRPr>
          </a:p>
          <a:p>
            <a:r>
              <a:rPr lang="en-GB" sz="1050">
                <a:effectLst/>
                <a:latin typeface="Arial" panose="020B0604020202020204" pitchFamily="34" charset="0"/>
                <a:ea typeface="Times New Roman" panose="02020603050405020304" pitchFamily="18" charset="0"/>
              </a:rPr>
              <a:t> </a:t>
            </a:r>
            <a:endParaRPr lang="en-GB" sz="1050">
              <a:effectLst/>
              <a:latin typeface="Times New Roman" panose="02020603050405020304" pitchFamily="18" charset="0"/>
              <a:ea typeface="Times New Roman" panose="02020603050405020304" pitchFamily="18" charset="0"/>
            </a:endParaRPr>
          </a:p>
          <a:p>
            <a:r>
              <a:rPr lang="en-GB" sz="1050" b="1">
                <a:effectLst/>
                <a:latin typeface="Arial" panose="020B0604020202020204" pitchFamily="34" charset="0"/>
                <a:ea typeface="Times New Roman" panose="02020603050405020304" pitchFamily="18" charset="0"/>
              </a:rPr>
              <a:t>Award 1-2 marks</a:t>
            </a:r>
            <a:r>
              <a:rPr lang="en-GB" sz="1050">
                <a:effectLst/>
                <a:latin typeface="Arial" panose="020B0604020202020204" pitchFamily="34" charset="0"/>
                <a:ea typeface="Times New Roman" panose="02020603050405020304" pitchFamily="18" charset="0"/>
              </a:rPr>
              <a:t> for a basic outline which shows limited knowledge and understanding of the main features of B.F. Skinners behavioural theory. </a:t>
            </a:r>
            <a:endParaRPr lang="en-GB" sz="1050">
              <a:effectLst/>
              <a:latin typeface="Times New Roman" panose="02020603050405020304" pitchFamily="18" charset="0"/>
              <a:ea typeface="Times New Roman" panose="02020603050405020304" pitchFamily="18" charset="0"/>
            </a:endParaRPr>
          </a:p>
          <a:p>
            <a:r>
              <a:rPr lang="en-GB" sz="1050">
                <a:effectLst/>
                <a:latin typeface="Arial" panose="020B0604020202020204" pitchFamily="34" charset="0"/>
                <a:ea typeface="Times New Roman" panose="02020603050405020304" pitchFamily="18" charset="0"/>
              </a:rPr>
              <a:t> </a:t>
            </a:r>
            <a:endParaRPr lang="en-GB" sz="1050">
              <a:effectLst/>
              <a:latin typeface="Times New Roman" panose="02020603050405020304" pitchFamily="18" charset="0"/>
              <a:ea typeface="Times New Roman" panose="02020603050405020304" pitchFamily="18" charset="0"/>
            </a:endParaRPr>
          </a:p>
          <a:p>
            <a:r>
              <a:rPr lang="en-GB" sz="1050" b="1">
                <a:effectLst/>
                <a:latin typeface="Arial" panose="020B0604020202020204" pitchFamily="34" charset="0"/>
                <a:ea typeface="Times New Roman" panose="02020603050405020304" pitchFamily="18" charset="0"/>
              </a:rPr>
              <a:t>Award 3-4 marks </a:t>
            </a:r>
            <a:r>
              <a:rPr lang="en-GB" sz="1050">
                <a:effectLst/>
                <a:latin typeface="Arial" panose="020B0604020202020204" pitchFamily="34" charset="0"/>
                <a:ea typeface="Times New Roman" panose="02020603050405020304" pitchFamily="18" charset="0"/>
              </a:rPr>
              <a:t>for a good outline which shows some knowledge and understanding of the main features of B.F. Skinners behavioural theory.  </a:t>
            </a:r>
            <a:endParaRPr lang="en-GB" sz="1050">
              <a:effectLst/>
              <a:latin typeface="Times New Roman" panose="02020603050405020304" pitchFamily="18" charset="0"/>
              <a:ea typeface="Times New Roman" panose="02020603050405020304" pitchFamily="18" charset="0"/>
            </a:endParaRPr>
          </a:p>
          <a:p>
            <a:r>
              <a:rPr lang="en-GB" sz="1050">
                <a:effectLst/>
                <a:latin typeface="Arial" panose="020B0604020202020204" pitchFamily="34" charset="0"/>
                <a:ea typeface="Times New Roman" panose="02020603050405020304" pitchFamily="18" charset="0"/>
              </a:rPr>
              <a:t> </a:t>
            </a:r>
            <a:endParaRPr lang="en-GB" sz="1050">
              <a:effectLst/>
              <a:latin typeface="Times New Roman" panose="02020603050405020304" pitchFamily="18" charset="0"/>
              <a:ea typeface="Times New Roman" panose="02020603050405020304" pitchFamily="18" charset="0"/>
            </a:endParaRPr>
          </a:p>
          <a:p>
            <a:r>
              <a:rPr lang="en-GB" sz="1050" b="1">
                <a:effectLst/>
                <a:latin typeface="Arial" panose="020B0604020202020204" pitchFamily="34" charset="0"/>
                <a:ea typeface="Times New Roman" panose="02020603050405020304" pitchFamily="18" charset="0"/>
              </a:rPr>
              <a:t>Award 5-6 marks </a:t>
            </a:r>
            <a:r>
              <a:rPr lang="en-GB" sz="1050">
                <a:effectLst/>
                <a:latin typeface="Arial" panose="020B0604020202020204" pitchFamily="34" charset="0"/>
                <a:ea typeface="Times New Roman" panose="02020603050405020304" pitchFamily="18" charset="0"/>
              </a:rPr>
              <a:t>for a very good outline which shows sound knowledge and understanding of the main features of B.F. Skinners behavioural theory.  </a:t>
            </a:r>
            <a:endParaRPr lang="en-GB" sz="1050">
              <a:effectLst/>
              <a:latin typeface="Times New Roman" panose="02020603050405020304" pitchFamily="18" charset="0"/>
              <a:ea typeface="Times New Roman" panose="02020603050405020304" pitchFamily="18" charset="0"/>
            </a:endParaRPr>
          </a:p>
          <a:p>
            <a:r>
              <a:rPr lang="en-GB" sz="1050">
                <a:effectLst/>
                <a:latin typeface="Arial" panose="020B0604020202020204" pitchFamily="34" charset="0"/>
                <a:ea typeface="Times New Roman" panose="02020603050405020304" pitchFamily="18" charset="0"/>
              </a:rPr>
              <a:t> </a:t>
            </a:r>
            <a:endParaRPr lang="en-GB" sz="1050">
              <a:effectLst/>
              <a:latin typeface="Times New Roman" panose="02020603050405020304" pitchFamily="18" charset="0"/>
              <a:ea typeface="Times New Roman" panose="02020603050405020304" pitchFamily="18" charset="0"/>
            </a:endParaRPr>
          </a:p>
          <a:p>
            <a:r>
              <a:rPr lang="en-GB" sz="1050" b="1">
                <a:effectLst/>
                <a:latin typeface="Arial" panose="020B0604020202020204" pitchFamily="34" charset="0"/>
                <a:ea typeface="Times New Roman" panose="02020603050405020304" pitchFamily="18" charset="0"/>
              </a:rPr>
              <a:t>Award 7 marks</a:t>
            </a:r>
            <a:r>
              <a:rPr lang="en-GB" sz="1050">
                <a:effectLst/>
                <a:latin typeface="Arial" panose="020B0604020202020204" pitchFamily="34" charset="0"/>
                <a:ea typeface="Times New Roman" panose="02020603050405020304" pitchFamily="18" charset="0"/>
              </a:rPr>
              <a:t> which shows an excellent outline which shows detailed knowledge and understanding of the main features of B.F. Skinners behavioural theory.  </a:t>
            </a:r>
            <a:endParaRPr lang="en-GB" sz="105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F0A30B5A-5D2D-0F1C-1F29-D38C8DAC2842}"/>
              </a:ext>
            </a:extLst>
          </p:cNvPr>
          <p:cNvSpPr txBox="1"/>
          <p:nvPr/>
        </p:nvSpPr>
        <p:spPr>
          <a:xfrm>
            <a:off x="6096000" y="969477"/>
            <a:ext cx="5896304" cy="5917004"/>
          </a:xfrm>
          <a:prstGeom prst="rect">
            <a:avLst/>
          </a:prstGeom>
          <a:noFill/>
        </p:spPr>
        <p:txBody>
          <a:bodyPr wrap="square">
            <a:spAutoFit/>
          </a:bodyPr>
          <a:lstStyle/>
          <a:p>
            <a:r>
              <a:rPr lang="en-GB" sz="1050">
                <a:effectLst/>
                <a:latin typeface="Arial" panose="020B0604020202020204" pitchFamily="34" charset="0"/>
                <a:ea typeface="Times New Roman" panose="02020603050405020304" pitchFamily="18" charset="0"/>
              </a:rPr>
              <a:t>Response may refer to: </a:t>
            </a:r>
            <a:endParaRPr lang="en-GB" sz="1050">
              <a:effectLst/>
              <a:latin typeface="Times New Roman" panose="02020603050405020304" pitchFamily="18" charset="0"/>
              <a:ea typeface="Times New Roman" panose="02020603050405020304" pitchFamily="18" charset="0"/>
            </a:endParaRPr>
          </a:p>
          <a:p>
            <a:pPr marL="179388" lvl="0" indent="-163513">
              <a:buFont typeface="Symbol" panose="05050102010706020507" pitchFamily="18" charset="2"/>
              <a:buChar char=""/>
            </a:pPr>
            <a:r>
              <a:rPr lang="en-GB" sz="1050">
                <a:solidFill>
                  <a:srgbClr val="000000"/>
                </a:solidFill>
                <a:effectLst/>
                <a:latin typeface="Arial" panose="020B0604020202020204" pitchFamily="34" charset="0"/>
                <a:ea typeface="Arial" panose="020B0604020202020204" pitchFamily="34" charset="0"/>
              </a:rPr>
              <a:t>Skinner studied operant conditioning by conducting experiments using animals which he placed in a '</a:t>
            </a:r>
            <a:r>
              <a:rPr lang="en-GB" sz="1050" i="1">
                <a:solidFill>
                  <a:srgbClr val="000000"/>
                </a:solidFill>
                <a:effectLst/>
                <a:latin typeface="Arial" panose="020B0604020202020204" pitchFamily="34" charset="0"/>
                <a:ea typeface="Arial" panose="020B0604020202020204" pitchFamily="34" charset="0"/>
              </a:rPr>
              <a:t>Skinner Box</a:t>
            </a:r>
            <a:r>
              <a:rPr lang="en-GB" sz="1050">
                <a:solidFill>
                  <a:srgbClr val="000000"/>
                </a:solidFill>
                <a:effectLst/>
                <a:latin typeface="Arial" panose="020B0604020202020204" pitchFamily="34" charset="0"/>
                <a:ea typeface="Arial" panose="020B0604020202020204" pitchFamily="34" charset="0"/>
              </a:rPr>
              <a:t>' </a:t>
            </a:r>
            <a:endParaRPr lang="en-GB" sz="1050">
              <a:effectLst/>
              <a:latin typeface="Arial" panose="020B0604020202020204" pitchFamily="34" charset="0"/>
              <a:ea typeface="Arial" panose="020B0604020202020204" pitchFamily="34" charset="0"/>
            </a:endParaRPr>
          </a:p>
          <a:p>
            <a:pPr marL="179388" lvl="0" indent="-163513">
              <a:buFont typeface="Symbol" panose="05050102010706020507" pitchFamily="18" charset="2"/>
              <a:buChar char=""/>
            </a:pPr>
            <a:r>
              <a:rPr lang="en-GB" sz="1050">
                <a:solidFill>
                  <a:srgbClr val="000000"/>
                </a:solidFill>
                <a:effectLst/>
                <a:latin typeface="Arial" panose="020B0604020202020204" pitchFamily="34" charset="0"/>
                <a:ea typeface="Arial" panose="020B0604020202020204" pitchFamily="34" charset="0"/>
              </a:rPr>
              <a:t>Skinner identified three types of response/ operant that can follow behaviour</a:t>
            </a:r>
            <a:endParaRPr lang="en-GB" sz="1050">
              <a:effectLst/>
              <a:latin typeface="Arial" panose="020B0604020202020204" pitchFamily="34" charset="0"/>
              <a:ea typeface="Arial" panose="020B0604020202020204" pitchFamily="34" charset="0"/>
            </a:endParaRPr>
          </a:p>
          <a:p>
            <a:pPr marL="342900" lvl="0" indent="-163513">
              <a:buFont typeface="Courier New" panose="02070309020205020404" pitchFamily="49" charset="0"/>
              <a:buChar char="o"/>
            </a:pPr>
            <a:r>
              <a:rPr lang="en-GB" sz="1050" b="1">
                <a:solidFill>
                  <a:srgbClr val="000000"/>
                </a:solidFill>
                <a:effectLst/>
                <a:latin typeface="Arial" panose="020B0604020202020204" pitchFamily="34" charset="0"/>
                <a:ea typeface="Arial" panose="020B0604020202020204" pitchFamily="34" charset="0"/>
              </a:rPr>
              <a:t>Neutral </a:t>
            </a:r>
            <a:r>
              <a:rPr lang="en-GB" sz="1050" b="1" err="1">
                <a:solidFill>
                  <a:srgbClr val="000000"/>
                </a:solidFill>
                <a:effectLst/>
                <a:latin typeface="Arial" panose="020B0604020202020204" pitchFamily="34" charset="0"/>
                <a:ea typeface="Arial" panose="020B0604020202020204" pitchFamily="34" charset="0"/>
              </a:rPr>
              <a:t>operants</a:t>
            </a:r>
            <a:r>
              <a:rPr lang="en-GB" sz="1050">
                <a:solidFill>
                  <a:srgbClr val="000000"/>
                </a:solidFill>
                <a:effectLst/>
                <a:latin typeface="Arial" panose="020B0604020202020204" pitchFamily="34" charset="0"/>
                <a:ea typeface="Arial" panose="020B0604020202020204" pitchFamily="34" charset="0"/>
              </a:rPr>
              <a:t> – responses from the environment that neither increase or decrease the probability of a behaviour being repeated</a:t>
            </a:r>
            <a:endParaRPr lang="en-GB" sz="1050">
              <a:effectLst/>
              <a:latin typeface="Arial" panose="020B0604020202020204" pitchFamily="34" charset="0"/>
              <a:ea typeface="Arial" panose="020B0604020202020204" pitchFamily="34" charset="0"/>
            </a:endParaRPr>
          </a:p>
          <a:p>
            <a:pPr marL="342900" lvl="0" indent="-163513">
              <a:buFont typeface="Courier New" panose="02070309020205020404" pitchFamily="49" charset="0"/>
              <a:buChar char="o"/>
            </a:pPr>
            <a:r>
              <a:rPr lang="en-GB" sz="1050" b="1">
                <a:solidFill>
                  <a:srgbClr val="000000"/>
                </a:solidFill>
                <a:effectLst/>
                <a:latin typeface="Arial" panose="020B0604020202020204" pitchFamily="34" charset="0"/>
                <a:ea typeface="Times New Roman" panose="02020603050405020304" pitchFamily="18" charset="0"/>
              </a:rPr>
              <a:t>Reinforcers</a:t>
            </a:r>
            <a:r>
              <a:rPr lang="en-GB" sz="1050">
                <a:solidFill>
                  <a:srgbClr val="000000"/>
                </a:solidFill>
                <a:effectLst/>
                <a:latin typeface="Arial" panose="020B0604020202020204" pitchFamily="34" charset="0"/>
                <a:ea typeface="Times New Roman" panose="02020603050405020304" pitchFamily="18" charset="0"/>
              </a:rPr>
              <a:t> –- reinforcers can be either positive or negative/responses from the environment that increase the probability of a behaviour being repeated </a:t>
            </a:r>
            <a:endParaRPr lang="en-GB" sz="1050">
              <a:effectLst/>
              <a:latin typeface="Times New Roman" panose="02020603050405020304" pitchFamily="18" charset="0"/>
              <a:ea typeface="Times New Roman" panose="02020603050405020304" pitchFamily="18" charset="0"/>
            </a:endParaRPr>
          </a:p>
          <a:p>
            <a:pPr marL="342900" lvl="0" indent="-163513">
              <a:buFont typeface="Courier New" panose="02070309020205020404" pitchFamily="49" charset="0"/>
              <a:buChar char="o"/>
            </a:pPr>
            <a:r>
              <a:rPr lang="en-GB" sz="1050" b="1">
                <a:solidFill>
                  <a:srgbClr val="000000"/>
                </a:solidFill>
                <a:effectLst/>
                <a:latin typeface="Arial" panose="020B0604020202020204" pitchFamily="34" charset="0"/>
                <a:ea typeface="Times New Roman" panose="02020603050405020304" pitchFamily="18" charset="0"/>
              </a:rPr>
              <a:t>Punishers </a:t>
            </a:r>
            <a:r>
              <a:rPr lang="en-GB" sz="1050">
                <a:solidFill>
                  <a:srgbClr val="000000"/>
                </a:solidFill>
                <a:effectLst/>
                <a:latin typeface="Arial" panose="020B0604020202020204" pitchFamily="34" charset="0"/>
                <a:ea typeface="Times New Roman" panose="02020603050405020304" pitchFamily="18" charset="0"/>
              </a:rPr>
              <a:t>– punishment weakens behaviour/responses from the environment that decrease the likelihood of a behaviour being repeated</a:t>
            </a:r>
            <a:endParaRPr lang="en-GB" sz="1050">
              <a:effectLst/>
              <a:latin typeface="Times New Roman" panose="02020603050405020304" pitchFamily="18" charset="0"/>
              <a:ea typeface="Times New Roman" panose="02020603050405020304" pitchFamily="18" charset="0"/>
            </a:endParaRPr>
          </a:p>
          <a:p>
            <a:pPr marL="179388" lvl="0" indent="-163513">
              <a:buFont typeface="Symbol" panose="05050102010706020507" pitchFamily="18" charset="2"/>
              <a:buChar char=""/>
            </a:pPr>
            <a:r>
              <a:rPr lang="en-GB" sz="1050">
                <a:solidFill>
                  <a:srgbClr val="000000"/>
                </a:solidFill>
                <a:effectLst/>
                <a:latin typeface="Arial" panose="020B0604020202020204" pitchFamily="34" charset="0"/>
                <a:ea typeface="Times New Roman" panose="02020603050405020304" pitchFamily="18" charset="0"/>
              </a:rPr>
              <a:t>Skinner showed how positive reinforcement worked by placing a hungry rat in his Skinner box. </a:t>
            </a:r>
            <a:endParaRPr lang="en-GB" sz="1050">
              <a:effectLst/>
              <a:latin typeface="Times New Roman" panose="02020603050405020304" pitchFamily="18" charset="0"/>
              <a:ea typeface="Times New Roman" panose="02020603050405020304" pitchFamily="18" charset="0"/>
            </a:endParaRPr>
          </a:p>
          <a:p>
            <a:pPr marL="179388" lvl="0" indent="-163513">
              <a:buFont typeface="Symbol" panose="05050102010706020507" pitchFamily="18" charset="2"/>
              <a:buChar char=""/>
            </a:pPr>
            <a:r>
              <a:rPr lang="en-GB" sz="1050">
                <a:solidFill>
                  <a:srgbClr val="000000"/>
                </a:solidFill>
                <a:effectLst/>
                <a:latin typeface="Arial" panose="020B0604020202020204" pitchFamily="34" charset="0"/>
                <a:ea typeface="Times New Roman" panose="02020603050405020304" pitchFamily="18" charset="0"/>
              </a:rPr>
              <a:t>The box contained a lever on the side, and as the rat moved about the box, it would accidentally knock the lever. </a:t>
            </a:r>
          </a:p>
          <a:p>
            <a:pPr marL="179388" lvl="0" indent="-163513">
              <a:buFont typeface="Symbol" panose="05050102010706020507" pitchFamily="18" charset="2"/>
              <a:buChar char=""/>
            </a:pPr>
            <a:r>
              <a:rPr lang="en-GB" sz="1050">
                <a:solidFill>
                  <a:srgbClr val="000000"/>
                </a:solidFill>
                <a:effectLst/>
                <a:latin typeface="Arial" panose="020B0604020202020204" pitchFamily="34" charset="0"/>
                <a:ea typeface="Times New Roman" panose="02020603050405020304" pitchFamily="18" charset="0"/>
              </a:rPr>
              <a:t>A food pellet would drop into a container next to the lever. </a:t>
            </a:r>
            <a:endParaRPr lang="en-GB" sz="1050">
              <a:effectLst/>
              <a:latin typeface="Times New Roman" panose="02020603050405020304" pitchFamily="18" charset="0"/>
              <a:ea typeface="Times New Roman" panose="02020603050405020304" pitchFamily="18" charset="0"/>
            </a:endParaRPr>
          </a:p>
          <a:p>
            <a:pPr marL="179388" lvl="0" indent="-163513">
              <a:buFont typeface="Symbol" panose="05050102010706020507" pitchFamily="18" charset="2"/>
              <a:buChar char=""/>
            </a:pPr>
            <a:r>
              <a:rPr lang="en-GB" sz="1050">
                <a:solidFill>
                  <a:srgbClr val="000000"/>
                </a:solidFill>
                <a:effectLst/>
                <a:latin typeface="Arial" panose="020B0604020202020204" pitchFamily="34" charset="0"/>
                <a:ea typeface="Times New Roman" panose="02020603050405020304" pitchFamily="18" charset="0"/>
              </a:rPr>
              <a:t>The rats quickly learned to go straight to the lever after a few times of being put in the box. </a:t>
            </a:r>
            <a:endParaRPr lang="en-GB" sz="1050">
              <a:effectLst/>
              <a:latin typeface="Times New Roman" panose="02020603050405020304" pitchFamily="18" charset="0"/>
              <a:ea typeface="Times New Roman" panose="02020603050405020304" pitchFamily="18" charset="0"/>
            </a:endParaRPr>
          </a:p>
          <a:p>
            <a:pPr marL="179388" lvl="0" indent="-163513">
              <a:buFont typeface="Symbol" panose="05050102010706020507" pitchFamily="18" charset="2"/>
              <a:buChar char=""/>
            </a:pPr>
            <a:r>
              <a:rPr lang="en-GB" sz="1050">
                <a:solidFill>
                  <a:srgbClr val="000000"/>
                </a:solidFill>
                <a:effectLst/>
                <a:latin typeface="Arial" panose="020B0604020202020204" pitchFamily="34" charset="0"/>
                <a:ea typeface="Times New Roman" panose="02020603050405020304" pitchFamily="18" charset="0"/>
              </a:rPr>
              <a:t>The consequence of receiving food if they pressed the lever ensured that they would repeat the action again and again.</a:t>
            </a:r>
            <a:endParaRPr lang="en-GB" sz="1050">
              <a:effectLst/>
              <a:latin typeface="Times New Roman" panose="02020603050405020304" pitchFamily="18" charset="0"/>
              <a:ea typeface="Times New Roman" panose="02020603050405020304" pitchFamily="18" charset="0"/>
            </a:endParaRPr>
          </a:p>
          <a:p>
            <a:pPr marL="179388" lvl="0" indent="-163513">
              <a:buFont typeface="Symbol" panose="05050102010706020507" pitchFamily="18" charset="2"/>
              <a:buChar char=""/>
            </a:pPr>
            <a:r>
              <a:rPr lang="en-GB" sz="1050">
                <a:solidFill>
                  <a:srgbClr val="000000"/>
                </a:solidFill>
                <a:effectLst/>
                <a:latin typeface="Arial" panose="020B0604020202020204" pitchFamily="34" charset="0"/>
                <a:ea typeface="Times New Roman" panose="02020603050405020304" pitchFamily="18" charset="0"/>
              </a:rPr>
              <a:t>Positive reinforcement strengthens a behaviour by providing a consequence an individual finds rewarding </a:t>
            </a:r>
            <a:endParaRPr lang="en-GB" sz="1050">
              <a:effectLst/>
              <a:latin typeface="Times New Roman" panose="02020603050405020304" pitchFamily="18" charset="0"/>
              <a:ea typeface="Times New Roman" panose="02020603050405020304" pitchFamily="18" charset="0"/>
            </a:endParaRPr>
          </a:p>
          <a:p>
            <a:pPr marL="179388" lvl="0" indent="-163513">
              <a:buFont typeface="Symbol" panose="05050102010706020507" pitchFamily="18" charset="2"/>
              <a:buChar char=""/>
            </a:pPr>
            <a:r>
              <a:rPr lang="en-GB" sz="1050">
                <a:solidFill>
                  <a:srgbClr val="000000"/>
                </a:solidFill>
                <a:effectLst/>
                <a:latin typeface="Arial" panose="020B0604020202020204" pitchFamily="34" charset="0"/>
                <a:ea typeface="Times New Roman" panose="02020603050405020304" pitchFamily="18" charset="0"/>
              </a:rPr>
              <a:t>Skinner believed that the best way to understand behaviour is to look at the causes of an action and its consequences</a:t>
            </a:r>
            <a:endParaRPr lang="en-GB" sz="1050">
              <a:effectLst/>
              <a:latin typeface="Times New Roman" panose="02020603050405020304" pitchFamily="18" charset="0"/>
              <a:ea typeface="Times New Roman" panose="02020603050405020304" pitchFamily="18" charset="0"/>
            </a:endParaRPr>
          </a:p>
          <a:p>
            <a:pPr marL="179388" lvl="0" indent="-163513">
              <a:buFont typeface="Symbol" panose="05050102010706020507" pitchFamily="18" charset="2"/>
              <a:buChar char=""/>
            </a:pPr>
            <a:r>
              <a:rPr lang="en-GB" sz="1050">
                <a:solidFill>
                  <a:srgbClr val="000000"/>
                </a:solidFill>
                <a:effectLst/>
                <a:latin typeface="Arial" panose="020B0604020202020204" pitchFamily="34" charset="0"/>
                <a:ea typeface="Times New Roman" panose="02020603050405020304" pitchFamily="18" charset="0"/>
              </a:rPr>
              <a:t>Behaviourism is based on measuring behaviours </a:t>
            </a:r>
            <a:endParaRPr lang="en-GB" sz="1050">
              <a:effectLst/>
              <a:latin typeface="Times New Roman" panose="02020603050405020304" pitchFamily="18" charset="0"/>
              <a:ea typeface="Times New Roman" panose="02020603050405020304" pitchFamily="18" charset="0"/>
            </a:endParaRPr>
          </a:p>
          <a:p>
            <a:pPr marL="179388" lvl="0" indent="-163513">
              <a:buFont typeface="Symbol" panose="05050102010706020507" pitchFamily="18" charset="2"/>
              <a:buChar char=""/>
            </a:pPr>
            <a:r>
              <a:rPr lang="en-GB" sz="1050">
                <a:solidFill>
                  <a:srgbClr val="000000"/>
                </a:solidFill>
                <a:effectLst/>
                <a:latin typeface="Arial" panose="020B0604020202020204" pitchFamily="34" charset="0"/>
                <a:ea typeface="Times New Roman" panose="02020603050405020304" pitchFamily="18" charset="0"/>
              </a:rPr>
              <a:t>There are two types of reinforcements in the theory of B. F. Skinner on behaviourism and operant conditioning </a:t>
            </a:r>
            <a:endParaRPr lang="en-GB" sz="1050">
              <a:effectLst/>
              <a:latin typeface="Times New Roman" panose="02020603050405020304" pitchFamily="18" charset="0"/>
              <a:ea typeface="Times New Roman" panose="02020603050405020304" pitchFamily="18" charset="0"/>
            </a:endParaRPr>
          </a:p>
          <a:p>
            <a:pPr marL="342900" lvl="0" indent="-163513">
              <a:buFont typeface="Courier New" panose="02070309020205020404" pitchFamily="49" charset="0"/>
              <a:buChar char="o"/>
            </a:pPr>
            <a:r>
              <a:rPr lang="en-GB" sz="1050" b="1">
                <a:solidFill>
                  <a:srgbClr val="000000"/>
                </a:solidFill>
                <a:effectLst/>
                <a:latin typeface="Arial" panose="020B0604020202020204" pitchFamily="34" charset="0"/>
                <a:ea typeface="Times New Roman" panose="02020603050405020304" pitchFamily="18" charset="0"/>
              </a:rPr>
              <a:t>Positive reinforcement</a:t>
            </a:r>
            <a:r>
              <a:rPr lang="en-GB" sz="1050">
                <a:solidFill>
                  <a:srgbClr val="000000"/>
                </a:solidFill>
                <a:effectLst/>
                <a:latin typeface="Arial" panose="020B0604020202020204" pitchFamily="34" charset="0"/>
                <a:ea typeface="Times New Roman" panose="02020603050405020304" pitchFamily="18" charset="0"/>
              </a:rPr>
              <a:t>, an element that acts as a reward/usually meets some basic needs/generates a pleasurable response</a:t>
            </a:r>
            <a:endParaRPr lang="en-GB" sz="1050">
              <a:effectLst/>
              <a:latin typeface="Times New Roman" panose="02020603050405020304" pitchFamily="18" charset="0"/>
              <a:ea typeface="Times New Roman" panose="02020603050405020304" pitchFamily="18" charset="0"/>
            </a:endParaRPr>
          </a:p>
          <a:p>
            <a:pPr marL="342900" lvl="0" indent="-163513">
              <a:buFont typeface="Courier New" panose="02070309020205020404" pitchFamily="49" charset="0"/>
              <a:buChar char="o"/>
            </a:pPr>
            <a:r>
              <a:rPr lang="en-GB" sz="1050" b="1">
                <a:solidFill>
                  <a:srgbClr val="000000"/>
                </a:solidFill>
                <a:effectLst/>
                <a:latin typeface="Arial" panose="020B0604020202020204" pitchFamily="34" charset="0"/>
                <a:ea typeface="Times New Roman" panose="02020603050405020304" pitchFamily="18" charset="0"/>
              </a:rPr>
              <a:t>Negative reinforcement</a:t>
            </a:r>
            <a:r>
              <a:rPr lang="en-GB" sz="1050">
                <a:solidFill>
                  <a:srgbClr val="000000"/>
                </a:solidFill>
                <a:effectLst/>
                <a:latin typeface="Arial" panose="020B0604020202020204" pitchFamily="34" charset="0"/>
                <a:ea typeface="Times New Roman" panose="02020603050405020304" pitchFamily="18" charset="0"/>
              </a:rPr>
              <a:t>, an element that generates a response of pain/displeasure/ discomfort/acts as a punishment</a:t>
            </a:r>
            <a:endParaRPr lang="en-GB" sz="1050">
              <a:effectLst/>
              <a:latin typeface="Times New Roman" panose="02020603050405020304" pitchFamily="18" charset="0"/>
              <a:ea typeface="Times New Roman" panose="02020603050405020304" pitchFamily="18" charset="0"/>
            </a:endParaRPr>
          </a:p>
          <a:p>
            <a:pPr marL="228600"/>
            <a:r>
              <a:rPr lang="en-GB" sz="1050">
                <a:solidFill>
                  <a:srgbClr val="121212"/>
                </a:solidFill>
                <a:effectLst/>
                <a:latin typeface="Arial" panose="020B0604020202020204" pitchFamily="34" charset="0"/>
                <a:ea typeface="Times New Roman" panose="02020603050405020304" pitchFamily="18" charset="0"/>
              </a:rPr>
              <a:t>Operant conditioning is a method of learning that occurs through rewards and punishments for behaviour\an individual makes an association between a particular behaviour and a consequence </a:t>
            </a:r>
            <a:endParaRPr lang="en-GB" sz="1050">
              <a:effectLst/>
              <a:latin typeface="Times New Roman" panose="02020603050405020304" pitchFamily="18" charset="0"/>
              <a:ea typeface="Times New Roman" panose="02020603050405020304" pitchFamily="18" charset="0"/>
            </a:endParaRPr>
          </a:p>
          <a:p>
            <a:r>
              <a:rPr lang="en-GB" sz="1050">
                <a:effectLst/>
                <a:latin typeface="Arial" panose="020B0604020202020204" pitchFamily="34" charset="0"/>
                <a:ea typeface="Times New Roman" panose="02020603050405020304" pitchFamily="18" charset="0"/>
              </a:rPr>
              <a:t> </a:t>
            </a:r>
            <a:endParaRPr lang="en-GB" sz="1050">
              <a:effectLst/>
              <a:latin typeface="Times New Roman" panose="02020603050405020304" pitchFamily="18" charset="0"/>
              <a:ea typeface="Times New Roman" panose="02020603050405020304" pitchFamily="18" charset="0"/>
            </a:endParaRPr>
          </a:p>
          <a:p>
            <a:r>
              <a:rPr lang="en-GB" sz="1050">
                <a:solidFill>
                  <a:srgbClr val="000000"/>
                </a:solidFill>
                <a:effectLst/>
                <a:latin typeface="Arial" panose="020B0604020202020204" pitchFamily="34" charset="0"/>
                <a:ea typeface="Times New Roman" panose="02020603050405020304" pitchFamily="18" charset="0"/>
              </a:rPr>
              <a:t>This list is not exhaustive.  </a:t>
            </a:r>
            <a:br>
              <a:rPr lang="en-GB" sz="1050">
                <a:solidFill>
                  <a:srgbClr val="000000"/>
                </a:solidFill>
                <a:effectLst/>
                <a:latin typeface="Arial" panose="020B0604020202020204" pitchFamily="34" charset="0"/>
                <a:ea typeface="Times New Roman" panose="02020603050405020304" pitchFamily="18" charset="0"/>
              </a:rPr>
            </a:br>
            <a:r>
              <a:rPr lang="en-GB" sz="1050">
                <a:solidFill>
                  <a:srgbClr val="000000"/>
                </a:solidFill>
                <a:effectLst/>
                <a:latin typeface="Arial" panose="020B0604020202020204" pitchFamily="34" charset="0"/>
                <a:ea typeface="Times New Roman" panose="02020603050405020304" pitchFamily="18" charset="0"/>
              </a:rPr>
              <a:t>Credit any other relevant response.</a:t>
            </a:r>
            <a:endParaRPr lang="en-GB" sz="1050">
              <a:effectLst/>
              <a:latin typeface="Times New Roman" panose="02020603050405020304" pitchFamily="18" charset="0"/>
              <a:ea typeface="Times New Roman" panose="02020603050405020304" pitchFamily="18" charset="0"/>
            </a:endParaRPr>
          </a:p>
          <a:p>
            <a:pPr marL="342900" lvl="0" indent="-342900">
              <a:spcAft>
                <a:spcPts val="1125"/>
              </a:spcAft>
              <a:buFont typeface="Symbol" panose="05050102010706020507" pitchFamily="18" charset="2"/>
              <a:buChar char=""/>
            </a:pPr>
            <a:endParaRPr lang="en-GB" sz="11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9799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Question 4(a)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096000" y="932873"/>
            <a:ext cx="5634182" cy="5536875"/>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6451600" y="1114436"/>
            <a:ext cx="5278581" cy="5355312"/>
          </a:xfrm>
          <a:prstGeom prst="rect">
            <a:avLst/>
          </a:prstGeom>
          <a:noFill/>
        </p:spPr>
        <p:txBody>
          <a:bodyPr wrap="square">
            <a:spAutoFit/>
          </a:bodyPr>
          <a:lstStyle/>
          <a:p>
            <a:r>
              <a:rPr lang="en-GB" b="1" i="1" dirty="0">
                <a:solidFill>
                  <a:srgbClr val="0070C0"/>
                </a:solidFill>
              </a:rPr>
              <a:t>Principal examiner feedback</a:t>
            </a:r>
            <a:r>
              <a:rPr lang="en-US" b="1" i="1" dirty="0">
                <a:solidFill>
                  <a:srgbClr val="0070C0"/>
                </a:solidFill>
              </a:rPr>
              <a:t>​</a:t>
            </a:r>
          </a:p>
          <a:p>
            <a:r>
              <a:rPr lang="en-GB" i="1" dirty="0">
                <a:solidFill>
                  <a:srgbClr val="0070C0"/>
                </a:solidFill>
              </a:rPr>
              <a:t>​</a:t>
            </a:r>
            <a:endParaRPr lang="en-GB" i="1" dirty="0">
              <a:solidFill>
                <a:srgbClr val="0070C0"/>
              </a:solidFill>
              <a:cs typeface="Arial"/>
            </a:endParaRPr>
          </a:p>
          <a:p>
            <a:r>
              <a:rPr lang="en-US" sz="1800" i="1" dirty="0">
                <a:solidFill>
                  <a:srgbClr val="0070C0"/>
                </a:solidFill>
              </a:rPr>
              <a:t>This response shows a very good outline of the main features of B.F Skinners </a:t>
            </a:r>
            <a:r>
              <a:rPr lang="en-US" sz="1800" i="1" dirty="0" err="1">
                <a:solidFill>
                  <a:srgbClr val="0070C0"/>
                </a:solidFill>
              </a:rPr>
              <a:t>behavioural</a:t>
            </a:r>
            <a:r>
              <a:rPr lang="en-US" sz="1800" i="1" dirty="0">
                <a:solidFill>
                  <a:srgbClr val="0070C0"/>
                </a:solidFill>
              </a:rPr>
              <a:t> theory. The response provided highlights a range of specific features which show a high level of knowledge and understanding of theoretical behaviorism. This candidate outlined the mechanisms and purpose of the ‘Skinner box’ which was used to conduct the experiment, then  </a:t>
            </a:r>
            <a:r>
              <a:rPr lang="en-US" i="1" dirty="0">
                <a:solidFill>
                  <a:srgbClr val="0070C0"/>
                </a:solidFill>
              </a:rPr>
              <a:t>attempted to outline</a:t>
            </a:r>
            <a:r>
              <a:rPr lang="en-US" sz="1800" i="1" dirty="0">
                <a:solidFill>
                  <a:srgbClr val="0070C0"/>
                </a:solidFill>
              </a:rPr>
              <a:t> how the experiments aimed to condition the </a:t>
            </a:r>
            <a:r>
              <a:rPr lang="en-US" sz="1800" i="1" dirty="0" err="1">
                <a:solidFill>
                  <a:srgbClr val="0070C0"/>
                </a:solidFill>
              </a:rPr>
              <a:t>behaviour</a:t>
            </a:r>
            <a:r>
              <a:rPr lang="en-US" sz="1800" i="1" dirty="0">
                <a:solidFill>
                  <a:srgbClr val="0070C0"/>
                </a:solidFill>
              </a:rPr>
              <a:t> of rats. This is a very good response which would have been further enhanced with references to specific theoretical terminology, for example by providing an outline of the features of positive reinforcement and negative reinforcement within the </a:t>
            </a:r>
            <a:r>
              <a:rPr lang="en-US" sz="1800" i="1" dirty="0" err="1">
                <a:solidFill>
                  <a:srgbClr val="0070C0"/>
                </a:solidFill>
              </a:rPr>
              <a:t>behavioural</a:t>
            </a:r>
            <a:r>
              <a:rPr lang="en-US" sz="1800" i="1" dirty="0">
                <a:solidFill>
                  <a:srgbClr val="0070C0"/>
                </a:solidFill>
              </a:rPr>
              <a:t> theory, which were aimed to shape and condition the required </a:t>
            </a:r>
            <a:r>
              <a:rPr lang="en-US" sz="1800" i="1" dirty="0" err="1">
                <a:solidFill>
                  <a:srgbClr val="0070C0"/>
                </a:solidFill>
              </a:rPr>
              <a:t>behaviour</a:t>
            </a:r>
            <a:r>
              <a:rPr lang="en-US" sz="1800" i="1" dirty="0">
                <a:solidFill>
                  <a:srgbClr val="0070C0"/>
                </a:solidFill>
              </a:rPr>
              <a:t>. </a:t>
            </a:r>
            <a:r>
              <a:rPr lang="en-GB" b="1" i="1" dirty="0">
                <a:solidFill>
                  <a:srgbClr val="0070C0"/>
                </a:solidFill>
              </a:rPr>
              <a:t>M</a:t>
            </a:r>
            <a:r>
              <a:rPr lang="en-GB" sz="1800" b="1" i="1" dirty="0">
                <a:solidFill>
                  <a:srgbClr val="0070C0"/>
                </a:solidFill>
              </a:rPr>
              <a:t>arks awarded 5/7</a:t>
            </a:r>
          </a:p>
        </p:txBody>
      </p:sp>
      <p:sp>
        <p:nvSpPr>
          <p:cNvPr id="3" name="TextBox 2">
            <a:extLst>
              <a:ext uri="{FF2B5EF4-FFF2-40B4-BE49-F238E27FC236}">
                <a16:creationId xmlns:a16="http://schemas.microsoft.com/office/drawing/2014/main" id="{BC225A9C-8069-E1D3-529D-D0B559F58A2F}"/>
              </a:ext>
            </a:extLst>
          </p:cNvPr>
          <p:cNvSpPr txBox="1"/>
          <p:nvPr/>
        </p:nvSpPr>
        <p:spPr>
          <a:xfrm>
            <a:off x="282011" y="1114436"/>
            <a:ext cx="5813989" cy="5016758"/>
          </a:xfrm>
          <a:prstGeom prst="rect">
            <a:avLst/>
          </a:prstGeom>
          <a:noFill/>
        </p:spPr>
        <p:txBody>
          <a:bodyPr wrap="square">
            <a:spAutoFit/>
          </a:bodyPr>
          <a:lstStyle/>
          <a:p>
            <a:r>
              <a:rPr lang="en-US" sz="1600"/>
              <a:t>Skinners theory is based on Operant Conditioning. Operant conditioning is a method of learning that uses both rewards and punishments to modify behaviour, for example, if a child is rewarded for displaying positive behaviour, (such as sharing, being kind </a:t>
            </a:r>
            <a:r>
              <a:rPr lang="en-US" sz="1600" err="1"/>
              <a:t>etc</a:t>
            </a:r>
            <a:r>
              <a:rPr lang="en-US" sz="1600"/>
              <a:t>) they are more likely to repeat that behaviour, as they know it comes with a positive outcome. Similarly, if a child is punished for displaying negative behaviour (such as hitting another child, not sharing, being rude </a:t>
            </a:r>
            <a:r>
              <a:rPr lang="en-US" sz="1600" err="1"/>
              <a:t>etc</a:t>
            </a:r>
            <a:r>
              <a:rPr lang="en-US" sz="1600"/>
              <a:t>), they are less likely to repeat that behaviour, as they know it comes with a negative outcome and want to avoid another punishment. In Skinner's experiment, he used a Skinner Box. Inside of this box, there was a red light, a green light and a lever. Skinner placed a hungry rat inside of this controlled environment. If the rat pressed the lever when the green light was on, the rat would receive a food pellet to eat, however, if the rat pressed the lever when the red light was on, the rat would then receive a mild electric shock. As a result of this, after a while, the rat soon learnt to only press the lever when the green light was on, in order to receive some food, and to avoid the lever when the red light was on, in order to avoid a mild electric shock.</a:t>
            </a:r>
            <a:endParaRPr lang="en-GB" sz="1600"/>
          </a:p>
        </p:txBody>
      </p:sp>
    </p:spTree>
    <p:extLst>
      <p:ext uri="{BB962C8B-B14F-4D97-AF65-F5344CB8AC3E}">
        <p14:creationId xmlns:p14="http://schemas.microsoft.com/office/powerpoint/2010/main" val="2141927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Question 4(a)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565090" y="1001950"/>
            <a:ext cx="5202414" cy="5451426"/>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6961357" y="1114436"/>
            <a:ext cx="4557058" cy="5355312"/>
          </a:xfrm>
          <a:prstGeom prst="rect">
            <a:avLst/>
          </a:prstGeom>
          <a:noFill/>
        </p:spPr>
        <p:txBody>
          <a:bodyPr wrap="square">
            <a:spAutoFit/>
          </a:bodyPr>
          <a:lstStyle/>
          <a:p>
            <a:r>
              <a:rPr lang="en-GB" b="1" i="1" dirty="0">
                <a:solidFill>
                  <a:srgbClr val="0070C0"/>
                </a:solidFill>
              </a:rPr>
              <a:t>Principal examiner feedback</a:t>
            </a:r>
            <a:r>
              <a:rPr lang="en-US" b="1" i="1" dirty="0">
                <a:solidFill>
                  <a:srgbClr val="0070C0"/>
                </a:solidFill>
              </a:rPr>
              <a:t>​</a:t>
            </a:r>
          </a:p>
          <a:p>
            <a:r>
              <a:rPr lang="en-GB" i="1" dirty="0">
                <a:solidFill>
                  <a:srgbClr val="0070C0"/>
                </a:solidFill>
              </a:rPr>
              <a:t>​</a:t>
            </a:r>
            <a:endParaRPr lang="en-GB" i="1" dirty="0">
              <a:solidFill>
                <a:srgbClr val="0070C0"/>
              </a:solidFill>
              <a:cs typeface="Arial"/>
            </a:endParaRPr>
          </a:p>
          <a:p>
            <a:r>
              <a:rPr lang="en-US" sz="1800" i="1" dirty="0">
                <a:solidFill>
                  <a:srgbClr val="0070C0"/>
                </a:solidFill>
              </a:rPr>
              <a:t>This response provides an example of the required further theoretical terminology. This response has provided a very good </a:t>
            </a:r>
            <a:r>
              <a:rPr lang="en-US" i="1" dirty="0">
                <a:solidFill>
                  <a:srgbClr val="0070C0"/>
                </a:solidFill>
              </a:rPr>
              <a:t>outline</a:t>
            </a:r>
            <a:r>
              <a:rPr lang="en-US" sz="1800" i="1" dirty="0">
                <a:solidFill>
                  <a:srgbClr val="0070C0"/>
                </a:solidFill>
              </a:rPr>
              <a:t> and addresses the key areas of operant conditioning</a:t>
            </a:r>
            <a:r>
              <a:rPr lang="en-US" i="1" dirty="0">
                <a:solidFill>
                  <a:srgbClr val="0070C0"/>
                </a:solidFill>
              </a:rPr>
              <a:t>. Full marks were not awarded for this response on the whole as there is some uncertainty in the candidate’s response relating to the purpose of the experiment through the discussion of lever as the outline is concluded. Overall, a very good response has been provided and this answer is an excellent example for learner progression, based on the varied types of question responses relating to the the command verbs.</a:t>
            </a:r>
            <a:endParaRPr lang="en-US" sz="1800" i="1" dirty="0">
              <a:solidFill>
                <a:srgbClr val="0070C0"/>
              </a:solidFill>
            </a:endParaRPr>
          </a:p>
          <a:p>
            <a:r>
              <a:rPr lang="en-GB" b="1" i="1" dirty="0">
                <a:solidFill>
                  <a:srgbClr val="0070C0"/>
                </a:solidFill>
              </a:rPr>
              <a:t>M</a:t>
            </a:r>
            <a:r>
              <a:rPr lang="en-GB" sz="1800" b="1" i="1" dirty="0">
                <a:solidFill>
                  <a:srgbClr val="0070C0"/>
                </a:solidFill>
              </a:rPr>
              <a:t>arks awarded </a:t>
            </a:r>
            <a:r>
              <a:rPr lang="en-GB" b="1" i="1" dirty="0">
                <a:solidFill>
                  <a:srgbClr val="0070C0"/>
                </a:solidFill>
              </a:rPr>
              <a:t>6/7</a:t>
            </a:r>
            <a:endParaRPr lang="en-GB" sz="1800" b="1" i="1" dirty="0">
              <a:solidFill>
                <a:srgbClr val="0070C0"/>
              </a:solidFill>
            </a:endParaRPr>
          </a:p>
        </p:txBody>
      </p:sp>
      <p:sp>
        <p:nvSpPr>
          <p:cNvPr id="3" name="TextBox 2">
            <a:extLst>
              <a:ext uri="{FF2B5EF4-FFF2-40B4-BE49-F238E27FC236}">
                <a16:creationId xmlns:a16="http://schemas.microsoft.com/office/drawing/2014/main" id="{D2E04D96-B040-E8D1-AAE9-7BB1D9AEFD9E}"/>
              </a:ext>
            </a:extLst>
          </p:cNvPr>
          <p:cNvSpPr txBox="1"/>
          <p:nvPr/>
        </p:nvSpPr>
        <p:spPr>
          <a:xfrm>
            <a:off x="282011" y="1114436"/>
            <a:ext cx="5813989" cy="5016758"/>
          </a:xfrm>
          <a:prstGeom prst="rect">
            <a:avLst/>
          </a:prstGeom>
          <a:noFill/>
        </p:spPr>
        <p:txBody>
          <a:bodyPr wrap="square">
            <a:spAutoFit/>
          </a:bodyPr>
          <a:lstStyle/>
          <a:p>
            <a:r>
              <a:rPr lang="en-US" sz="1600"/>
              <a:t>B.F. Skinners theory is called </a:t>
            </a:r>
            <a:r>
              <a:rPr lang="en-US" sz="1600">
                <a:highlight>
                  <a:srgbClr val="FFFF00"/>
                </a:highlight>
              </a:rPr>
              <a:t>operant conditionin</a:t>
            </a:r>
            <a:r>
              <a:rPr lang="en-US" sz="1600"/>
              <a:t>g. He believes behaviour is learned from consequences. He believes that if a child is rewarded for their behaviour, then the child is more likely to show positive behaviours. This is called </a:t>
            </a:r>
            <a:r>
              <a:rPr lang="en-US" sz="1600">
                <a:highlight>
                  <a:srgbClr val="FFFF00"/>
                </a:highlight>
              </a:rPr>
              <a:t>positive reinforcement</a:t>
            </a:r>
            <a:r>
              <a:rPr lang="en-US" sz="1600"/>
              <a:t>. These rewards could be stickers or certificates which is shown and used in schools. If a child is punished, then the child is less likely to show them behaviours which is called </a:t>
            </a:r>
            <a:r>
              <a:rPr lang="en-US" sz="1600">
                <a:highlight>
                  <a:srgbClr val="FFFF00"/>
                </a:highlight>
              </a:rPr>
              <a:t>negative reinforcement</a:t>
            </a:r>
            <a:r>
              <a:rPr lang="en-US" sz="1600"/>
              <a:t>. This is also shown in schools as the child could receive a detention if they are older or a time out or miss play time. If came to this conclusion because of his experiment which is called the Skinners box. </a:t>
            </a:r>
            <a:r>
              <a:rPr lang="en-US" sz="1600">
                <a:highlight>
                  <a:srgbClr val="FFFF00"/>
                </a:highlight>
              </a:rPr>
              <a:t>He placed a rat in a box with a lever and when the rat accidently hit the lever then food came out. The rat quickly learned that knocking the lever meant food. This shows the positive reinforcement</a:t>
            </a:r>
            <a:r>
              <a:rPr lang="en-US" sz="1600"/>
              <a:t>. The rat was then placed in a box with a horrible electric current which cause the rat to move about in discomfort. </a:t>
            </a:r>
            <a:r>
              <a:rPr lang="en-US" sz="1600">
                <a:highlight>
                  <a:srgbClr val="FFFF00"/>
                </a:highlight>
              </a:rPr>
              <a:t>The rat accidently hit the lever in doing so which cause the current to stop. The rat then </a:t>
            </a:r>
            <a:r>
              <a:rPr lang="en-GB" sz="1600">
                <a:highlight>
                  <a:srgbClr val="FFFF00"/>
                </a:highlight>
              </a:rPr>
              <a:t>realised</a:t>
            </a:r>
            <a:r>
              <a:rPr lang="en-US" sz="1600">
                <a:highlight>
                  <a:srgbClr val="FFFF00"/>
                </a:highlight>
              </a:rPr>
              <a:t> that the lever stops the current so hit it every time it was placed in the box. This demonstrates negative reinforcement.</a:t>
            </a:r>
            <a:endParaRPr lang="en-GB" sz="1600">
              <a:highlight>
                <a:srgbClr val="FFFF00"/>
              </a:highlight>
            </a:endParaRPr>
          </a:p>
        </p:txBody>
      </p:sp>
    </p:spTree>
    <p:extLst>
      <p:ext uri="{BB962C8B-B14F-4D97-AF65-F5344CB8AC3E}">
        <p14:creationId xmlns:p14="http://schemas.microsoft.com/office/powerpoint/2010/main" val="4194456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Question 4(b) and mark scheme </a:t>
            </a:r>
          </a:p>
        </p:txBody>
      </p:sp>
      <p:sp>
        <p:nvSpPr>
          <p:cNvPr id="25" name="TextBox 24">
            <a:extLst>
              <a:ext uri="{FF2B5EF4-FFF2-40B4-BE49-F238E27FC236}">
                <a16:creationId xmlns:a16="http://schemas.microsoft.com/office/drawing/2014/main" id="{0E46DCE2-3062-37C1-AB9B-D8791BEB24D8}"/>
              </a:ext>
            </a:extLst>
          </p:cNvPr>
          <p:cNvSpPr txBox="1"/>
          <p:nvPr/>
        </p:nvSpPr>
        <p:spPr>
          <a:xfrm>
            <a:off x="6096000" y="117344"/>
            <a:ext cx="6138040" cy="523220"/>
          </a:xfrm>
          <a:prstGeom prst="rect">
            <a:avLst/>
          </a:prstGeom>
          <a:noFill/>
        </p:spPr>
        <p:txBody>
          <a:bodyPr wrap="square">
            <a:spAutoFit/>
          </a:bodyPr>
          <a:lstStyle/>
          <a:p>
            <a:r>
              <a:rPr lang="en-GB" sz="1400">
                <a:solidFill>
                  <a:srgbClr val="0070C0"/>
                </a:solidFill>
              </a:rPr>
              <a:t>Command Verb:</a:t>
            </a:r>
            <a:r>
              <a:rPr lang="en-US" sz="1400" b="1" i="1">
                <a:solidFill>
                  <a:srgbClr val="0070C0"/>
                </a:solidFill>
              </a:rPr>
              <a:t>Reflect</a:t>
            </a:r>
            <a:r>
              <a:rPr lang="en-US" sz="1400" i="1">
                <a:solidFill>
                  <a:srgbClr val="0070C0"/>
                </a:solidFill>
              </a:rPr>
              <a:t> </a:t>
            </a:r>
          </a:p>
          <a:p>
            <a:r>
              <a:rPr lang="en-US" sz="1400" i="1">
                <a:solidFill>
                  <a:srgbClr val="0070C0"/>
                </a:solidFill>
              </a:rPr>
              <a:t>Evaluate and/or consider </a:t>
            </a:r>
            <a:endParaRPr lang="en-GB" sz="1400" i="1">
              <a:solidFill>
                <a:srgbClr val="0070C0"/>
              </a:solidFill>
            </a:endParaRPr>
          </a:p>
        </p:txBody>
      </p:sp>
      <p:pic>
        <p:nvPicPr>
          <p:cNvPr id="3" name="Picture 2">
            <a:extLst>
              <a:ext uri="{FF2B5EF4-FFF2-40B4-BE49-F238E27FC236}">
                <a16:creationId xmlns:a16="http://schemas.microsoft.com/office/drawing/2014/main" id="{6E3F95AF-3A42-651E-2138-9ED149D429CB}"/>
              </a:ext>
            </a:extLst>
          </p:cNvPr>
          <p:cNvPicPr>
            <a:picLocks noChangeAspect="1"/>
          </p:cNvPicPr>
          <p:nvPr/>
        </p:nvPicPr>
        <p:blipFill rotWithShape="1">
          <a:blip r:embed="rId2"/>
          <a:srcRect b="37174"/>
          <a:stretch/>
        </p:blipFill>
        <p:spPr>
          <a:xfrm>
            <a:off x="46967" y="1111196"/>
            <a:ext cx="5229225" cy="2094459"/>
          </a:xfrm>
          <a:prstGeom prst="rect">
            <a:avLst/>
          </a:prstGeom>
        </p:spPr>
      </p:pic>
      <p:sp>
        <p:nvSpPr>
          <p:cNvPr id="5" name="TextBox 4">
            <a:extLst>
              <a:ext uri="{FF2B5EF4-FFF2-40B4-BE49-F238E27FC236}">
                <a16:creationId xmlns:a16="http://schemas.microsoft.com/office/drawing/2014/main" id="{56A8D3C7-5297-A50D-D5CE-7AF24997CE5D}"/>
              </a:ext>
            </a:extLst>
          </p:cNvPr>
          <p:cNvSpPr txBox="1"/>
          <p:nvPr/>
        </p:nvSpPr>
        <p:spPr>
          <a:xfrm>
            <a:off x="282011" y="3370732"/>
            <a:ext cx="4973161" cy="3308598"/>
          </a:xfrm>
          <a:prstGeom prst="rect">
            <a:avLst/>
          </a:prstGeom>
          <a:noFill/>
        </p:spPr>
        <p:txBody>
          <a:bodyPr wrap="square">
            <a:spAutoFit/>
          </a:bodyPr>
          <a:lstStyle/>
          <a:p>
            <a:r>
              <a:rPr lang="en-GB" sz="1100">
                <a:effectLst/>
                <a:latin typeface="Arial" panose="020B0604020202020204" pitchFamily="34" charset="0"/>
                <a:ea typeface="Times New Roman" panose="02020603050405020304" pitchFamily="18" charset="0"/>
              </a:rPr>
              <a:t>Award up to </a:t>
            </a:r>
            <a:r>
              <a:rPr lang="en-GB" sz="1100" b="1">
                <a:effectLst/>
                <a:latin typeface="Arial" panose="020B0604020202020204" pitchFamily="34" charset="0"/>
                <a:ea typeface="Times New Roman" panose="02020603050405020304" pitchFamily="18" charset="0"/>
              </a:rPr>
              <a:t>10 marks. </a:t>
            </a:r>
            <a:endParaRPr lang="en-GB" sz="1100">
              <a:effectLst/>
              <a:latin typeface="Times New Roman" panose="02020603050405020304" pitchFamily="18" charset="0"/>
              <a:ea typeface="Times New Roman" panose="02020603050405020304" pitchFamily="18" charset="0"/>
            </a:endParaRPr>
          </a:p>
          <a:p>
            <a:r>
              <a:rPr lang="en-GB" sz="1100" b="1">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en-GB" sz="1100" b="1">
                <a:effectLst/>
                <a:latin typeface="Arial" panose="020B0604020202020204" pitchFamily="34" charset="0"/>
                <a:ea typeface="Times New Roman" panose="02020603050405020304" pitchFamily="18" charset="0"/>
              </a:rPr>
              <a:t>Award 0 marks </a:t>
            </a:r>
            <a:r>
              <a:rPr lang="en-GB" sz="1100">
                <a:effectLst/>
                <a:latin typeface="Arial" panose="020B0604020202020204" pitchFamily="34" charset="0"/>
                <a:ea typeface="Times New Roman" panose="02020603050405020304" pitchFamily="18" charset="0"/>
              </a:rPr>
              <a:t>for a response that is not creditworthy.</a:t>
            </a:r>
            <a:endParaRPr lang="en-GB" sz="1100">
              <a:effectLst/>
              <a:latin typeface="Times New Roman" panose="02020603050405020304" pitchFamily="18" charset="0"/>
              <a:ea typeface="Times New Roman" panose="02020603050405020304" pitchFamily="18" charset="0"/>
            </a:endParaRPr>
          </a:p>
          <a:p>
            <a:r>
              <a:rPr lang="en-GB" sz="1100">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pPr>
              <a:tabLst>
                <a:tab pos="457200" algn="l"/>
                <a:tab pos="914400" algn="l"/>
                <a:tab pos="5715000" algn="r"/>
              </a:tabLst>
            </a:pPr>
            <a:r>
              <a:rPr lang="en-GB" sz="1100" b="1">
                <a:effectLst/>
                <a:latin typeface="Arial" panose="020B0604020202020204" pitchFamily="34" charset="0"/>
                <a:ea typeface="Times New Roman" panose="02020603050405020304" pitchFamily="18" charset="0"/>
              </a:rPr>
              <a:t>Award 1-2 marks</a:t>
            </a:r>
            <a:r>
              <a:rPr lang="en-GB" sz="1100">
                <a:effectLst/>
                <a:latin typeface="Arial" panose="020B0604020202020204" pitchFamily="34" charset="0"/>
                <a:ea typeface="Times New Roman" panose="02020603050405020304" pitchFamily="18" charset="0"/>
              </a:rPr>
              <a:t> for a limited response which shows limited knowledge and understanding to reflect on the rewards and sanctions used in practice which support Skinners behavioural theory. </a:t>
            </a:r>
            <a:endParaRPr lang="en-GB" sz="1100">
              <a:effectLst/>
              <a:latin typeface="Times New Roman" panose="02020603050405020304" pitchFamily="18" charset="0"/>
              <a:ea typeface="Times New Roman" panose="02020603050405020304" pitchFamily="18" charset="0"/>
            </a:endParaRPr>
          </a:p>
          <a:p>
            <a:r>
              <a:rPr lang="en-GB" sz="1100">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en-GB" sz="1100" b="1">
                <a:effectLst/>
                <a:latin typeface="Arial" panose="020B0604020202020204" pitchFamily="34" charset="0"/>
                <a:ea typeface="Times New Roman" panose="02020603050405020304" pitchFamily="18" charset="0"/>
              </a:rPr>
              <a:t>Award 3-4 marks </a:t>
            </a:r>
            <a:r>
              <a:rPr lang="en-GB" sz="1100">
                <a:effectLst/>
                <a:latin typeface="Arial" panose="020B0604020202020204" pitchFamily="34" charset="0"/>
                <a:ea typeface="Times New Roman" panose="02020603050405020304" pitchFamily="18" charset="0"/>
              </a:rPr>
              <a:t>for a good response which shows some knowledge and understanding to reflect on the rewards and sanctions used in practice which support Skinners behavioural theory.  </a:t>
            </a:r>
            <a:endParaRPr lang="en-GB" sz="1100">
              <a:effectLst/>
              <a:latin typeface="Times New Roman" panose="02020603050405020304" pitchFamily="18" charset="0"/>
              <a:ea typeface="Times New Roman" panose="02020603050405020304" pitchFamily="18" charset="0"/>
            </a:endParaRPr>
          </a:p>
          <a:p>
            <a:r>
              <a:rPr lang="en-GB" sz="1100">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pPr>
              <a:tabLst>
                <a:tab pos="457200" algn="l"/>
                <a:tab pos="914400" algn="l"/>
                <a:tab pos="5715000" algn="r"/>
              </a:tabLst>
            </a:pPr>
            <a:r>
              <a:rPr lang="en-GB" sz="1100" b="1">
                <a:effectLst/>
                <a:latin typeface="Arial" panose="020B0604020202020204" pitchFamily="34" charset="0"/>
                <a:ea typeface="Times New Roman" panose="02020603050405020304" pitchFamily="18" charset="0"/>
              </a:rPr>
              <a:t>Award 5-7 marks </a:t>
            </a:r>
            <a:r>
              <a:rPr lang="en-GB" sz="1100">
                <a:effectLst/>
                <a:latin typeface="Arial" panose="020B0604020202020204" pitchFamily="34" charset="0"/>
                <a:ea typeface="Times New Roman" panose="02020603050405020304" pitchFamily="18" charset="0"/>
              </a:rPr>
              <a:t>for a very good response which shows sound knowledge and understanding to reflect on the rewards and sanctions used in practice which support Skinners behavioural theory.</a:t>
            </a:r>
            <a:endParaRPr lang="en-GB" sz="1100">
              <a:effectLst/>
              <a:latin typeface="Times New Roman" panose="02020603050405020304" pitchFamily="18" charset="0"/>
              <a:ea typeface="Times New Roman" panose="02020603050405020304" pitchFamily="18" charset="0"/>
            </a:endParaRPr>
          </a:p>
          <a:p>
            <a:r>
              <a:rPr lang="en-GB" sz="1100">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pPr>
              <a:tabLst>
                <a:tab pos="457200" algn="l"/>
                <a:tab pos="914400" algn="l"/>
                <a:tab pos="5715000" algn="r"/>
              </a:tabLst>
            </a:pPr>
            <a:r>
              <a:rPr lang="en-GB" sz="1100" b="1">
                <a:effectLst/>
                <a:latin typeface="Arial" panose="020B0604020202020204" pitchFamily="34" charset="0"/>
                <a:ea typeface="Times New Roman" panose="02020603050405020304" pitchFamily="18" charset="0"/>
              </a:rPr>
              <a:t>Award 8-10 marks </a:t>
            </a:r>
            <a:r>
              <a:rPr lang="en-GB" sz="1100">
                <a:effectLst/>
                <a:latin typeface="Arial" panose="020B0604020202020204" pitchFamily="34" charset="0"/>
                <a:ea typeface="Times New Roman" panose="02020603050405020304" pitchFamily="18" charset="0"/>
              </a:rPr>
              <a:t>for an excellent response which shows detailed knowledge and understanding to reflect on the rewards and sanctions used in practice which support Skinners behavioural theory.</a:t>
            </a:r>
            <a:endParaRPr lang="en-GB" sz="110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ABBB340E-1CB3-D711-648E-484835550CA3}"/>
              </a:ext>
            </a:extLst>
          </p:cNvPr>
          <p:cNvSpPr txBox="1"/>
          <p:nvPr/>
        </p:nvSpPr>
        <p:spPr>
          <a:xfrm>
            <a:off x="5896303" y="972748"/>
            <a:ext cx="6117020" cy="5855449"/>
          </a:xfrm>
          <a:prstGeom prst="rect">
            <a:avLst/>
          </a:prstGeom>
          <a:noFill/>
        </p:spPr>
        <p:txBody>
          <a:bodyPr wrap="square">
            <a:spAutoFit/>
          </a:bodyPr>
          <a:lstStyle/>
          <a:p>
            <a:r>
              <a:rPr lang="en-GB" sz="1000">
                <a:effectLst/>
                <a:latin typeface="Arial" panose="020B0604020202020204" pitchFamily="34" charset="0"/>
                <a:ea typeface="Times New Roman" panose="02020603050405020304" pitchFamily="18" charset="0"/>
              </a:rPr>
              <a:t>Response may refer to: </a:t>
            </a:r>
            <a:endParaRPr lang="en-GB" sz="1000">
              <a:effectLst/>
              <a:latin typeface="Times New Roman" panose="02020603050405020304" pitchFamily="18" charset="0"/>
              <a:ea typeface="Times New Roman" panose="02020603050405020304" pitchFamily="18" charset="0"/>
            </a:endParaRPr>
          </a:p>
          <a:p>
            <a:r>
              <a:rPr lang="en-GB" sz="400">
                <a:effectLst/>
                <a:latin typeface="Arial" panose="020B0604020202020204" pitchFamily="34" charset="0"/>
                <a:ea typeface="Times New Roman" panose="02020603050405020304" pitchFamily="18" charset="0"/>
              </a:rPr>
              <a:t> </a:t>
            </a:r>
            <a:endParaRPr lang="en-GB" sz="400">
              <a:effectLst/>
              <a:latin typeface="Times New Roman" panose="02020603050405020304" pitchFamily="18" charset="0"/>
              <a:ea typeface="Times New Roman" panose="02020603050405020304" pitchFamily="18" charset="0"/>
            </a:endParaRPr>
          </a:p>
          <a:p>
            <a:r>
              <a:rPr lang="en-GB" sz="1000">
                <a:effectLst/>
                <a:latin typeface="Arial" panose="020B0604020202020204" pitchFamily="34" charset="0"/>
                <a:ea typeface="Times New Roman" panose="02020603050405020304" pitchFamily="18" charset="0"/>
              </a:rPr>
              <a:t>Rewards </a:t>
            </a:r>
            <a:endParaRPr lang="en-GB" sz="100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panose="020B0604020202020204" pitchFamily="34" charset="0"/>
                <a:ea typeface="Arial" panose="020B0604020202020204" pitchFamily="34" charset="0"/>
              </a:rPr>
              <a:t>Rewards provided based on the positive aspects important to human behaviour</a:t>
            </a:r>
            <a:endParaRPr lang="en-GB" sz="100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panose="020B0604020202020204" pitchFamily="34" charset="0"/>
                <a:ea typeface="Arial" panose="020B0604020202020204" pitchFamily="34" charset="0"/>
              </a:rPr>
              <a:t>The feelings associated with behaviour that is controlled by conditioning</a:t>
            </a:r>
            <a:endParaRPr lang="en-GB" sz="100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panose="020B0604020202020204" pitchFamily="34" charset="0"/>
                <a:ea typeface="Arial" panose="020B0604020202020204" pitchFamily="34" charset="0"/>
              </a:rPr>
              <a:t>Strategy of A, B, C behaviour model where the behaviour is identified, and consequences are used to reinforce or prevent the behaviour</a:t>
            </a:r>
            <a:endParaRPr lang="en-GB" sz="100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panose="020B0604020202020204" pitchFamily="34" charset="0"/>
                <a:ea typeface="Arial" panose="020B0604020202020204" pitchFamily="34" charset="0"/>
              </a:rPr>
              <a:t>Strategy of A, B, C behaviour model/ Antecedent – the event or ‘trigger’/Behaviour – the behaviour i.e. good or bad/Consequence – the positive or negative results</a:t>
            </a:r>
            <a:endParaRPr lang="en-GB" sz="100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panose="020B0604020202020204" pitchFamily="34" charset="0"/>
                <a:ea typeface="Arial" panose="020B0604020202020204" pitchFamily="34" charset="0"/>
              </a:rPr>
              <a:t>Reward encourages further good behaviour</a:t>
            </a:r>
            <a:endParaRPr lang="en-GB" sz="100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panose="020B0604020202020204" pitchFamily="34" charset="0"/>
                <a:ea typeface="Arial" panose="020B0604020202020204" pitchFamily="34" charset="0"/>
              </a:rPr>
              <a:t>Positive reinforcement encourages positive behaviour</a:t>
            </a:r>
            <a:endParaRPr lang="en-GB" sz="100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panose="020B0604020202020204" pitchFamily="34" charset="0"/>
                <a:ea typeface="Arial" panose="020B0604020202020204" pitchFamily="34" charset="0"/>
              </a:rPr>
              <a:t>Variety of strategies that may be used e.g. Visual positive enforcements - displays, charts, tokens, prizes, certificates</a:t>
            </a:r>
          </a:p>
          <a:p>
            <a:pPr marL="342900" lvl="0" indent="-342900">
              <a:lnSpc>
                <a:spcPct val="115000"/>
              </a:lnSpc>
              <a:buFont typeface="Symbol" panose="05050102010706020507" pitchFamily="18" charset="2"/>
              <a:buChar char=""/>
            </a:pPr>
            <a:r>
              <a:rPr lang="en-GB" sz="1000">
                <a:solidFill>
                  <a:srgbClr val="000000"/>
                </a:solidFill>
                <a:effectLst/>
                <a:latin typeface="Arial" panose="020B0604020202020204" pitchFamily="34" charset="0"/>
                <a:ea typeface="Arial" panose="020B0604020202020204" pitchFamily="34" charset="0"/>
              </a:rPr>
              <a:t>Variety of strategies that may be used Verbal positive enforcements - praise and encouragement, feedback to parents/carers, genuine appreciation </a:t>
            </a:r>
            <a:endParaRPr lang="en-GB" sz="100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panose="020B0604020202020204" pitchFamily="34" charset="0"/>
                <a:ea typeface="Arial" panose="020B0604020202020204" pitchFamily="34" charset="0"/>
              </a:rPr>
              <a:t>When previous behaviours have been rewarded, children are likely to repeat those behaviours happily and willingly,</a:t>
            </a:r>
            <a:endParaRPr lang="en-GB" sz="100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panose="020B0604020202020204" pitchFamily="34" charset="0"/>
                <a:ea typeface="Arial" panose="020B0604020202020204" pitchFamily="34" charset="0"/>
              </a:rPr>
              <a:t>When children feel that they are doing what they 'want' to be doing</a:t>
            </a:r>
            <a:endParaRPr lang="en-GB" sz="100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panose="020B0604020202020204" pitchFamily="34" charset="0"/>
                <a:ea typeface="Arial" panose="020B0604020202020204" pitchFamily="34" charset="0"/>
              </a:rPr>
              <a:t>Positive reinforcement to encourage good behaviour</a:t>
            </a:r>
            <a:endParaRPr lang="en-GB" sz="1000">
              <a:effectLst/>
              <a:latin typeface="Arial" panose="020B0604020202020204" pitchFamily="34" charset="0"/>
              <a:ea typeface="Arial" panose="020B0604020202020204" pitchFamily="34" charset="0"/>
            </a:endParaRPr>
          </a:p>
          <a:p>
            <a:r>
              <a:rPr lang="en-GB" sz="1000">
                <a:solidFill>
                  <a:srgbClr val="000000"/>
                </a:solidFill>
                <a:effectLst/>
                <a:latin typeface="Arial" panose="020B0604020202020204" pitchFamily="34" charset="0"/>
                <a:ea typeface="Times New Roman" panose="02020603050405020304" pitchFamily="18" charset="0"/>
              </a:rPr>
              <a:t> </a:t>
            </a:r>
            <a:endParaRPr lang="en-GB" sz="1000">
              <a:effectLst/>
              <a:latin typeface="Times New Roman" panose="02020603050405020304" pitchFamily="18" charset="0"/>
              <a:ea typeface="Times New Roman" panose="02020603050405020304" pitchFamily="18" charset="0"/>
            </a:endParaRPr>
          </a:p>
          <a:p>
            <a:r>
              <a:rPr lang="en-GB" sz="1000">
                <a:solidFill>
                  <a:srgbClr val="000000"/>
                </a:solidFill>
                <a:effectLst/>
                <a:latin typeface="Arial" panose="020B0604020202020204" pitchFamily="34" charset="0"/>
                <a:ea typeface="Times New Roman" panose="02020603050405020304" pitchFamily="18" charset="0"/>
              </a:rPr>
              <a:t>Sanctions </a:t>
            </a:r>
            <a:endParaRPr lang="en-GB" sz="100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panose="020B0604020202020204" pitchFamily="34" charset="0"/>
                <a:ea typeface="Arial" panose="020B0604020202020204" pitchFamily="34" charset="0"/>
              </a:rPr>
              <a:t>Children are free to behave in any manner that they choose, as long as they are willing to accept the consequences of their actions.</a:t>
            </a:r>
            <a:endParaRPr lang="en-GB" sz="100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panose="020B0604020202020204" pitchFamily="34" charset="0"/>
                <a:ea typeface="Arial" panose="020B0604020202020204" pitchFamily="34" charset="0"/>
              </a:rPr>
              <a:t>If children choose behaviours in order to avoid a repeat of negative reinforcement, they may behave appropriately</a:t>
            </a:r>
            <a:endParaRPr lang="en-GB" sz="100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panose="020B0604020202020204" pitchFamily="34" charset="0"/>
                <a:ea typeface="Arial" panose="020B0604020202020204" pitchFamily="34" charset="0"/>
              </a:rPr>
              <a:t>Children may feel that their freedoms are being suppressed</a:t>
            </a:r>
            <a:endParaRPr lang="en-GB" sz="100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panose="020B0604020202020204" pitchFamily="34" charset="0"/>
                <a:ea typeface="Arial" panose="020B0604020202020204" pitchFamily="34" charset="0"/>
              </a:rPr>
              <a:t>Behaviour modification typically consists of changing the consequences of an action or applying new consequences to guide behaviour. </a:t>
            </a:r>
            <a:endParaRPr lang="en-GB" sz="100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panose="020B0604020202020204" pitchFamily="34" charset="0"/>
                <a:ea typeface="Arial" panose="020B0604020202020204" pitchFamily="34" charset="0"/>
              </a:rPr>
              <a:t>Control the behaviour of their children by using negative reinforcement</a:t>
            </a:r>
            <a:endParaRPr lang="en-GB" sz="100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panose="020B0604020202020204" pitchFamily="34" charset="0"/>
                <a:ea typeface="Arial" panose="020B0604020202020204" pitchFamily="34" charset="0"/>
              </a:rPr>
              <a:t>Controlling misbehaviour or disregarding rules result in sanctions/punishments</a:t>
            </a:r>
            <a:endParaRPr lang="en-GB" sz="100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panose="020B0604020202020204" pitchFamily="34" charset="0"/>
                <a:ea typeface="Arial" panose="020B0604020202020204" pitchFamily="34" charset="0"/>
              </a:rPr>
              <a:t>Reserving negative reinforcement techniques only as a last resort</a:t>
            </a:r>
            <a:endParaRPr lang="en-GB" sz="100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panose="020B0604020202020204" pitchFamily="34" charset="0"/>
                <a:ea typeface="Arial" panose="020B0604020202020204" pitchFamily="34" charset="0"/>
              </a:rPr>
              <a:t>Provide children with appropriate behavioural guidelines while allowing them their dignity</a:t>
            </a:r>
            <a:endParaRPr lang="en-GB" sz="1000">
              <a:effectLst/>
              <a:latin typeface="Arial" panose="020B0604020202020204" pitchFamily="34" charset="0"/>
              <a:ea typeface="Arial" panose="020B0604020202020204" pitchFamily="34" charset="0"/>
            </a:endParaRPr>
          </a:p>
          <a:p>
            <a:r>
              <a:rPr lang="en-GB" sz="400">
                <a:solidFill>
                  <a:srgbClr val="000000"/>
                </a:solidFill>
                <a:effectLst/>
                <a:latin typeface="Arial" panose="020B0604020202020204" pitchFamily="34" charset="0"/>
                <a:ea typeface="Times New Roman" panose="02020603050405020304" pitchFamily="18" charset="0"/>
              </a:rPr>
              <a:t> </a:t>
            </a:r>
            <a:endParaRPr lang="en-GB" sz="400">
              <a:effectLst/>
              <a:latin typeface="Times New Roman" panose="02020603050405020304" pitchFamily="18" charset="0"/>
              <a:ea typeface="Times New Roman" panose="02020603050405020304" pitchFamily="18" charset="0"/>
            </a:endParaRPr>
          </a:p>
          <a:p>
            <a:r>
              <a:rPr lang="en-GB" sz="1000">
                <a:solidFill>
                  <a:srgbClr val="000000"/>
                </a:solidFill>
                <a:effectLst/>
                <a:latin typeface="Arial" panose="020B0604020202020204" pitchFamily="34" charset="0"/>
                <a:ea typeface="Times New Roman" panose="02020603050405020304" pitchFamily="18" charset="0"/>
              </a:rPr>
              <a:t>This list is not exhaustive. Credit any other relevant response.</a:t>
            </a:r>
            <a:endParaRPr lang="en-GB" sz="1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873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Question 4(b)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693408" y="970722"/>
            <a:ext cx="5113006" cy="5390322"/>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6843713" y="1060704"/>
            <a:ext cx="4780895" cy="5078313"/>
          </a:xfrm>
          <a:prstGeom prst="rect">
            <a:avLst/>
          </a:prstGeom>
          <a:noFill/>
        </p:spPr>
        <p:txBody>
          <a:bodyPr wrap="square">
            <a:spAutoFit/>
          </a:bodyPr>
          <a:lstStyle/>
          <a:p>
            <a:r>
              <a:rPr lang="en-GB" b="1" i="1" dirty="0">
                <a:solidFill>
                  <a:srgbClr val="0070C0"/>
                </a:solidFill>
              </a:rPr>
              <a:t>Principal examiner feedback</a:t>
            </a:r>
            <a:r>
              <a:rPr lang="en-US" b="1" i="1" dirty="0">
                <a:solidFill>
                  <a:srgbClr val="0070C0"/>
                </a:solidFill>
              </a:rPr>
              <a:t>​</a:t>
            </a:r>
          </a:p>
          <a:p>
            <a:r>
              <a:rPr lang="en-GB" i="1" dirty="0">
                <a:solidFill>
                  <a:srgbClr val="0070C0"/>
                </a:solidFill>
              </a:rPr>
              <a:t>​A clear, detailed and well-appointed response which provides an excellent reflection on the rewards and sanctions, which are used in practice and support Skinner’s behavioural theory. There are firm links throughout this response which discuss a range of examples from practice, such as, the types of behaviours that children may exhibit, and the positive or negative responses to condition positive behaviour outcomes. There is a detailed understanding of the rewards and sanctions used in practice which are well-balanced and equally addressed to meet the question expectation. This response provides a variety of strategies and has been awarded within the highest mark banding. </a:t>
            </a:r>
            <a:r>
              <a:rPr lang="en-GB" b="1" i="1" dirty="0">
                <a:solidFill>
                  <a:srgbClr val="0070C0"/>
                </a:solidFill>
                <a:cs typeface="Arial"/>
              </a:rPr>
              <a:t>M</a:t>
            </a:r>
            <a:r>
              <a:rPr lang="en-GB" sz="1800" b="1" i="1" dirty="0">
                <a:solidFill>
                  <a:srgbClr val="0070C0"/>
                </a:solidFill>
              </a:rPr>
              <a:t>arks awarded 8/10</a:t>
            </a:r>
          </a:p>
        </p:txBody>
      </p:sp>
      <p:sp>
        <p:nvSpPr>
          <p:cNvPr id="3" name="TextBox 2">
            <a:extLst>
              <a:ext uri="{FF2B5EF4-FFF2-40B4-BE49-F238E27FC236}">
                <a16:creationId xmlns:a16="http://schemas.microsoft.com/office/drawing/2014/main" id="{9A1260AC-3512-77FD-B214-4AA75540C242}"/>
              </a:ext>
            </a:extLst>
          </p:cNvPr>
          <p:cNvSpPr txBox="1"/>
          <p:nvPr/>
        </p:nvSpPr>
        <p:spPr>
          <a:xfrm>
            <a:off x="185759" y="970721"/>
            <a:ext cx="6392058" cy="5693866"/>
          </a:xfrm>
          <a:prstGeom prst="rect">
            <a:avLst/>
          </a:prstGeom>
          <a:noFill/>
        </p:spPr>
        <p:txBody>
          <a:bodyPr wrap="square">
            <a:spAutoFit/>
          </a:bodyPr>
          <a:lstStyle/>
          <a:p>
            <a:r>
              <a:rPr lang="en-US" sz="1400"/>
              <a:t>Operant conditioning applies to childcare settings such as nurseries, schools </a:t>
            </a:r>
            <a:r>
              <a:rPr lang="en-US" sz="1400" err="1"/>
              <a:t>etc</a:t>
            </a:r>
            <a:r>
              <a:rPr lang="en-US" sz="1400"/>
              <a:t> in many ways. For example, if a child is seen </a:t>
            </a:r>
            <a:r>
              <a:rPr lang="en-US" sz="1400">
                <a:highlight>
                  <a:srgbClr val="FFFF00"/>
                </a:highlight>
              </a:rPr>
              <a:t>behaving positively </a:t>
            </a:r>
            <a:r>
              <a:rPr lang="en-US" sz="1400"/>
              <a:t>(listening to instructions, being kind to classmates, sharing their toys etc.) in the classroom, and they are given a </a:t>
            </a:r>
            <a:r>
              <a:rPr lang="en-US" sz="1400">
                <a:highlight>
                  <a:srgbClr val="FFFF00"/>
                </a:highlight>
              </a:rPr>
              <a:t>reward</a:t>
            </a:r>
            <a:r>
              <a:rPr lang="en-US" sz="1400"/>
              <a:t> such as a sticker or extra play time, that same child is more likely to repeat that positive behaviour, both in school and at home, as they are aware that it comes with a reward and would like to experience that positive outcome again. Similarly, if a child is caught displaying </a:t>
            </a:r>
            <a:r>
              <a:rPr lang="en-US" sz="1400">
                <a:highlight>
                  <a:srgbClr val="FFFF00"/>
                </a:highlight>
              </a:rPr>
              <a:t>negative behaviour </a:t>
            </a:r>
            <a:r>
              <a:rPr lang="en-US" sz="1400"/>
              <a:t>(such as hitting or kicking another child/member of staff, being rude and uncooperative, blatantly ignoring instructions etc.) in the classroom, and they are given a </a:t>
            </a:r>
            <a:r>
              <a:rPr lang="en-US" sz="1400">
                <a:highlight>
                  <a:srgbClr val="FFFF00"/>
                </a:highlight>
              </a:rPr>
              <a:t>punishment,</a:t>
            </a:r>
            <a:r>
              <a:rPr lang="en-US" sz="1400"/>
              <a:t> such as a time out or getting told off by the teacher, then they are less likely to repeat that kind of negative behaviour, both in school and at home, due to the fact that they have been made aware that acting like that will result in a </a:t>
            </a:r>
            <a:r>
              <a:rPr lang="en-US" sz="1400">
                <a:highlight>
                  <a:srgbClr val="FFFF00"/>
                </a:highlight>
              </a:rPr>
              <a:t>negative outcome / punishment</a:t>
            </a:r>
            <a:r>
              <a:rPr lang="en-US" sz="1400"/>
              <a:t>, and they would rather not experience that again. This also applies to any other children in the classroom that has witnessed both the </a:t>
            </a:r>
            <a:r>
              <a:rPr lang="en-US" sz="1400">
                <a:highlight>
                  <a:srgbClr val="FFFF00"/>
                </a:highlight>
              </a:rPr>
              <a:t>behaviours displayed and the outcomes received,</a:t>
            </a:r>
            <a:r>
              <a:rPr lang="en-US" sz="1400"/>
              <a:t> because if they see another child getting a reward, then they will improve their behaviour in order to also </a:t>
            </a:r>
            <a:r>
              <a:rPr lang="en-US" sz="1400">
                <a:highlight>
                  <a:srgbClr val="FFFF00"/>
                </a:highlight>
              </a:rPr>
              <a:t>receive a reward</a:t>
            </a:r>
            <a:r>
              <a:rPr lang="en-US" sz="1400"/>
              <a:t>, and if they see another child </a:t>
            </a:r>
            <a:r>
              <a:rPr lang="en-US" sz="1400">
                <a:highlight>
                  <a:srgbClr val="FFFF00"/>
                </a:highlight>
              </a:rPr>
              <a:t>getting punished</a:t>
            </a:r>
            <a:r>
              <a:rPr lang="en-US" sz="1400"/>
              <a:t>, they will avoid repeating the behaviour that they saw, as they know it has a negative result and want to avoid that. It is an opportunity for children to learn the kinds of behaviours that they should be showing in different situations, and will allow them to be able to </a:t>
            </a:r>
            <a:r>
              <a:rPr lang="en-US" sz="1400">
                <a:highlight>
                  <a:srgbClr val="FFFF00"/>
                </a:highlight>
              </a:rPr>
              <a:t>differentiate between what is right and wrong, good and bad</a:t>
            </a:r>
            <a:r>
              <a:rPr lang="en-US" sz="1400"/>
              <a:t>. This also means that they will be able to identify the behaviours themselves, and approach their classmates and </a:t>
            </a:r>
            <a:r>
              <a:rPr lang="en-US" sz="1400">
                <a:highlight>
                  <a:srgbClr val="FFFF00"/>
                </a:highlight>
              </a:rPr>
              <a:t>support them in acting positively</a:t>
            </a:r>
            <a:r>
              <a:rPr lang="en-US" sz="1400"/>
              <a:t>, which would consequently improve the behaviour of the whole class, as well as improving the children's holistic development, supporting their cognitive, social and communication skills.</a:t>
            </a:r>
            <a:endParaRPr lang="en-GB" sz="1400"/>
          </a:p>
        </p:txBody>
      </p:sp>
    </p:spTree>
    <p:extLst>
      <p:ext uri="{BB962C8B-B14F-4D97-AF65-F5344CB8AC3E}">
        <p14:creationId xmlns:p14="http://schemas.microsoft.com/office/powerpoint/2010/main" val="2380827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Question 4(b)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096000" y="1114436"/>
            <a:ext cx="5710414"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6529389" y="1328738"/>
            <a:ext cx="5090558" cy="4247317"/>
          </a:xfrm>
          <a:prstGeom prst="rect">
            <a:avLst/>
          </a:prstGeom>
          <a:noFill/>
        </p:spPr>
        <p:txBody>
          <a:bodyPr wrap="square">
            <a:spAutoFit/>
          </a:bodyPr>
          <a:lstStyle/>
          <a:p>
            <a:r>
              <a:rPr lang="en-GB" b="1" i="1" dirty="0">
                <a:solidFill>
                  <a:srgbClr val="0070C0"/>
                </a:solidFill>
              </a:rPr>
              <a:t>Principal examiner feedback</a:t>
            </a:r>
            <a:r>
              <a:rPr lang="en-US" b="1" i="1" dirty="0">
                <a:solidFill>
                  <a:srgbClr val="0070C0"/>
                </a:solidFill>
              </a:rPr>
              <a:t>​</a:t>
            </a:r>
          </a:p>
          <a:p>
            <a:r>
              <a:rPr lang="en-GB" i="1" dirty="0">
                <a:solidFill>
                  <a:srgbClr val="0070C0"/>
                </a:solidFill>
              </a:rPr>
              <a:t>​This response shows a good understanding of the purpose of rewards and sanctions and provides some reflection of practice. Although, this candidate has provided a valued response relating to the rewards and sanctions, it does lack any reference to the significance of Skinner’s behavioural theory which is stated to be a reflected as part of the question. Further detail with a clear reflection of positive and negative reinforcers could have enhanced this response further, and possibly shown a higher-level of knowledge and understanding of Skinners behavioural theory.</a:t>
            </a:r>
            <a:endParaRPr lang="en-GB" i="1" dirty="0">
              <a:solidFill>
                <a:srgbClr val="0070C0"/>
              </a:solidFill>
              <a:cs typeface="Arial"/>
            </a:endParaRPr>
          </a:p>
          <a:p>
            <a:r>
              <a:rPr lang="en-GB" b="1" i="1" dirty="0">
                <a:solidFill>
                  <a:srgbClr val="0070C0"/>
                </a:solidFill>
              </a:rPr>
              <a:t>M</a:t>
            </a:r>
            <a:r>
              <a:rPr lang="en-GB" sz="1800" b="1" i="1" dirty="0">
                <a:solidFill>
                  <a:srgbClr val="0070C0"/>
                </a:solidFill>
              </a:rPr>
              <a:t>arks awarded </a:t>
            </a:r>
            <a:r>
              <a:rPr lang="en-GB" b="1" i="1" dirty="0">
                <a:solidFill>
                  <a:srgbClr val="0070C0"/>
                </a:solidFill>
              </a:rPr>
              <a:t>6/10</a:t>
            </a:r>
            <a:endParaRPr lang="en-GB" sz="1800" b="1" i="1" dirty="0">
              <a:solidFill>
                <a:srgbClr val="0070C0"/>
              </a:solidFill>
            </a:endParaRPr>
          </a:p>
        </p:txBody>
      </p:sp>
      <p:sp>
        <p:nvSpPr>
          <p:cNvPr id="3" name="TextBox 2">
            <a:extLst>
              <a:ext uri="{FF2B5EF4-FFF2-40B4-BE49-F238E27FC236}">
                <a16:creationId xmlns:a16="http://schemas.microsoft.com/office/drawing/2014/main" id="{1DD596BF-69AC-0E1E-2740-93E20AB22A24}"/>
              </a:ext>
            </a:extLst>
          </p:cNvPr>
          <p:cNvSpPr txBox="1"/>
          <p:nvPr/>
        </p:nvSpPr>
        <p:spPr>
          <a:xfrm>
            <a:off x="385586" y="1114436"/>
            <a:ext cx="5394728" cy="5509200"/>
          </a:xfrm>
          <a:prstGeom prst="rect">
            <a:avLst/>
          </a:prstGeom>
          <a:noFill/>
        </p:spPr>
        <p:txBody>
          <a:bodyPr wrap="square">
            <a:spAutoFit/>
          </a:bodyPr>
          <a:lstStyle/>
          <a:p>
            <a:r>
              <a:rPr lang="en-US" sz="1600"/>
              <a:t>In schools and practices rewards are given to children who show </a:t>
            </a:r>
            <a:r>
              <a:rPr lang="en-US" sz="1600">
                <a:highlight>
                  <a:srgbClr val="FFFF00"/>
                </a:highlight>
              </a:rPr>
              <a:t>positive behaviours </a:t>
            </a:r>
            <a:r>
              <a:rPr lang="en-US" sz="1600"/>
              <a:t>such as doing all their work or showing kindness. The child could receive a sticker or class dojo points which leads to a prize at the end of the week. Some schools also do a star of the week where they get a certificate which says what they have done to receive the award during the week. Standing in front of the school with this certificate will make the child feel proud and happy. </a:t>
            </a:r>
            <a:r>
              <a:rPr lang="en-US" sz="1600">
                <a:highlight>
                  <a:srgbClr val="FFFF00"/>
                </a:highlight>
              </a:rPr>
              <a:t>Giving these rewards to the children mean they will continue with these positive behaviours </a:t>
            </a:r>
            <a:r>
              <a:rPr lang="en-US" sz="1600"/>
              <a:t>and could make other children do the same because they will want a reward as well. </a:t>
            </a:r>
            <a:r>
              <a:rPr lang="en-US" sz="1600">
                <a:highlight>
                  <a:srgbClr val="FFFF00"/>
                </a:highlight>
              </a:rPr>
              <a:t>If a child shows negative behaviour then they could be given a punishment </a:t>
            </a:r>
            <a:r>
              <a:rPr lang="en-US" sz="1600"/>
              <a:t>such as staying in at break or dinner time and missing out on play. Seeing their friends having fun playing and this punishment will make the child not want to show those </a:t>
            </a:r>
            <a:r>
              <a:rPr lang="en-US" sz="1600">
                <a:highlight>
                  <a:srgbClr val="FFFF00"/>
                </a:highlight>
              </a:rPr>
              <a:t>negative behaviours </a:t>
            </a:r>
            <a:r>
              <a:rPr lang="en-US" sz="1600"/>
              <a:t>again because they don't want to end up staying in again. Also just getting shouted at by the teacher may make they not want to do what they did again which could be shouting out or not listening to the teacher. This supports and shows the positive and negative reinforcements in Skinners theory.</a:t>
            </a:r>
            <a:endParaRPr lang="en-GB" sz="1600"/>
          </a:p>
        </p:txBody>
      </p:sp>
    </p:spTree>
    <p:extLst>
      <p:ext uri="{BB962C8B-B14F-4D97-AF65-F5344CB8AC3E}">
        <p14:creationId xmlns:p14="http://schemas.microsoft.com/office/powerpoint/2010/main" val="1671117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Question 5 and mark scheme </a:t>
            </a:r>
          </a:p>
        </p:txBody>
      </p:sp>
      <p:sp>
        <p:nvSpPr>
          <p:cNvPr id="25" name="TextBox 24">
            <a:extLst>
              <a:ext uri="{FF2B5EF4-FFF2-40B4-BE49-F238E27FC236}">
                <a16:creationId xmlns:a16="http://schemas.microsoft.com/office/drawing/2014/main" id="{0E46DCE2-3062-37C1-AB9B-D8791BEB24D8}"/>
              </a:ext>
            </a:extLst>
          </p:cNvPr>
          <p:cNvSpPr txBox="1"/>
          <p:nvPr/>
        </p:nvSpPr>
        <p:spPr>
          <a:xfrm>
            <a:off x="6096000" y="117344"/>
            <a:ext cx="3266364" cy="738664"/>
          </a:xfrm>
          <a:prstGeom prst="rect">
            <a:avLst/>
          </a:prstGeom>
          <a:noFill/>
        </p:spPr>
        <p:txBody>
          <a:bodyPr wrap="square">
            <a:spAutoFit/>
          </a:bodyPr>
          <a:lstStyle/>
          <a:p>
            <a:r>
              <a:rPr lang="en-GB" sz="1400">
                <a:solidFill>
                  <a:srgbClr val="0070C0"/>
                </a:solidFill>
              </a:rPr>
              <a:t>Command Verb: </a:t>
            </a:r>
            <a:r>
              <a:rPr lang="en-US" sz="1400" b="1" i="1">
                <a:solidFill>
                  <a:srgbClr val="0070C0"/>
                </a:solidFill>
              </a:rPr>
              <a:t>Explain</a:t>
            </a:r>
          </a:p>
          <a:p>
            <a:r>
              <a:rPr lang="en-US" sz="1400" i="1">
                <a:solidFill>
                  <a:srgbClr val="0070C0"/>
                </a:solidFill>
              </a:rPr>
              <a:t>Provide details and reasons for how and why something is the way it is</a:t>
            </a:r>
            <a:endParaRPr lang="en-GB" sz="1400" i="1">
              <a:solidFill>
                <a:srgbClr val="0070C0"/>
              </a:solidFill>
            </a:endParaRPr>
          </a:p>
        </p:txBody>
      </p:sp>
      <p:pic>
        <p:nvPicPr>
          <p:cNvPr id="3" name="Picture 2">
            <a:extLst>
              <a:ext uri="{FF2B5EF4-FFF2-40B4-BE49-F238E27FC236}">
                <a16:creationId xmlns:a16="http://schemas.microsoft.com/office/drawing/2014/main" id="{589A4EA3-E2CF-4F31-6866-A181962A164E}"/>
              </a:ext>
            </a:extLst>
          </p:cNvPr>
          <p:cNvPicPr>
            <a:picLocks noChangeAspect="1"/>
          </p:cNvPicPr>
          <p:nvPr/>
        </p:nvPicPr>
        <p:blipFill rotWithShape="1">
          <a:blip r:embed="rId2"/>
          <a:srcRect b="22292"/>
          <a:stretch/>
        </p:blipFill>
        <p:spPr>
          <a:xfrm>
            <a:off x="282011" y="1193289"/>
            <a:ext cx="5257800" cy="2390740"/>
          </a:xfrm>
          <a:prstGeom prst="rect">
            <a:avLst/>
          </a:prstGeom>
        </p:spPr>
      </p:pic>
      <p:sp>
        <p:nvSpPr>
          <p:cNvPr id="5" name="TextBox 4">
            <a:extLst>
              <a:ext uri="{FF2B5EF4-FFF2-40B4-BE49-F238E27FC236}">
                <a16:creationId xmlns:a16="http://schemas.microsoft.com/office/drawing/2014/main" id="{A017729D-A159-D81D-3B48-90884BB92EB1}"/>
              </a:ext>
            </a:extLst>
          </p:cNvPr>
          <p:cNvSpPr txBox="1"/>
          <p:nvPr/>
        </p:nvSpPr>
        <p:spPr>
          <a:xfrm>
            <a:off x="6194964" y="1193289"/>
            <a:ext cx="5161439" cy="3308598"/>
          </a:xfrm>
          <a:prstGeom prst="rect">
            <a:avLst/>
          </a:prstGeom>
          <a:noFill/>
        </p:spPr>
        <p:txBody>
          <a:bodyPr wrap="square">
            <a:spAutoFit/>
          </a:bodyPr>
          <a:lstStyle/>
          <a:p>
            <a:r>
              <a:rPr lang="en-GB" sz="1100">
                <a:solidFill>
                  <a:srgbClr val="000000"/>
                </a:solidFill>
                <a:effectLst/>
                <a:latin typeface="Arial" panose="020B0604020202020204" pitchFamily="34" charset="0"/>
                <a:ea typeface="Times New Roman" panose="02020603050405020304" pitchFamily="18" charset="0"/>
              </a:rPr>
              <a:t>Award up to </a:t>
            </a:r>
            <a:r>
              <a:rPr lang="en-GB" sz="1100" b="1">
                <a:solidFill>
                  <a:srgbClr val="000000"/>
                </a:solidFill>
                <a:effectLst/>
                <a:latin typeface="Arial" panose="020B0604020202020204" pitchFamily="34" charset="0"/>
                <a:ea typeface="Times New Roman" panose="02020603050405020304" pitchFamily="18" charset="0"/>
              </a:rPr>
              <a:t>10 marks. </a:t>
            </a:r>
            <a:endParaRPr lang="en-GB" sz="1100">
              <a:effectLst/>
              <a:latin typeface="Times New Roman" panose="02020603050405020304" pitchFamily="18" charset="0"/>
              <a:ea typeface="Times New Roman" panose="02020603050405020304" pitchFamily="18" charset="0"/>
            </a:endParaRPr>
          </a:p>
          <a:p>
            <a:r>
              <a:rPr lang="en-GB" sz="1100" b="1">
                <a:solidFill>
                  <a:srgbClr val="000000"/>
                </a:solidFill>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en-GB" sz="1100" b="1">
                <a:solidFill>
                  <a:srgbClr val="000000"/>
                </a:solidFill>
                <a:effectLst/>
                <a:latin typeface="Arial" panose="020B0604020202020204" pitchFamily="34" charset="0"/>
                <a:ea typeface="Times New Roman" panose="02020603050405020304" pitchFamily="18" charset="0"/>
              </a:rPr>
              <a:t>Award 0 marks </a:t>
            </a:r>
            <a:r>
              <a:rPr lang="en-GB" sz="1100">
                <a:solidFill>
                  <a:srgbClr val="000000"/>
                </a:solidFill>
                <a:effectLst/>
                <a:latin typeface="Arial" panose="020B0604020202020204" pitchFamily="34" charset="0"/>
                <a:ea typeface="Times New Roman" panose="02020603050405020304" pitchFamily="18" charset="0"/>
              </a:rPr>
              <a:t>for a response that is not creditworthy.</a:t>
            </a:r>
            <a:endParaRPr lang="en-GB" sz="1100">
              <a:effectLst/>
              <a:latin typeface="Times New Roman" panose="02020603050405020304" pitchFamily="18" charset="0"/>
              <a:ea typeface="Times New Roman" panose="02020603050405020304" pitchFamily="18" charset="0"/>
            </a:endParaRPr>
          </a:p>
          <a:p>
            <a:r>
              <a:rPr lang="en-GB" sz="1100">
                <a:solidFill>
                  <a:srgbClr val="000000"/>
                </a:solidFill>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en-GB" sz="1100" b="1">
                <a:solidFill>
                  <a:srgbClr val="000000"/>
                </a:solidFill>
                <a:effectLst/>
                <a:latin typeface="Arial" panose="020B0604020202020204" pitchFamily="34" charset="0"/>
                <a:ea typeface="Times New Roman" panose="02020603050405020304" pitchFamily="18" charset="0"/>
              </a:rPr>
              <a:t>Award 1-2 marks</a:t>
            </a:r>
            <a:r>
              <a:rPr lang="en-GB" sz="1100">
                <a:solidFill>
                  <a:srgbClr val="000000"/>
                </a:solidFill>
                <a:effectLst/>
                <a:latin typeface="Arial" panose="020B0604020202020204" pitchFamily="34" charset="0"/>
                <a:ea typeface="Times New Roman" panose="02020603050405020304" pitchFamily="18" charset="0"/>
              </a:rPr>
              <a:t> for a basic explanation which shows limited knowledge and understanding of how the varied roles of the Allied Health Professionals (AHP) support and promote child health.  </a:t>
            </a:r>
            <a:endParaRPr lang="en-GB" sz="1100">
              <a:effectLst/>
              <a:latin typeface="Times New Roman" panose="02020603050405020304" pitchFamily="18" charset="0"/>
              <a:ea typeface="Times New Roman" panose="02020603050405020304" pitchFamily="18" charset="0"/>
            </a:endParaRPr>
          </a:p>
          <a:p>
            <a:r>
              <a:rPr lang="en-GB" sz="1100">
                <a:solidFill>
                  <a:srgbClr val="000000"/>
                </a:solidFill>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en-GB" sz="1100" b="1">
                <a:solidFill>
                  <a:srgbClr val="000000"/>
                </a:solidFill>
                <a:effectLst/>
                <a:latin typeface="Arial" panose="020B0604020202020204" pitchFamily="34" charset="0"/>
                <a:ea typeface="Times New Roman" panose="02020603050405020304" pitchFamily="18" charset="0"/>
              </a:rPr>
              <a:t>Award 3-4 marks </a:t>
            </a:r>
            <a:r>
              <a:rPr lang="en-GB" sz="1100">
                <a:solidFill>
                  <a:srgbClr val="000000"/>
                </a:solidFill>
                <a:effectLst/>
                <a:latin typeface="Arial" panose="020B0604020202020204" pitchFamily="34" charset="0"/>
                <a:ea typeface="Times New Roman" panose="02020603050405020304" pitchFamily="18" charset="0"/>
              </a:rPr>
              <a:t>for a good explanation which shows some knowledge and understanding of how the varied roles of the Allied Health Professionals (AHP) support and promote child health.</a:t>
            </a:r>
            <a:endParaRPr lang="en-GB" sz="1100">
              <a:effectLst/>
              <a:latin typeface="Times New Roman" panose="02020603050405020304" pitchFamily="18" charset="0"/>
              <a:ea typeface="Times New Roman" panose="02020603050405020304" pitchFamily="18" charset="0"/>
            </a:endParaRPr>
          </a:p>
          <a:p>
            <a:r>
              <a:rPr lang="en-GB" sz="1100">
                <a:solidFill>
                  <a:srgbClr val="000000"/>
                </a:solidFill>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en-GB" sz="1100" b="1">
                <a:solidFill>
                  <a:srgbClr val="000000"/>
                </a:solidFill>
                <a:effectLst/>
                <a:latin typeface="Arial" panose="020B0604020202020204" pitchFamily="34" charset="0"/>
                <a:ea typeface="Times New Roman" panose="02020603050405020304" pitchFamily="18" charset="0"/>
              </a:rPr>
              <a:t>Award 5-7 marks </a:t>
            </a:r>
            <a:r>
              <a:rPr lang="en-GB" sz="1100">
                <a:solidFill>
                  <a:srgbClr val="000000"/>
                </a:solidFill>
                <a:effectLst/>
                <a:latin typeface="Arial" panose="020B0604020202020204" pitchFamily="34" charset="0"/>
                <a:ea typeface="Times New Roman" panose="02020603050405020304" pitchFamily="18" charset="0"/>
              </a:rPr>
              <a:t>for a very good explanation which shows sound knowledge and understanding of how the varied roles of the Allied Health Professionals (AHP) support and promote child health.</a:t>
            </a:r>
            <a:endParaRPr lang="en-GB" sz="1100">
              <a:effectLst/>
              <a:latin typeface="Times New Roman" panose="02020603050405020304" pitchFamily="18" charset="0"/>
              <a:ea typeface="Times New Roman" panose="02020603050405020304" pitchFamily="18" charset="0"/>
            </a:endParaRPr>
          </a:p>
          <a:p>
            <a:r>
              <a:rPr lang="en-GB" sz="1100">
                <a:solidFill>
                  <a:srgbClr val="000000"/>
                </a:solidFill>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en-GB" sz="1100" b="1">
                <a:solidFill>
                  <a:srgbClr val="000000"/>
                </a:solidFill>
                <a:effectLst/>
                <a:latin typeface="Arial" panose="020B0604020202020204" pitchFamily="34" charset="0"/>
                <a:ea typeface="Times New Roman" panose="02020603050405020304" pitchFamily="18" charset="0"/>
              </a:rPr>
              <a:t>Award 8-10 marks </a:t>
            </a:r>
            <a:r>
              <a:rPr lang="en-GB" sz="1100">
                <a:solidFill>
                  <a:srgbClr val="000000"/>
                </a:solidFill>
                <a:effectLst/>
                <a:latin typeface="Arial" panose="020B0604020202020204" pitchFamily="34" charset="0"/>
                <a:ea typeface="Times New Roman" panose="02020603050405020304" pitchFamily="18" charset="0"/>
              </a:rPr>
              <a:t>for an excellent explanation which shows detailed knowledge and how the varied roles of the Allied Health Professionals (AHP) support and promote child health.</a:t>
            </a:r>
            <a:endParaRPr lang="en-GB" sz="110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4ACA8119-303E-453A-EA8E-30890FEF1EEB}"/>
              </a:ext>
            </a:extLst>
          </p:cNvPr>
          <p:cNvSpPr txBox="1"/>
          <p:nvPr/>
        </p:nvSpPr>
        <p:spPr>
          <a:xfrm>
            <a:off x="10636469" y="6379779"/>
            <a:ext cx="1454244" cy="369332"/>
          </a:xfrm>
          <a:prstGeom prst="rect">
            <a:avLst/>
          </a:prstGeom>
          <a:noFill/>
        </p:spPr>
        <p:txBody>
          <a:bodyPr wrap="none" rtlCol="0">
            <a:spAutoFit/>
          </a:bodyPr>
          <a:lstStyle/>
          <a:p>
            <a:r>
              <a:rPr lang="en-GB" sz="1100"/>
              <a:t>Mark Scheme Cont</a:t>
            </a:r>
            <a:r>
              <a:rPr lang="en-GB"/>
              <a:t>.</a:t>
            </a:r>
          </a:p>
        </p:txBody>
      </p:sp>
    </p:spTree>
    <p:extLst>
      <p:ext uri="{BB962C8B-B14F-4D97-AF65-F5344CB8AC3E}">
        <p14:creationId xmlns:p14="http://schemas.microsoft.com/office/powerpoint/2010/main" val="4005510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Question 5 and mark scheme </a:t>
            </a:r>
          </a:p>
        </p:txBody>
      </p:sp>
      <p:sp>
        <p:nvSpPr>
          <p:cNvPr id="10" name="TextBox 9">
            <a:extLst>
              <a:ext uri="{FF2B5EF4-FFF2-40B4-BE49-F238E27FC236}">
                <a16:creationId xmlns:a16="http://schemas.microsoft.com/office/drawing/2014/main" id="{D4706AB5-BE99-9FEF-8B27-5C08B7B5C176}"/>
              </a:ext>
            </a:extLst>
          </p:cNvPr>
          <p:cNvSpPr txBox="1"/>
          <p:nvPr/>
        </p:nvSpPr>
        <p:spPr>
          <a:xfrm>
            <a:off x="282011" y="941624"/>
            <a:ext cx="5477658" cy="6241324"/>
          </a:xfrm>
          <a:prstGeom prst="rect">
            <a:avLst/>
          </a:prstGeom>
          <a:noFill/>
        </p:spPr>
        <p:txBody>
          <a:bodyPr wrap="square">
            <a:spAutoFit/>
          </a:bodyPr>
          <a:lstStyle/>
          <a:p>
            <a:r>
              <a:rPr lang="en-GB" sz="1050">
                <a:solidFill>
                  <a:srgbClr val="000000"/>
                </a:solidFill>
                <a:effectLst/>
                <a:latin typeface="Arial" panose="020B0604020202020204" pitchFamily="34" charset="0"/>
                <a:ea typeface="Times New Roman" panose="02020603050405020304" pitchFamily="18" charset="0"/>
              </a:rPr>
              <a:t>Response may refer to: </a:t>
            </a:r>
            <a:endParaRPr lang="en-GB" sz="1050">
              <a:effectLst/>
              <a:latin typeface="Times New Roman" panose="02020603050405020304" pitchFamily="18" charset="0"/>
              <a:ea typeface="Times New Roman" panose="02020603050405020304" pitchFamily="18" charset="0"/>
            </a:endParaRPr>
          </a:p>
          <a:p>
            <a:pPr marL="342900" lvl="0" indent="-342900" fontAlgn="base">
              <a:lnSpc>
                <a:spcPct val="115000"/>
              </a:lnSpc>
              <a:spcBef>
                <a:spcPts val="200"/>
              </a:spcBef>
              <a:spcAft>
                <a:spcPts val="0"/>
              </a:spcAft>
              <a:buFont typeface="Symbol" panose="05050102010706020507" pitchFamily="18" charset="2"/>
              <a:buChar char=""/>
            </a:pPr>
            <a:r>
              <a:rPr lang="en-GB"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 therapists – use of art as a form of supportive psychotherapy to encourage clients to explore a variety of issues including emotional, behavioural or mental health problems/learning or physical disabilities/life-limiting conditions/neurological conditions or physical illnesses/supporting people specific needs/provides supportive communication and expression</a:t>
            </a:r>
            <a:endParaRPr lang="en-GB" sz="105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57188" indent="-357188">
              <a:buFont typeface="Arial" panose="020B0604020202020204" pitchFamily="34" charset="0"/>
              <a:buChar char="•"/>
            </a:pPr>
            <a:r>
              <a:rPr lang="en-GB" sz="1050">
                <a:solidFill>
                  <a:srgbClr val="000000"/>
                </a:solidFill>
                <a:effectLst/>
                <a:latin typeface="Arial" panose="020B0604020202020204" pitchFamily="34" charset="0"/>
                <a:ea typeface="Times New Roman" panose="02020603050405020304" pitchFamily="18" charset="0"/>
              </a:rPr>
              <a:t>Drama therapists – use of performance arts as a form of supportive psychological therapy/ provides exploration for a wide variety of different issues/supports needs e.g. autism/ physical and sexual abuse/mental illness/ psychological/emotional and social changes.</a:t>
            </a:r>
          </a:p>
          <a:p>
            <a:pPr marL="342900" lvl="0" indent="-342900" fontAlgn="base">
              <a:lnSpc>
                <a:spcPct val="115000"/>
              </a:lnSpc>
              <a:spcBef>
                <a:spcPts val="200"/>
              </a:spcBef>
              <a:spcAft>
                <a:spcPts val="0"/>
              </a:spcAft>
              <a:buFont typeface="Symbol" panose="05050102010706020507" pitchFamily="18" charset="2"/>
              <a:buChar char=""/>
            </a:pPr>
            <a:r>
              <a:rPr lang="en-GB"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Music therapists – engage support through live musical interaction to promote an individual’s emotional wellbeing and improve their communication skills/support through psychological intervention/providing a unique connection to music/develop communication skills/improve self-confidence/independence/ enhance self-awareness/awareness of others/ improve concentration and attention skills/ beneficial for individuals of all ages and physical abilities from new-born babies to end-of-life care</a:t>
            </a:r>
            <a:endParaRPr lang="en-GB" sz="105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fontAlgn="base">
              <a:lnSpc>
                <a:spcPct val="115000"/>
              </a:lnSpc>
              <a:spcBef>
                <a:spcPts val="200"/>
              </a:spcBef>
              <a:spcAft>
                <a:spcPts val="0"/>
              </a:spcAft>
              <a:buFont typeface="Symbol" panose="05050102010706020507" pitchFamily="18" charset="2"/>
              <a:buChar char=""/>
            </a:pPr>
            <a:r>
              <a:rPr lang="en-GB"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Chiropodists/podiatrists – Podiatrists provide essential assessment, evaluation and foot care for both long term and acute patients e.g. patients with diabetes/cerebral palsy/arterial disease/nerve damage/sports related injuries/ providing surgical intervention and health care for patient well-being</a:t>
            </a:r>
            <a:endParaRPr lang="en-GB" sz="105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fontAlgn="base">
              <a:lnSpc>
                <a:spcPct val="115000"/>
              </a:lnSpc>
              <a:spcBef>
                <a:spcPts val="200"/>
              </a:spcBef>
              <a:spcAft>
                <a:spcPts val="0"/>
              </a:spcAft>
              <a:buFont typeface="Symbol" panose="05050102010706020507" pitchFamily="18" charset="2"/>
              <a:buChar char=""/>
            </a:pPr>
            <a:r>
              <a:rPr lang="en-GB"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Dietitians – assess, diagnose and treat diet and nutritional problems at an individual and a broader public health level/providing public health and scientific research e.g. on food/ health/disease. Supports people to make appropriate lifestyle and food choices. Dietitians advise and influence food and health policies</a:t>
            </a:r>
          </a:p>
          <a:p>
            <a:pPr marL="342900" indent="-342900" fontAlgn="base">
              <a:lnSpc>
                <a:spcPct val="115000"/>
              </a:lnSpc>
              <a:spcBef>
                <a:spcPts val="200"/>
              </a:spcBef>
              <a:buFont typeface="Symbol" panose="05050102010706020507" pitchFamily="18" charset="2"/>
              <a:buChar char=""/>
            </a:pPr>
            <a:r>
              <a:rPr lang="en-GB"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Occupational therapists – work with people of all ages with a wide range of problems resulting from physical/mental/social or developmental difficulties. Support people with a range of interventions to enable/support participation e.g. caring for themselves/caring for others/learning/playing/interacting with others. Positively supports physical and psychological health/wellbeing and rehabilitation/ supporting care pathways/ broader public health and social care environments. </a:t>
            </a:r>
            <a:endParaRPr lang="en-GB" sz="105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fontAlgn="base">
              <a:lnSpc>
                <a:spcPct val="115000"/>
              </a:lnSpc>
              <a:spcBef>
                <a:spcPts val="200"/>
              </a:spcBef>
              <a:spcAft>
                <a:spcPts val="0"/>
              </a:spcAft>
              <a:buFont typeface="Symbol" panose="05050102010706020507" pitchFamily="18" charset="2"/>
              <a:buChar char=""/>
            </a:pPr>
            <a:endParaRPr lang="en-GB" sz="105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F16F7DF-F326-A502-C44E-51ADD385DFAD}"/>
              </a:ext>
            </a:extLst>
          </p:cNvPr>
          <p:cNvSpPr txBox="1"/>
          <p:nvPr/>
        </p:nvSpPr>
        <p:spPr>
          <a:xfrm>
            <a:off x="6096000" y="941624"/>
            <a:ext cx="5971644" cy="5688737"/>
          </a:xfrm>
          <a:prstGeom prst="rect">
            <a:avLst/>
          </a:prstGeom>
          <a:noFill/>
        </p:spPr>
        <p:txBody>
          <a:bodyPr wrap="square">
            <a:spAutoFit/>
          </a:bodyPr>
          <a:lstStyle/>
          <a:p>
            <a:pPr marL="357188" indent="-357188">
              <a:buFont typeface="Arial" panose="020B0604020202020204" pitchFamily="34" charset="0"/>
              <a:buChar char="•"/>
            </a:pPr>
            <a:r>
              <a:rPr lang="en-GB" sz="1050">
                <a:solidFill>
                  <a:srgbClr val="000000"/>
                </a:solidFill>
                <a:effectLst/>
                <a:latin typeface="Arial" panose="020B0604020202020204" pitchFamily="34" charset="0"/>
                <a:ea typeface="Times New Roman" panose="02020603050405020304" pitchFamily="18" charset="0"/>
              </a:rPr>
              <a:t>Operating Department Practitioners – support patients of all ages during each phase of the patient’s perioperative care/anaesthetic – provide patient-centred care and prepare specialist equipment and drugs/surgical – prepare all the necessary equipment and instruments for operations and providing these to the surgical team during the operation/ recovery – supporting the patient throughout their time in the recovery and fitness </a:t>
            </a:r>
          </a:p>
          <a:p>
            <a:pPr marL="342900" lvl="0" indent="-342900" fontAlgn="base">
              <a:lnSpc>
                <a:spcPct val="115000"/>
              </a:lnSpc>
              <a:spcBef>
                <a:spcPts val="200"/>
              </a:spcBef>
              <a:spcAft>
                <a:spcPts val="0"/>
              </a:spcAft>
              <a:buFont typeface="Symbol" panose="05050102010706020507" pitchFamily="18" charset="2"/>
              <a:buChar char=""/>
            </a:pPr>
            <a:r>
              <a:rPr lang="en-GB"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Physiotherapists – uses physical approaches to promote/maintain and restore physical/ psychological/social well-being/support through partnership to improve physical ability and potential supporting through advice/treatment, rehabilitation/health promotion and supporting behavioural change/promoting health and well-being through therapeutic exercises/electro-physical approaches to meet individual need. </a:t>
            </a:r>
            <a:endParaRPr lang="en-GB" sz="105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fontAlgn="base">
              <a:lnSpc>
                <a:spcPct val="115000"/>
              </a:lnSpc>
              <a:spcBef>
                <a:spcPts val="200"/>
              </a:spcBef>
              <a:spcAft>
                <a:spcPts val="0"/>
              </a:spcAft>
              <a:buFont typeface="Symbol" panose="05050102010706020507" pitchFamily="18" charset="2"/>
              <a:buChar char=""/>
            </a:pPr>
            <a:r>
              <a:rPr lang="en-GB"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Speech and language therapists – help to overcome or adapt to a variety of disorders of speech, language, communication needs e.g. helping young children to access education/ reducing life-threatening swallowing problems/ help with physical and psychological needs/ support and care with eating, drinking and swallowing/support with speaking and communicating/supporting children with delayed speech/treating and supporting speech impaired by illness or injury/help with overcoming stammering, mutism, voice disorders/supporting the health and well-being of children with mild, moderate or severe learning difficulties </a:t>
            </a:r>
            <a:endParaRPr lang="en-GB" sz="105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fontAlgn="base">
              <a:lnSpc>
                <a:spcPct val="115000"/>
              </a:lnSpc>
              <a:spcBef>
                <a:spcPts val="200"/>
              </a:spcBef>
              <a:spcAft>
                <a:spcPts val="0"/>
              </a:spcAft>
              <a:buFont typeface="Symbol" panose="05050102010706020507" pitchFamily="18" charset="2"/>
              <a:buChar char=""/>
            </a:pPr>
            <a:r>
              <a:rPr lang="en-GB"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Diagnostic radiographers – use a range of techniques/produce high quality images to diagnose an injury or disease/responsible for providing safe and accurate imaging/ examinations/report/key for patient care pathways/Breast Screening/Ultrasound monitoring of pregnancy</a:t>
            </a:r>
            <a:endParaRPr lang="en-GB" sz="105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fontAlgn="base">
              <a:lnSpc>
                <a:spcPct val="115000"/>
              </a:lnSpc>
              <a:spcBef>
                <a:spcPts val="200"/>
              </a:spcBef>
              <a:spcAft>
                <a:spcPts val="0"/>
              </a:spcAft>
              <a:buFont typeface="Symbol" panose="05050102010706020507" pitchFamily="18" charset="2"/>
              <a:buChar char=""/>
            </a:pPr>
            <a:r>
              <a:rPr lang="en-GB"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Therapeutic radiographers – play a vital role in the treatment of cancer/responsible to plan and deliver radiotherapy/manage the patient care pathway/providing care and support for patients throughout their radiotherapy treatment</a:t>
            </a:r>
            <a:endParaRPr lang="en-GB" sz="1050">
              <a:solidFill>
                <a:srgbClr val="243F60"/>
              </a:solidFill>
              <a:effectLst/>
              <a:latin typeface="Cambria" panose="02040503050406030204" pitchFamily="18" charset="0"/>
              <a:ea typeface="Times New Roman" panose="02020603050405020304" pitchFamily="18" charset="0"/>
              <a:cs typeface="Times New Roman" panose="02020603050405020304" pitchFamily="18" charset="0"/>
            </a:endParaRPr>
          </a:p>
          <a:p>
            <a:r>
              <a:rPr lang="en-GB" sz="1050">
                <a:effectLst/>
                <a:latin typeface="Arial" panose="020B0604020202020204" pitchFamily="34" charset="0"/>
                <a:ea typeface="Times New Roman" panose="02020603050405020304" pitchFamily="18" charset="0"/>
              </a:rPr>
              <a:t> </a:t>
            </a:r>
            <a:endParaRPr lang="en-GB" sz="1050">
              <a:effectLst/>
              <a:latin typeface="Times New Roman" panose="02020603050405020304" pitchFamily="18" charset="0"/>
              <a:ea typeface="Times New Roman" panose="02020603050405020304" pitchFamily="18" charset="0"/>
            </a:endParaRPr>
          </a:p>
          <a:p>
            <a:r>
              <a:rPr lang="en-GB" sz="1050">
                <a:effectLst/>
                <a:latin typeface="Arial" panose="020B0604020202020204" pitchFamily="34" charset="0"/>
                <a:ea typeface="Times New Roman" panose="02020603050405020304" pitchFamily="18" charset="0"/>
              </a:rPr>
              <a:t>Learner can discuss a variety of roles, and this does not need to be linked to specific roles as stated above.  </a:t>
            </a:r>
            <a:endParaRPr lang="en-GB" sz="1050">
              <a:effectLst/>
              <a:latin typeface="Times New Roman" panose="02020603050405020304" pitchFamily="18" charset="0"/>
              <a:ea typeface="Times New Roman" panose="02020603050405020304" pitchFamily="18" charset="0"/>
            </a:endParaRPr>
          </a:p>
          <a:p>
            <a:r>
              <a:rPr lang="en-GB" sz="1050">
                <a:effectLst/>
                <a:latin typeface="Arial" panose="020B0604020202020204" pitchFamily="34" charset="0"/>
                <a:ea typeface="Times New Roman" panose="02020603050405020304" pitchFamily="18" charset="0"/>
              </a:rPr>
              <a:t> </a:t>
            </a:r>
            <a:endParaRPr lang="en-GB" sz="1050">
              <a:effectLst/>
              <a:latin typeface="Times New Roman" panose="02020603050405020304" pitchFamily="18" charset="0"/>
              <a:ea typeface="Times New Roman" panose="02020603050405020304" pitchFamily="18" charset="0"/>
            </a:endParaRPr>
          </a:p>
          <a:p>
            <a:r>
              <a:rPr lang="en-GB" sz="1050">
                <a:solidFill>
                  <a:srgbClr val="000000"/>
                </a:solidFill>
                <a:effectLst/>
                <a:latin typeface="Arial" panose="020B0604020202020204" pitchFamily="34" charset="0"/>
                <a:ea typeface="Times New Roman" panose="02020603050405020304" pitchFamily="18" charset="0"/>
              </a:rPr>
              <a:t>This list is not exhaustive. </a:t>
            </a:r>
            <a:endParaRPr lang="en-GB" sz="1050">
              <a:effectLst/>
              <a:latin typeface="Times New Roman" panose="02020603050405020304" pitchFamily="18" charset="0"/>
              <a:ea typeface="Times New Roman" panose="02020603050405020304" pitchFamily="18" charset="0"/>
            </a:endParaRPr>
          </a:p>
          <a:p>
            <a:r>
              <a:rPr lang="en-GB" sz="1050">
                <a:solidFill>
                  <a:srgbClr val="000000"/>
                </a:solidFill>
                <a:effectLst/>
                <a:latin typeface="Arial" panose="020B0604020202020204" pitchFamily="34" charset="0"/>
                <a:ea typeface="Times New Roman" panose="02020603050405020304" pitchFamily="18" charset="0"/>
              </a:rPr>
              <a:t>Credit any other relevant response.</a:t>
            </a:r>
            <a:endParaRPr lang="en-GB" sz="105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42766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Question 5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615113" y="1114436"/>
            <a:ext cx="5174551" cy="550618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6958013" y="1314450"/>
            <a:ext cx="4666595" cy="5355312"/>
          </a:xfrm>
          <a:prstGeom prst="rect">
            <a:avLst/>
          </a:prstGeom>
          <a:noFill/>
        </p:spPr>
        <p:txBody>
          <a:bodyPr wrap="square">
            <a:spAutoFit/>
          </a:bodyPr>
          <a:lstStyle/>
          <a:p>
            <a:r>
              <a:rPr lang="en-GB" b="1" i="1" dirty="0">
                <a:solidFill>
                  <a:srgbClr val="0070C0"/>
                </a:solidFill>
              </a:rPr>
              <a:t>Principal examiner feedback</a:t>
            </a:r>
            <a:r>
              <a:rPr lang="en-US" b="1" i="1" dirty="0">
                <a:solidFill>
                  <a:srgbClr val="0070C0"/>
                </a:solidFill>
              </a:rPr>
              <a:t>​</a:t>
            </a:r>
          </a:p>
          <a:p>
            <a:r>
              <a:rPr lang="en-GB" i="1" dirty="0">
                <a:solidFill>
                  <a:srgbClr val="0070C0"/>
                </a:solidFill>
              </a:rPr>
              <a:t>​</a:t>
            </a:r>
            <a:endParaRPr lang="en-GB" i="1" dirty="0">
              <a:solidFill>
                <a:srgbClr val="0070C0"/>
              </a:solidFill>
              <a:cs typeface="Arial"/>
            </a:endParaRPr>
          </a:p>
          <a:p>
            <a:r>
              <a:rPr lang="en-US" sz="1800" i="1" dirty="0">
                <a:solidFill>
                  <a:srgbClr val="0070C0"/>
                </a:solidFill>
              </a:rPr>
              <a:t>This question provided candidates with the opportunity to explain the varied roles of the Allied Health Professionals (AHP), </a:t>
            </a:r>
            <a:r>
              <a:rPr lang="en-US" i="1" dirty="0">
                <a:solidFill>
                  <a:srgbClr val="0070C0"/>
                </a:solidFill>
              </a:rPr>
              <a:t>which </a:t>
            </a:r>
            <a:r>
              <a:rPr lang="en-US" sz="1800" i="1" dirty="0">
                <a:solidFill>
                  <a:srgbClr val="0070C0"/>
                </a:solidFill>
              </a:rPr>
              <a:t>may have been discussed generically or specifically. </a:t>
            </a:r>
            <a:r>
              <a:rPr lang="en-US" i="1" dirty="0">
                <a:solidFill>
                  <a:srgbClr val="0070C0"/>
                </a:solidFill>
              </a:rPr>
              <a:t>T</a:t>
            </a:r>
            <a:r>
              <a:rPr lang="en-US" sz="1800" i="1" dirty="0">
                <a:solidFill>
                  <a:srgbClr val="0070C0"/>
                </a:solidFill>
              </a:rPr>
              <a:t>his response is an example of how marks cannot be </a:t>
            </a:r>
            <a:r>
              <a:rPr lang="en-US" i="1" dirty="0">
                <a:solidFill>
                  <a:srgbClr val="0070C0"/>
                </a:solidFill>
              </a:rPr>
              <a:t>awarded</a:t>
            </a:r>
            <a:r>
              <a:rPr lang="en-US" sz="1800" i="1" dirty="0">
                <a:solidFill>
                  <a:srgbClr val="0070C0"/>
                </a:solidFill>
              </a:rPr>
              <a:t> when the correct roles required within the question are not addressed. One mark was provided for the brief explanation at the start based on a generic explanation</a:t>
            </a:r>
            <a:r>
              <a:rPr lang="en-US" i="1" dirty="0">
                <a:solidFill>
                  <a:srgbClr val="0070C0"/>
                </a:solidFill>
              </a:rPr>
              <a:t>, </a:t>
            </a:r>
            <a:r>
              <a:rPr lang="en-US" sz="1800" i="1" dirty="0">
                <a:solidFill>
                  <a:srgbClr val="0070C0"/>
                </a:solidFill>
              </a:rPr>
              <a:t>although the remainder of the response discusses the role of a health visitor, a social worker and an </a:t>
            </a:r>
            <a:r>
              <a:rPr lang="en-US" sz="1800" i="1" dirty="0" err="1">
                <a:solidFill>
                  <a:srgbClr val="0070C0"/>
                </a:solidFill>
              </a:rPr>
              <a:t>ALNCo</a:t>
            </a:r>
            <a:r>
              <a:rPr lang="en-US" sz="1800" i="1" dirty="0">
                <a:solidFill>
                  <a:srgbClr val="0070C0"/>
                </a:solidFill>
              </a:rPr>
              <a:t>. Unfortunately for this candidate, none of the </a:t>
            </a:r>
            <a:r>
              <a:rPr lang="en-US" i="1" dirty="0">
                <a:solidFill>
                  <a:srgbClr val="0070C0"/>
                </a:solidFill>
              </a:rPr>
              <a:t>roles provided</a:t>
            </a:r>
            <a:r>
              <a:rPr lang="en-US" sz="1800" i="1" dirty="0">
                <a:solidFill>
                  <a:srgbClr val="0070C0"/>
                </a:solidFill>
              </a:rPr>
              <a:t> are part of the Allied Health Professionals, and therefore are not creditworthy. </a:t>
            </a:r>
          </a:p>
          <a:p>
            <a:r>
              <a:rPr lang="en-GB" b="1" i="1" dirty="0">
                <a:solidFill>
                  <a:srgbClr val="0070C0"/>
                </a:solidFill>
              </a:rPr>
              <a:t>M</a:t>
            </a:r>
            <a:r>
              <a:rPr lang="en-GB" sz="1800" b="1" i="1" dirty="0">
                <a:solidFill>
                  <a:srgbClr val="0070C0"/>
                </a:solidFill>
              </a:rPr>
              <a:t>arks awarded </a:t>
            </a:r>
            <a:r>
              <a:rPr lang="en-GB" b="1" i="1" dirty="0">
                <a:solidFill>
                  <a:srgbClr val="0070C0"/>
                </a:solidFill>
              </a:rPr>
              <a:t>1/10</a:t>
            </a:r>
            <a:endParaRPr lang="en-GB" sz="1800" b="1" i="1" dirty="0">
              <a:solidFill>
                <a:srgbClr val="0070C0"/>
              </a:solidFill>
            </a:endParaRPr>
          </a:p>
        </p:txBody>
      </p:sp>
      <p:sp>
        <p:nvSpPr>
          <p:cNvPr id="3" name="TextBox 2">
            <a:extLst>
              <a:ext uri="{FF2B5EF4-FFF2-40B4-BE49-F238E27FC236}">
                <a16:creationId xmlns:a16="http://schemas.microsoft.com/office/drawing/2014/main" id="{CB78AA48-665B-5EC8-C682-C3F789C67F87}"/>
              </a:ext>
            </a:extLst>
          </p:cNvPr>
          <p:cNvSpPr txBox="1"/>
          <p:nvPr/>
        </p:nvSpPr>
        <p:spPr>
          <a:xfrm>
            <a:off x="185759" y="988312"/>
            <a:ext cx="6257082" cy="5632311"/>
          </a:xfrm>
          <a:prstGeom prst="rect">
            <a:avLst/>
          </a:prstGeom>
          <a:noFill/>
        </p:spPr>
        <p:txBody>
          <a:bodyPr wrap="square">
            <a:spAutoFit/>
          </a:bodyPr>
          <a:lstStyle/>
          <a:p>
            <a:r>
              <a:rPr lang="en-US" sz="1500">
                <a:highlight>
                  <a:srgbClr val="FFFF00"/>
                </a:highlight>
              </a:rPr>
              <a:t>There are many varies roles of the Allied Health Professionals, also known as AHP. Each of these roles provide the best possible support that they can for a child, and promote the children's health and well-being, which is one of their main priorities</a:t>
            </a:r>
            <a:r>
              <a:rPr lang="en-US" sz="1500"/>
              <a:t>. A health visitor can provide meeting and appointments with the parents, take on occasional check ups on the child's health, well-being and development. as well as how the parents are getting on and seeing if there are any issues with anything and giving them the most, best support that they could possibly give in order to ensure the best upbringing and health for the child. A social worker is there to help with any possible familial issues such as neglect, abuse (both physical and emotional), drug misuse, alcohol misuse </a:t>
            </a:r>
            <a:r>
              <a:rPr lang="en-US" sz="1500" err="1"/>
              <a:t>etc</a:t>
            </a:r>
            <a:r>
              <a:rPr lang="en-US" sz="1500"/>
              <a:t>, and give as much advice and support as possible in order to ensure a safe, secure, positive and heathy upbringing for a child, as the first few years of a child's life are the most important for their development and any issues and severely impact them as individuals in the future, both physically and mentally. An ALNCo (additional learning needs coordinator) can be found in schools and are there to give the appropriate support and guidance to any children in education with an ALN ( ADHD, autism. dyslexia, down syndrome, OCD, and more), being there to support them in whatever aspect of their education that they struggle with in order to ensure that they have to best possible educational experience as possible, and are able to fully understand and comprehend the information given to them, to get the most out of the education and setting them up for a good future.</a:t>
            </a:r>
            <a:endParaRPr lang="en-GB" sz="1500"/>
          </a:p>
        </p:txBody>
      </p:sp>
    </p:spTree>
    <p:extLst>
      <p:ext uri="{BB962C8B-B14F-4D97-AF65-F5344CB8AC3E}">
        <p14:creationId xmlns:p14="http://schemas.microsoft.com/office/powerpoint/2010/main" val="4293940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Question 5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759622" y="1114436"/>
            <a:ext cx="5046792"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7067551" y="1646872"/>
            <a:ext cx="4557058" cy="4524315"/>
          </a:xfrm>
          <a:prstGeom prst="rect">
            <a:avLst/>
          </a:prstGeom>
          <a:noFill/>
        </p:spPr>
        <p:txBody>
          <a:bodyPr wrap="square">
            <a:spAutoFit/>
          </a:bodyPr>
          <a:lstStyle/>
          <a:p>
            <a:r>
              <a:rPr lang="en-GB" b="1" i="1" dirty="0">
                <a:solidFill>
                  <a:srgbClr val="0070C0"/>
                </a:solidFill>
              </a:rPr>
              <a:t>Principal examiner feedback</a:t>
            </a:r>
            <a:r>
              <a:rPr lang="en-US" b="1" i="1" dirty="0">
                <a:solidFill>
                  <a:srgbClr val="0070C0"/>
                </a:solidFill>
              </a:rPr>
              <a:t>​</a:t>
            </a:r>
          </a:p>
          <a:p>
            <a:r>
              <a:rPr lang="en-GB" i="1" dirty="0">
                <a:solidFill>
                  <a:srgbClr val="0070C0"/>
                </a:solidFill>
              </a:rPr>
              <a:t>​</a:t>
            </a:r>
            <a:endParaRPr lang="en-GB" i="1" dirty="0">
              <a:solidFill>
                <a:srgbClr val="0070C0"/>
              </a:solidFill>
              <a:cs typeface="Arial"/>
            </a:endParaRPr>
          </a:p>
          <a:p>
            <a:r>
              <a:rPr lang="en-US" i="1" dirty="0">
                <a:solidFill>
                  <a:srgbClr val="0070C0"/>
                </a:solidFill>
              </a:rPr>
              <a:t>Th</a:t>
            </a:r>
            <a:r>
              <a:rPr lang="en-US" sz="1800" i="1" dirty="0">
                <a:solidFill>
                  <a:srgbClr val="0070C0"/>
                </a:solidFill>
              </a:rPr>
              <a:t>is response provides </a:t>
            </a:r>
            <a:r>
              <a:rPr lang="en-US" i="1" dirty="0">
                <a:solidFill>
                  <a:srgbClr val="0070C0"/>
                </a:solidFill>
              </a:rPr>
              <a:t>an explanation of </a:t>
            </a:r>
            <a:r>
              <a:rPr lang="en-US" sz="1800" i="1" dirty="0">
                <a:solidFill>
                  <a:srgbClr val="0070C0"/>
                </a:solidFill>
              </a:rPr>
              <a:t>the varied roles of the Allied Health Professionals (AHPs) and is accurate in its identification of the specific professionals. There is a very good explanation provided which shows sound knowledge and understanding of how speech and language therapists and dietitians support and promote child health. Further explanation could have related to other AHP roles, or a general explanation of how AHPs work within the community within their varied and specialist professions.</a:t>
            </a:r>
          </a:p>
          <a:p>
            <a:r>
              <a:rPr lang="en-GB" b="1" i="1" dirty="0">
                <a:solidFill>
                  <a:srgbClr val="0070C0"/>
                </a:solidFill>
              </a:rPr>
              <a:t>M</a:t>
            </a:r>
            <a:r>
              <a:rPr lang="en-GB" sz="1800" b="1" i="1" dirty="0">
                <a:solidFill>
                  <a:srgbClr val="0070C0"/>
                </a:solidFill>
              </a:rPr>
              <a:t>arks awarded 5/10</a:t>
            </a:r>
          </a:p>
        </p:txBody>
      </p:sp>
      <p:sp>
        <p:nvSpPr>
          <p:cNvPr id="3" name="TextBox 2">
            <a:extLst>
              <a:ext uri="{FF2B5EF4-FFF2-40B4-BE49-F238E27FC236}">
                <a16:creationId xmlns:a16="http://schemas.microsoft.com/office/drawing/2014/main" id="{F8C3A222-80F1-ECED-85AF-35DF5CB8BB79}"/>
              </a:ext>
            </a:extLst>
          </p:cNvPr>
          <p:cNvSpPr txBox="1"/>
          <p:nvPr/>
        </p:nvSpPr>
        <p:spPr>
          <a:xfrm>
            <a:off x="282011" y="1139041"/>
            <a:ext cx="6295806" cy="5219955"/>
          </a:xfrm>
          <a:prstGeom prst="rect">
            <a:avLst/>
          </a:prstGeom>
          <a:noFill/>
        </p:spPr>
        <p:txBody>
          <a:bodyPr wrap="square">
            <a:spAutoFit/>
          </a:bodyPr>
          <a:lstStyle/>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Allied health professionals like </a:t>
            </a:r>
            <a:r>
              <a:rPr lang="en-GB" sz="1800" kern="1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speech and language therapists </a:t>
            </a:r>
            <a:r>
              <a:rPr lang="en-GB" sz="1800" kern="100">
                <a:effectLst/>
                <a:latin typeface="Calibri" panose="020F0502020204030204" pitchFamily="34" charset="0"/>
                <a:ea typeface="Calibri" panose="020F0502020204030204" pitchFamily="34" charset="0"/>
                <a:cs typeface="Times New Roman" panose="02020603050405020304" pitchFamily="18" charset="0"/>
              </a:rPr>
              <a:t>support and promote a child's health as they help children who struggle to speak or communicate. They support and promote a child's health by helping children to speak and use language by doing exercises with their mouths, doing activities with the children, helping them with pronunciation and moving their mouths and practicing sounds, letters and words with the children. They support and promote children's health as they help to develop a child's self esteem and self confidence. </a:t>
            </a: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 Allied health professionals such as </a:t>
            </a:r>
            <a:r>
              <a:rPr lang="en-GB" sz="1800" kern="1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dietitians</a:t>
            </a:r>
            <a:r>
              <a:rPr lang="en-GB" sz="1800" kern="100">
                <a:effectLst/>
                <a:latin typeface="Calibri" panose="020F0502020204030204" pitchFamily="34" charset="0"/>
                <a:ea typeface="Calibri" panose="020F0502020204030204" pitchFamily="34" charset="0"/>
                <a:cs typeface="Times New Roman" panose="02020603050405020304" pitchFamily="18" charset="0"/>
              </a:rPr>
              <a:t> support and promote a child's health by proving children and their families with knowledge and information on the child's dietary needs and requirements. They support and promote children's health as they can help children to loose weight or generally improve their health by providing them with information on foods which are appropriate for the child to eat and what is healthy for them and best for their body to consume.</a:t>
            </a:r>
          </a:p>
        </p:txBody>
      </p:sp>
    </p:spTree>
    <p:extLst>
      <p:ext uri="{BB962C8B-B14F-4D97-AF65-F5344CB8AC3E}">
        <p14:creationId xmlns:p14="http://schemas.microsoft.com/office/powerpoint/2010/main" val="3085658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BED64862-D228-4A24-A2B3-A342D7136393}"/>
              </a:ext>
            </a:extLst>
          </p:cNvPr>
          <p:cNvSpPr txBox="1">
            <a:spLocks noGrp="1"/>
          </p:cNvSpPr>
          <p:nvPr>
            <p:ph idx="1"/>
          </p:nvPr>
        </p:nvSpPr>
        <p:spPr/>
        <p:txBody>
          <a:bodyPr>
            <a:normAutofit/>
          </a:bodyPr>
          <a:lstStyle/>
          <a:p>
            <a:pPr>
              <a:lnSpc>
                <a:spcPct val="140000"/>
              </a:lnSpc>
              <a:spcBef>
                <a:spcPts val="600"/>
              </a:spcBef>
            </a:pPr>
            <a:endParaRPr lang="en-GB" sz="1600" dirty="0"/>
          </a:p>
          <a:p>
            <a:pPr>
              <a:lnSpc>
                <a:spcPct val="140000"/>
              </a:lnSpc>
              <a:spcBef>
                <a:spcPts val="600"/>
              </a:spcBef>
            </a:pPr>
            <a:endParaRPr lang="en-US" sz="1500" dirty="0"/>
          </a:p>
          <a:p>
            <a:pPr>
              <a:lnSpc>
                <a:spcPct val="80000"/>
              </a:lnSpc>
            </a:pPr>
            <a:endParaRPr lang="en-GB" sz="2600" dirty="0"/>
          </a:p>
        </p:txBody>
      </p:sp>
      <p:sp>
        <p:nvSpPr>
          <p:cNvPr id="2" name="Rectangle 1">
            <a:extLst>
              <a:ext uri="{FF2B5EF4-FFF2-40B4-BE49-F238E27FC236}">
                <a16:creationId xmlns:a16="http://schemas.microsoft.com/office/drawing/2014/main" id="{6A3D36BA-9F62-0EC5-C6ED-F5D35778FC0D}"/>
              </a:ext>
            </a:extLst>
          </p:cNvPr>
          <p:cNvSpPr/>
          <p:nvPr/>
        </p:nvSpPr>
        <p:spPr>
          <a:xfrm>
            <a:off x="1908463" y="1637516"/>
            <a:ext cx="8676410" cy="4893647"/>
          </a:xfrm>
          <a:prstGeom prst="rect">
            <a:avLst/>
          </a:prstGeom>
        </p:spPr>
        <p:txBody>
          <a:bodyPr wrap="square">
            <a:spAutoFit/>
          </a:bodyPr>
          <a:lstStyle/>
          <a:p>
            <a:pPr fontAlgn="base">
              <a:spcBef>
                <a:spcPct val="0"/>
              </a:spcBef>
              <a:spcAft>
                <a:spcPct val="0"/>
              </a:spcAft>
              <a:defRPr/>
            </a:pPr>
            <a:r>
              <a:rPr lang="en-GB" sz="2400" dirty="0">
                <a:solidFill>
                  <a:prstClr val="black"/>
                </a:solidFill>
                <a:latin typeface="Arial" panose="020B0604020202020204" pitchFamily="34" charset="0"/>
                <a:ea typeface="ＭＳ Ｐゴシック" pitchFamily="1" charset="-128"/>
                <a:cs typeface="Arial" panose="020B0604020202020204" pitchFamily="34" charset="0"/>
              </a:rPr>
              <a:t>The presenter is required to make an audio recording of this event. This is a control designed to ensure that WJEC is able to demonstrate compliance with regulatory Conditions of Recognition; specifically, conditions relating to the confidentiality of assessment materials. </a:t>
            </a:r>
          </a:p>
          <a:p>
            <a:pPr fontAlgn="base">
              <a:spcBef>
                <a:spcPct val="0"/>
              </a:spcBef>
              <a:spcAft>
                <a:spcPct val="0"/>
              </a:spcAft>
              <a:defRPr/>
            </a:pP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p>
          <a:p>
            <a:pPr fontAlgn="base">
              <a:spcBef>
                <a:spcPct val="0"/>
              </a:spcBef>
              <a:spcAft>
                <a:spcPct val="0"/>
              </a:spcAft>
              <a:defRPr/>
            </a:pPr>
            <a:r>
              <a:rPr lang="en-GB" sz="2400" dirty="0">
                <a:solidFill>
                  <a:prstClr val="black"/>
                </a:solidFill>
                <a:latin typeface="Arial" panose="020B0604020202020204" pitchFamily="34" charset="0"/>
                <a:ea typeface="ＭＳ Ｐゴシック" pitchFamily="1" charset="-128"/>
                <a:cs typeface="Arial" panose="020B0604020202020204" pitchFamily="34" charset="0"/>
              </a:rPr>
              <a:t>The recording will be made available to the qualifications regulator if required, but it will not be shared with any other third parties. The recording will be stored securely by WJEC for a period of three years and then permanently destroyed. </a:t>
            </a:r>
          </a:p>
          <a:p>
            <a:pPr fontAlgn="base">
              <a:spcBef>
                <a:spcPct val="0"/>
              </a:spcBef>
              <a:spcAft>
                <a:spcPct val="0"/>
              </a:spcAft>
              <a:defRPr/>
            </a:pP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p>
          <a:p>
            <a:pPr fontAlgn="base">
              <a:spcBef>
                <a:spcPct val="0"/>
              </a:spcBef>
              <a:spcAft>
                <a:spcPct val="0"/>
              </a:spcAft>
              <a:defRPr/>
            </a:pPr>
            <a:r>
              <a:rPr lang="en-GB" sz="2400" dirty="0">
                <a:solidFill>
                  <a:prstClr val="black"/>
                </a:solidFill>
                <a:latin typeface="Arial" panose="020B0604020202020204" pitchFamily="34" charset="0"/>
                <a:ea typeface="ＭＳ Ｐゴシック" pitchFamily="1" charset="-128"/>
                <a:cs typeface="Arial" panose="020B0604020202020204" pitchFamily="34" charset="0"/>
              </a:rPr>
              <a:t>Please note that delegates are </a:t>
            </a:r>
            <a:r>
              <a:rPr lang="en-GB" sz="2400" b="1" dirty="0">
                <a:solidFill>
                  <a:prstClr val="black"/>
                </a:solidFill>
                <a:latin typeface="Arial" panose="020B0604020202020204" pitchFamily="34" charset="0"/>
                <a:ea typeface="ＭＳ Ｐゴシック" pitchFamily="1" charset="-128"/>
                <a:cs typeface="Arial" panose="020B0604020202020204" pitchFamily="34" charset="0"/>
              </a:rPr>
              <a:t>NOT PERMITTED </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to make an audio or video recording of any aspect of this event. </a:t>
            </a:r>
          </a:p>
        </p:txBody>
      </p:sp>
      <p:sp>
        <p:nvSpPr>
          <p:cNvPr id="3" name="TextBox 2">
            <a:extLst>
              <a:ext uri="{FF2B5EF4-FFF2-40B4-BE49-F238E27FC236}">
                <a16:creationId xmlns:a16="http://schemas.microsoft.com/office/drawing/2014/main" id="{CFCE0627-4811-3725-9302-BE5554D24545}"/>
              </a:ext>
            </a:extLst>
          </p:cNvPr>
          <p:cNvSpPr txBox="1"/>
          <p:nvPr/>
        </p:nvSpPr>
        <p:spPr>
          <a:xfrm>
            <a:off x="1908463" y="243069"/>
            <a:ext cx="5831142" cy="523220"/>
          </a:xfrm>
          <a:prstGeom prst="rect">
            <a:avLst/>
          </a:prstGeom>
          <a:noFill/>
        </p:spPr>
        <p:txBody>
          <a:bodyPr wrap="square" rtlCol="0">
            <a:spAutoFit/>
          </a:bodyPr>
          <a:lstStyle/>
          <a:p>
            <a:r>
              <a:rPr lang="en-US" sz="2800" dirty="0">
                <a:solidFill>
                  <a:srgbClr val="00B0F0"/>
                </a:solidFill>
              </a:rPr>
              <a:t>Audio Recording</a:t>
            </a:r>
            <a:endParaRPr lang="en-GB" sz="2800" dirty="0">
              <a:solidFill>
                <a:srgbClr val="00B0F0"/>
              </a:solidFill>
            </a:endParaRPr>
          </a:p>
        </p:txBody>
      </p:sp>
    </p:spTree>
    <p:extLst>
      <p:ext uri="{BB962C8B-B14F-4D97-AF65-F5344CB8AC3E}">
        <p14:creationId xmlns:p14="http://schemas.microsoft.com/office/powerpoint/2010/main" val="3188486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Question 7 and mark scheme </a:t>
            </a:r>
          </a:p>
        </p:txBody>
      </p:sp>
      <p:sp>
        <p:nvSpPr>
          <p:cNvPr id="25" name="TextBox 24">
            <a:extLst>
              <a:ext uri="{FF2B5EF4-FFF2-40B4-BE49-F238E27FC236}">
                <a16:creationId xmlns:a16="http://schemas.microsoft.com/office/drawing/2014/main" id="{0E46DCE2-3062-37C1-AB9B-D8791BEB24D8}"/>
              </a:ext>
            </a:extLst>
          </p:cNvPr>
          <p:cNvSpPr txBox="1"/>
          <p:nvPr/>
        </p:nvSpPr>
        <p:spPr>
          <a:xfrm>
            <a:off x="6096000" y="117343"/>
            <a:ext cx="3307307" cy="538639"/>
          </a:xfrm>
          <a:prstGeom prst="rect">
            <a:avLst/>
          </a:prstGeom>
          <a:noFill/>
        </p:spPr>
        <p:txBody>
          <a:bodyPr wrap="square">
            <a:spAutoFit/>
          </a:bodyPr>
          <a:lstStyle/>
          <a:p>
            <a:r>
              <a:rPr lang="en-GB" sz="1400">
                <a:solidFill>
                  <a:srgbClr val="0070C0"/>
                </a:solidFill>
              </a:rPr>
              <a:t>Command Verb: </a:t>
            </a:r>
            <a:r>
              <a:rPr lang="en-US" sz="1400" b="1" i="1">
                <a:solidFill>
                  <a:srgbClr val="0070C0"/>
                </a:solidFill>
              </a:rPr>
              <a:t>Reflect</a:t>
            </a:r>
          </a:p>
          <a:p>
            <a:r>
              <a:rPr lang="en-GB" sz="1400" i="1">
                <a:solidFill>
                  <a:srgbClr val="0070C0"/>
                </a:solidFill>
              </a:rPr>
              <a:t>Evaluate and/or consider</a:t>
            </a:r>
          </a:p>
        </p:txBody>
      </p:sp>
      <p:pic>
        <p:nvPicPr>
          <p:cNvPr id="3" name="Picture 2">
            <a:extLst>
              <a:ext uri="{FF2B5EF4-FFF2-40B4-BE49-F238E27FC236}">
                <a16:creationId xmlns:a16="http://schemas.microsoft.com/office/drawing/2014/main" id="{D4AE4257-774E-B975-1181-1BD230FB924C}"/>
              </a:ext>
            </a:extLst>
          </p:cNvPr>
          <p:cNvPicPr>
            <a:picLocks noChangeAspect="1"/>
          </p:cNvPicPr>
          <p:nvPr/>
        </p:nvPicPr>
        <p:blipFill rotWithShape="1">
          <a:blip r:embed="rId2"/>
          <a:srcRect b="58020"/>
          <a:stretch/>
        </p:blipFill>
        <p:spPr>
          <a:xfrm>
            <a:off x="282011" y="1012878"/>
            <a:ext cx="5295900" cy="1259562"/>
          </a:xfrm>
          <a:prstGeom prst="rect">
            <a:avLst/>
          </a:prstGeom>
        </p:spPr>
      </p:pic>
      <p:sp>
        <p:nvSpPr>
          <p:cNvPr id="5" name="TextBox 4">
            <a:extLst>
              <a:ext uri="{FF2B5EF4-FFF2-40B4-BE49-F238E27FC236}">
                <a16:creationId xmlns:a16="http://schemas.microsoft.com/office/drawing/2014/main" id="{CE7C0A19-D45F-423F-5F49-2FF1B856C3DC}"/>
              </a:ext>
            </a:extLst>
          </p:cNvPr>
          <p:cNvSpPr txBox="1"/>
          <p:nvPr/>
        </p:nvSpPr>
        <p:spPr>
          <a:xfrm>
            <a:off x="248939" y="2604955"/>
            <a:ext cx="5446127" cy="4470455"/>
          </a:xfrm>
          <a:prstGeom prst="rect">
            <a:avLst/>
          </a:prstGeom>
          <a:noFill/>
        </p:spPr>
        <p:txBody>
          <a:bodyPr wrap="square">
            <a:spAutoFit/>
          </a:bodyPr>
          <a:lstStyle/>
          <a:p>
            <a:r>
              <a:rPr lang="en-GB" sz="1050">
                <a:solidFill>
                  <a:srgbClr val="000000"/>
                </a:solidFill>
                <a:effectLst/>
                <a:latin typeface="Arial" panose="020B0604020202020204" pitchFamily="34" charset="0"/>
                <a:ea typeface="Times New Roman" panose="02020603050405020304" pitchFamily="18" charset="0"/>
              </a:rPr>
              <a:t>Award up to </a:t>
            </a:r>
            <a:r>
              <a:rPr lang="en-GB" sz="1050" b="1">
                <a:solidFill>
                  <a:srgbClr val="000000"/>
                </a:solidFill>
                <a:effectLst/>
                <a:latin typeface="Arial" panose="020B0604020202020204" pitchFamily="34" charset="0"/>
                <a:ea typeface="Times New Roman" panose="02020603050405020304" pitchFamily="18" charset="0"/>
              </a:rPr>
              <a:t>8 marks. </a:t>
            </a:r>
            <a:endParaRPr lang="en-GB" sz="1050">
              <a:effectLst/>
              <a:latin typeface="Times New Roman" panose="02020603050405020304" pitchFamily="18" charset="0"/>
              <a:ea typeface="Times New Roman" panose="02020603050405020304" pitchFamily="18" charset="0"/>
            </a:endParaRPr>
          </a:p>
          <a:p>
            <a:r>
              <a:rPr lang="en-GB" sz="1050" b="1">
                <a:solidFill>
                  <a:srgbClr val="000000"/>
                </a:solidFill>
                <a:effectLst/>
                <a:latin typeface="Arial" panose="020B0604020202020204" pitchFamily="34" charset="0"/>
                <a:ea typeface="Times New Roman" panose="02020603050405020304" pitchFamily="18" charset="0"/>
              </a:rPr>
              <a:t> </a:t>
            </a:r>
            <a:endParaRPr lang="en-GB" sz="1050">
              <a:effectLst/>
              <a:latin typeface="Times New Roman" panose="02020603050405020304" pitchFamily="18" charset="0"/>
              <a:ea typeface="Times New Roman" panose="02020603050405020304" pitchFamily="18" charset="0"/>
            </a:endParaRPr>
          </a:p>
          <a:p>
            <a:r>
              <a:rPr lang="en-GB" sz="1050" b="1">
                <a:solidFill>
                  <a:srgbClr val="000000"/>
                </a:solidFill>
                <a:effectLst/>
                <a:latin typeface="Arial" panose="020B0604020202020204" pitchFamily="34" charset="0"/>
                <a:ea typeface="Times New Roman" panose="02020603050405020304" pitchFamily="18" charset="0"/>
              </a:rPr>
              <a:t>Award 0 marks </a:t>
            </a:r>
            <a:r>
              <a:rPr lang="en-GB" sz="1050">
                <a:solidFill>
                  <a:srgbClr val="000000"/>
                </a:solidFill>
                <a:effectLst/>
                <a:latin typeface="Arial" panose="020B0604020202020204" pitchFamily="34" charset="0"/>
                <a:ea typeface="Times New Roman" panose="02020603050405020304" pitchFamily="18" charset="0"/>
              </a:rPr>
              <a:t>for a response that is not creditworthy.</a:t>
            </a:r>
            <a:endParaRPr lang="en-GB" sz="1050">
              <a:effectLst/>
              <a:latin typeface="Times New Roman" panose="02020603050405020304" pitchFamily="18" charset="0"/>
              <a:ea typeface="Times New Roman" panose="02020603050405020304" pitchFamily="18" charset="0"/>
            </a:endParaRPr>
          </a:p>
          <a:p>
            <a:r>
              <a:rPr lang="en-GB" sz="1050">
                <a:solidFill>
                  <a:srgbClr val="000000"/>
                </a:solidFill>
                <a:effectLst/>
                <a:latin typeface="Arial" panose="020B0604020202020204" pitchFamily="34" charset="0"/>
                <a:ea typeface="Times New Roman" panose="02020603050405020304" pitchFamily="18" charset="0"/>
              </a:rPr>
              <a:t> </a:t>
            </a:r>
            <a:endParaRPr lang="en-GB" sz="1050">
              <a:effectLst/>
              <a:latin typeface="Times New Roman" panose="02020603050405020304" pitchFamily="18" charset="0"/>
              <a:ea typeface="Times New Roman" panose="02020603050405020304" pitchFamily="18" charset="0"/>
            </a:endParaRPr>
          </a:p>
          <a:p>
            <a:r>
              <a:rPr lang="en-GB" sz="1050" b="1">
                <a:solidFill>
                  <a:srgbClr val="000000"/>
                </a:solidFill>
                <a:effectLst/>
                <a:latin typeface="Arial" panose="020B0604020202020204" pitchFamily="34" charset="0"/>
                <a:ea typeface="Times New Roman" panose="02020603050405020304" pitchFamily="18" charset="0"/>
              </a:rPr>
              <a:t>Award 1-2 marks</a:t>
            </a:r>
            <a:r>
              <a:rPr lang="en-GB" sz="1050">
                <a:solidFill>
                  <a:srgbClr val="000000"/>
                </a:solidFill>
                <a:effectLst/>
                <a:latin typeface="Arial" panose="020B0604020202020204" pitchFamily="34" charset="0"/>
                <a:ea typeface="Times New Roman" panose="02020603050405020304" pitchFamily="18" charset="0"/>
              </a:rPr>
              <a:t> for a basic reflection which shows limited knowledge and understanding of the impact of the First 1000 days collaborative programme in relation to early intervention and promoting the well-being of the child. </a:t>
            </a:r>
            <a:endParaRPr lang="en-GB" sz="1050">
              <a:effectLst/>
              <a:latin typeface="Times New Roman" panose="02020603050405020304" pitchFamily="18" charset="0"/>
              <a:ea typeface="Times New Roman" panose="02020603050405020304" pitchFamily="18" charset="0"/>
            </a:endParaRPr>
          </a:p>
          <a:p>
            <a:r>
              <a:rPr lang="en-GB" sz="1050">
                <a:solidFill>
                  <a:srgbClr val="000000"/>
                </a:solidFill>
                <a:effectLst/>
                <a:latin typeface="Arial" panose="020B0604020202020204" pitchFamily="34" charset="0"/>
                <a:ea typeface="Times New Roman" panose="02020603050405020304" pitchFamily="18" charset="0"/>
              </a:rPr>
              <a:t> </a:t>
            </a:r>
            <a:endParaRPr lang="en-GB" sz="1050">
              <a:effectLst/>
              <a:latin typeface="Times New Roman" panose="02020603050405020304" pitchFamily="18" charset="0"/>
              <a:ea typeface="Times New Roman" panose="02020603050405020304" pitchFamily="18" charset="0"/>
            </a:endParaRPr>
          </a:p>
          <a:p>
            <a:r>
              <a:rPr lang="en-GB" sz="1050" b="1">
                <a:solidFill>
                  <a:srgbClr val="000000"/>
                </a:solidFill>
                <a:effectLst/>
                <a:latin typeface="Arial" panose="020B0604020202020204" pitchFamily="34" charset="0"/>
                <a:ea typeface="Times New Roman" panose="02020603050405020304" pitchFamily="18" charset="0"/>
              </a:rPr>
              <a:t>Award 3-4 marks </a:t>
            </a:r>
            <a:r>
              <a:rPr lang="en-GB" sz="1050">
                <a:solidFill>
                  <a:srgbClr val="000000"/>
                </a:solidFill>
                <a:effectLst/>
                <a:latin typeface="Arial" panose="020B0604020202020204" pitchFamily="34" charset="0"/>
                <a:ea typeface="Times New Roman" panose="02020603050405020304" pitchFamily="18" charset="0"/>
              </a:rPr>
              <a:t>for a good reflection which shows some knowledge and understanding of the impact of the First 1000 days collaborative programme in relation to early intervention and promoting the well-being of the child. </a:t>
            </a:r>
            <a:endParaRPr lang="en-GB" sz="1050">
              <a:effectLst/>
              <a:latin typeface="Times New Roman" panose="02020603050405020304" pitchFamily="18" charset="0"/>
              <a:ea typeface="Times New Roman" panose="02020603050405020304" pitchFamily="18" charset="0"/>
            </a:endParaRPr>
          </a:p>
          <a:p>
            <a:r>
              <a:rPr lang="en-GB" sz="1050">
                <a:solidFill>
                  <a:srgbClr val="000000"/>
                </a:solidFill>
                <a:effectLst/>
                <a:latin typeface="Arial" panose="020B0604020202020204" pitchFamily="34" charset="0"/>
                <a:ea typeface="Times New Roman" panose="02020603050405020304" pitchFamily="18" charset="0"/>
              </a:rPr>
              <a:t> </a:t>
            </a:r>
            <a:endParaRPr lang="en-GB" sz="1050">
              <a:effectLst/>
              <a:latin typeface="Times New Roman" panose="02020603050405020304" pitchFamily="18" charset="0"/>
              <a:ea typeface="Times New Roman" panose="02020603050405020304" pitchFamily="18" charset="0"/>
            </a:endParaRPr>
          </a:p>
          <a:p>
            <a:r>
              <a:rPr lang="en-GB" sz="1050" b="1">
                <a:solidFill>
                  <a:srgbClr val="000000"/>
                </a:solidFill>
                <a:effectLst/>
                <a:latin typeface="Arial" panose="020B0604020202020204" pitchFamily="34" charset="0"/>
                <a:ea typeface="Times New Roman" panose="02020603050405020304" pitchFamily="18" charset="0"/>
              </a:rPr>
              <a:t>Award 5-6 marks </a:t>
            </a:r>
            <a:r>
              <a:rPr lang="en-GB" sz="1050">
                <a:solidFill>
                  <a:srgbClr val="000000"/>
                </a:solidFill>
                <a:effectLst/>
                <a:latin typeface="Arial" panose="020B0604020202020204" pitchFamily="34" charset="0"/>
                <a:ea typeface="Times New Roman" panose="02020603050405020304" pitchFamily="18" charset="0"/>
              </a:rPr>
              <a:t>for a very good reflection which shows sound knowledge and understanding of the impact of the First 1000 days collaborative programme in relation to early intervention and promoting the well-being of the child. </a:t>
            </a:r>
            <a:endParaRPr lang="en-GB" sz="1050">
              <a:effectLst/>
              <a:latin typeface="Times New Roman" panose="02020603050405020304" pitchFamily="18" charset="0"/>
              <a:ea typeface="Times New Roman" panose="02020603050405020304" pitchFamily="18" charset="0"/>
            </a:endParaRPr>
          </a:p>
          <a:p>
            <a:r>
              <a:rPr lang="en-GB" sz="1050" b="1">
                <a:solidFill>
                  <a:srgbClr val="000000"/>
                </a:solidFill>
                <a:effectLst/>
                <a:latin typeface="Arial" panose="020B0604020202020204" pitchFamily="34" charset="0"/>
                <a:ea typeface="Times New Roman" panose="02020603050405020304" pitchFamily="18" charset="0"/>
              </a:rPr>
              <a:t> </a:t>
            </a:r>
            <a:endParaRPr lang="en-GB" sz="1050">
              <a:effectLst/>
              <a:latin typeface="Times New Roman" panose="02020603050405020304" pitchFamily="18" charset="0"/>
              <a:ea typeface="Times New Roman" panose="02020603050405020304" pitchFamily="18" charset="0"/>
            </a:endParaRPr>
          </a:p>
          <a:p>
            <a:r>
              <a:rPr lang="en-GB" sz="1050" b="1">
                <a:solidFill>
                  <a:srgbClr val="000000"/>
                </a:solidFill>
                <a:effectLst/>
                <a:latin typeface="Arial" panose="020B0604020202020204" pitchFamily="34" charset="0"/>
                <a:ea typeface="Times New Roman" panose="02020603050405020304" pitchFamily="18" charset="0"/>
              </a:rPr>
              <a:t>Award 7-8 marks </a:t>
            </a:r>
            <a:r>
              <a:rPr lang="en-GB" sz="1050">
                <a:solidFill>
                  <a:srgbClr val="000000"/>
                </a:solidFill>
                <a:effectLst/>
                <a:latin typeface="Arial" panose="020B0604020202020204" pitchFamily="34" charset="0"/>
                <a:ea typeface="Times New Roman" panose="02020603050405020304" pitchFamily="18" charset="0"/>
              </a:rPr>
              <a:t>for an excellent reflection which shows detailed knowledge and understanding of the impact of the First 1000 days collaborative programme in relation to early intervention and promoting the well-being of the child.</a:t>
            </a:r>
          </a:p>
          <a:p>
            <a:endParaRPr lang="en-GB" sz="1050">
              <a:solidFill>
                <a:srgbClr val="000000"/>
              </a:solidFill>
              <a:latin typeface="Arial" panose="020B0604020202020204" pitchFamily="34" charset="0"/>
              <a:ea typeface="Times New Roman" panose="02020603050405020304" pitchFamily="18" charset="0"/>
            </a:endParaRPr>
          </a:p>
          <a:p>
            <a:r>
              <a:rPr lang="en-GB" sz="1050">
                <a:solidFill>
                  <a:srgbClr val="000000"/>
                </a:solidFill>
                <a:effectLst/>
                <a:latin typeface="Arial" panose="020B0604020202020204" pitchFamily="34" charset="0"/>
                <a:ea typeface="Times New Roman" panose="02020603050405020304" pitchFamily="18" charset="0"/>
              </a:rPr>
              <a:t>Response may refer to: </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a:solidFill>
                  <a:srgbClr val="000000"/>
                </a:solidFill>
                <a:effectLst/>
                <a:latin typeface="Arial" panose="020B0604020202020204" pitchFamily="34" charset="0"/>
                <a:ea typeface="Times New Roman" panose="02020603050405020304" pitchFamily="18" charset="0"/>
              </a:rPr>
              <a:t>The first 1000 days - starting just before a baby is conceived, continuing during pregnancy and up to the age of two </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a:solidFill>
                  <a:srgbClr val="000000"/>
                </a:solidFill>
                <a:effectLst/>
                <a:latin typeface="Arial" panose="020B0604020202020204" pitchFamily="34" charset="0"/>
                <a:ea typeface="Times New Roman" panose="02020603050405020304" pitchFamily="18" charset="0"/>
              </a:rPr>
              <a:t>Early interventions produce better outcomes and are cost effective in the long term </a:t>
            </a:r>
            <a:endParaRPr lang="en-GB" sz="105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a:solidFill>
                  <a:srgbClr val="000000"/>
                </a:solidFill>
                <a:effectLst/>
                <a:latin typeface="Arial" panose="020B0604020202020204" pitchFamily="34" charset="0"/>
                <a:ea typeface="Times New Roman" panose="02020603050405020304" pitchFamily="18" charset="0"/>
              </a:rPr>
              <a:t>Giving every child a healthy start in life is a key focus </a:t>
            </a:r>
            <a:endParaRPr lang="en-GB" sz="1050">
              <a:effectLst/>
              <a:latin typeface="Times New Roman" panose="02020603050405020304" pitchFamily="18" charset="0"/>
              <a:ea typeface="Times New Roman" panose="02020603050405020304" pitchFamily="18" charset="0"/>
            </a:endParaRPr>
          </a:p>
          <a:p>
            <a:r>
              <a:rPr lang="en-GB" sz="1100">
                <a:solidFill>
                  <a:srgbClr val="000000"/>
                </a:solidFill>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endParaRPr lang="en-GB" sz="110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40F6DA0E-4B66-F73F-F8A8-AB65170D6663}"/>
              </a:ext>
            </a:extLst>
          </p:cNvPr>
          <p:cNvSpPr txBox="1"/>
          <p:nvPr/>
        </p:nvSpPr>
        <p:spPr>
          <a:xfrm>
            <a:off x="5959366" y="979855"/>
            <a:ext cx="6117020" cy="5955476"/>
          </a:xfrm>
          <a:prstGeom prst="rect">
            <a:avLst/>
          </a:prstGeom>
          <a:noFill/>
        </p:spPr>
        <p:txBody>
          <a:bodyPr wrap="square">
            <a:spAutoFit/>
          </a:bodyPr>
          <a:lstStyle/>
          <a:p>
            <a:r>
              <a:rPr lang="en-GB" sz="1000">
                <a:solidFill>
                  <a:srgbClr val="000000"/>
                </a:solidFill>
                <a:effectLst/>
                <a:latin typeface="Arial" panose="020B0604020202020204" pitchFamily="34" charset="0"/>
                <a:ea typeface="Times New Roman" panose="02020603050405020304" pitchFamily="18" charset="0"/>
              </a:rPr>
              <a:t>Wales aims to irradicate child poverty and has three strategic objectives: </a:t>
            </a:r>
            <a:endParaRPr lang="en-GB" sz="10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a:solidFill>
                  <a:srgbClr val="000000"/>
                </a:solidFill>
                <a:effectLst/>
                <a:latin typeface="Arial" panose="020B0604020202020204" pitchFamily="34" charset="0"/>
                <a:ea typeface="Times New Roman" panose="02020603050405020304" pitchFamily="18" charset="0"/>
              </a:rPr>
              <a:t>To reduce the number of families living in workless households</a:t>
            </a:r>
            <a:endParaRPr lang="en-GB" sz="10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a:solidFill>
                  <a:srgbClr val="000000"/>
                </a:solidFill>
                <a:effectLst/>
                <a:latin typeface="Arial" panose="020B0604020202020204" pitchFamily="34" charset="0"/>
                <a:ea typeface="Times New Roman" panose="02020603050405020304" pitchFamily="18" charset="0"/>
              </a:rPr>
              <a:t>To improve the skills of parents/carers and young people living in low-income households so they can secure well-paid employment</a:t>
            </a:r>
            <a:endParaRPr lang="en-GB" sz="10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a:solidFill>
                  <a:srgbClr val="000000"/>
                </a:solidFill>
                <a:effectLst/>
                <a:latin typeface="Arial" panose="020B0604020202020204" pitchFamily="34" charset="0"/>
                <a:ea typeface="Times New Roman" panose="02020603050405020304" pitchFamily="18" charset="0"/>
              </a:rPr>
              <a:t>To reduce inequalities that exist in health, education and economic outcomes of children and families by improving the outcomes of the poorest </a:t>
            </a:r>
          </a:p>
          <a:p>
            <a:r>
              <a:rPr lang="en-GB" sz="1000">
                <a:solidFill>
                  <a:srgbClr val="000000"/>
                </a:solidFill>
                <a:effectLst/>
                <a:latin typeface="Arial" panose="020B0604020202020204" pitchFamily="34" charset="0"/>
                <a:ea typeface="Times New Roman" panose="02020603050405020304" pitchFamily="18" charset="0"/>
              </a:rPr>
              <a:t>First 1000 days provides and support information in variety of focused areas through early intervention to support the well-being of the child and the family/carers: </a:t>
            </a:r>
            <a:endParaRPr lang="en-GB" sz="10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a:solidFill>
                  <a:srgbClr val="000000"/>
                </a:solidFill>
                <a:effectLst/>
                <a:latin typeface="Arial" panose="020B0604020202020204" pitchFamily="34" charset="0"/>
                <a:ea typeface="Times New Roman" panose="02020603050405020304" pitchFamily="18" charset="0"/>
              </a:rPr>
              <a:t>The risks of obesity during pregnancy</a:t>
            </a:r>
            <a:endParaRPr lang="en-GB" sz="10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a:solidFill>
                  <a:srgbClr val="000000"/>
                </a:solidFill>
                <a:effectLst/>
                <a:latin typeface="Arial" panose="020B0604020202020204" pitchFamily="34" charset="0"/>
                <a:ea typeface="Times New Roman" panose="02020603050405020304" pitchFamily="18" charset="0"/>
              </a:rPr>
              <a:t>Accessible and appropriate physical activity opportunities</a:t>
            </a:r>
            <a:endParaRPr lang="en-GB" sz="10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a:solidFill>
                  <a:srgbClr val="000000"/>
                </a:solidFill>
                <a:effectLst/>
                <a:latin typeface="Arial" panose="020B0604020202020204" pitchFamily="34" charset="0"/>
                <a:ea typeface="Times New Roman" panose="02020603050405020304" pitchFamily="18" charset="0"/>
              </a:rPr>
              <a:t>Community cookery groups</a:t>
            </a:r>
            <a:endParaRPr lang="en-GB" sz="10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a:solidFill>
                  <a:srgbClr val="000000"/>
                </a:solidFill>
                <a:effectLst/>
                <a:latin typeface="Arial" panose="020B0604020202020204" pitchFamily="34" charset="0"/>
                <a:ea typeface="Times New Roman" panose="02020603050405020304" pitchFamily="18" charset="0"/>
              </a:rPr>
              <a:t>Effective weight loss programmes/supporting women to lose weight after pregnancy/before the next pregnancy </a:t>
            </a:r>
            <a:endParaRPr lang="en-GB" sz="10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a:solidFill>
                  <a:srgbClr val="000000"/>
                </a:solidFill>
                <a:effectLst/>
                <a:latin typeface="Arial" panose="020B0604020202020204" pitchFamily="34" charset="0"/>
                <a:ea typeface="Times New Roman" panose="02020603050405020304" pitchFamily="18" charset="0"/>
              </a:rPr>
              <a:t>A referral pathway for all pregnant smokers into smoking cessation support/Carbon monoxide monitoring in pregnancy. </a:t>
            </a:r>
            <a:endParaRPr lang="en-GB" sz="10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a:solidFill>
                  <a:srgbClr val="000000"/>
                </a:solidFill>
                <a:effectLst/>
                <a:latin typeface="Arial" panose="020B0604020202020204" pitchFamily="34" charset="0"/>
                <a:ea typeface="Times New Roman" panose="02020603050405020304" pitchFamily="18" charset="0"/>
              </a:rPr>
              <a:t>Develop community interventions to support new parents </a:t>
            </a:r>
            <a:endParaRPr lang="en-GB" sz="10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a:solidFill>
                  <a:srgbClr val="000000"/>
                </a:solidFill>
                <a:effectLst/>
                <a:latin typeface="Arial" panose="020B0604020202020204" pitchFamily="34" charset="0"/>
                <a:ea typeface="Times New Roman" panose="02020603050405020304" pitchFamily="18" charset="0"/>
              </a:rPr>
              <a:t>Ensure that parents and carers are given consistent and accurate advice and help promote the best nutrition for infants</a:t>
            </a:r>
            <a:endParaRPr lang="en-GB" sz="10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a:solidFill>
                  <a:srgbClr val="000000"/>
                </a:solidFill>
                <a:effectLst/>
                <a:latin typeface="Arial" panose="020B0604020202020204" pitchFamily="34" charset="0"/>
                <a:ea typeface="Times New Roman" panose="02020603050405020304" pitchFamily="18" charset="0"/>
              </a:rPr>
              <a:t>Deliver a structured programme that encourages breastfeeding</a:t>
            </a:r>
            <a:endParaRPr lang="en-GB" sz="10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a:solidFill>
                  <a:srgbClr val="000000"/>
                </a:solidFill>
                <a:effectLst/>
                <a:latin typeface="Arial" panose="020B0604020202020204" pitchFamily="34" charset="0"/>
                <a:ea typeface="Times New Roman" panose="02020603050405020304" pitchFamily="18" charset="0"/>
              </a:rPr>
              <a:t>Awareness and distribution of the Healthy Start vitamins scheme </a:t>
            </a:r>
            <a:endParaRPr lang="en-GB" sz="10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a:solidFill>
                  <a:srgbClr val="000000"/>
                </a:solidFill>
                <a:effectLst/>
                <a:latin typeface="Arial" panose="020B0604020202020204" pitchFamily="34" charset="0"/>
                <a:ea typeface="Times New Roman" panose="02020603050405020304" pitchFamily="18" charset="0"/>
              </a:rPr>
              <a:t>Flying Start Health Visitors to work with families to improve immunisation uptake in the most deprived communities</a:t>
            </a:r>
            <a:endParaRPr lang="en-GB" sz="10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a:solidFill>
                  <a:srgbClr val="000000"/>
                </a:solidFill>
                <a:effectLst/>
                <a:latin typeface="Arial" panose="020B0604020202020204" pitchFamily="34" charset="0"/>
                <a:ea typeface="Times New Roman" panose="02020603050405020304" pitchFamily="18" charset="0"/>
              </a:rPr>
              <a:t>Support dental/oral health care/Designed to smile programme/healthy diet and proper nutrition/help ensure that the baby receives the minerals and nutrients it needs to develop healthy teeth</a:t>
            </a:r>
            <a:endParaRPr lang="en-GB" sz="10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a:solidFill>
                  <a:srgbClr val="000000"/>
                </a:solidFill>
                <a:effectLst/>
                <a:latin typeface="Arial" panose="020B0604020202020204" pitchFamily="34" charset="0"/>
                <a:ea typeface="Times New Roman" panose="02020603050405020304" pitchFamily="18" charset="0"/>
              </a:rPr>
              <a:t>Improve safety in the home for vulnerable families/child Safety resources/delivery of Child Safety Equipment Schemes </a:t>
            </a:r>
            <a:endParaRPr lang="en-GB" sz="10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a:solidFill>
                  <a:srgbClr val="000000"/>
                </a:solidFill>
                <a:effectLst/>
                <a:latin typeface="Arial" panose="020B0604020202020204" pitchFamily="34" charset="0"/>
                <a:ea typeface="Times New Roman" panose="02020603050405020304" pitchFamily="18" charset="0"/>
              </a:rPr>
              <a:t>The early years are fundamental to children’s development/supporting the needs of families/ essential to reducing inequities</a:t>
            </a:r>
            <a:endParaRPr lang="en-GB" sz="10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a:solidFill>
                  <a:srgbClr val="000000"/>
                </a:solidFill>
                <a:effectLst/>
                <a:latin typeface="Arial" panose="020B0604020202020204" pitchFamily="34" charset="0"/>
                <a:ea typeface="Times New Roman" panose="02020603050405020304" pitchFamily="18" charset="0"/>
              </a:rPr>
              <a:t>The first 1000 days demonstrates the opportunities to make a difference to the lives of parents and babies and narrow the inequalities gap </a:t>
            </a:r>
            <a:endParaRPr lang="en-GB" sz="10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a:solidFill>
                  <a:srgbClr val="000000"/>
                </a:solidFill>
                <a:effectLst/>
                <a:latin typeface="Arial" panose="020B0604020202020204" pitchFamily="34" charset="0"/>
                <a:ea typeface="Times New Roman" panose="02020603050405020304" pitchFamily="18" charset="0"/>
              </a:rPr>
              <a:t>A number of different programmes and services are in place to support the most vulnerable families in Wales e.g. Families first /Flying start/ Communities First/Integrated Families Support Service (IFSS)/Team around the Family/Healthy Pre-Schools Scheme. In order to break the cycle of deprivation, reduce inequalities and improve health outcomes </a:t>
            </a:r>
            <a:endParaRPr lang="en-GB" sz="1000">
              <a:effectLst/>
              <a:latin typeface="Times New Roman" panose="02020603050405020304" pitchFamily="18" charset="0"/>
              <a:ea typeface="Times New Roman" panose="02020603050405020304" pitchFamily="18" charset="0"/>
            </a:endParaRPr>
          </a:p>
          <a:p>
            <a:r>
              <a:rPr lang="en-GB" sz="1000">
                <a:solidFill>
                  <a:srgbClr val="000000"/>
                </a:solidFill>
                <a:effectLst/>
                <a:latin typeface="Arial" panose="020B0604020202020204" pitchFamily="34" charset="0"/>
                <a:ea typeface="Times New Roman" panose="02020603050405020304" pitchFamily="18" charset="0"/>
              </a:rPr>
              <a:t> </a:t>
            </a:r>
            <a:endParaRPr lang="en-GB" sz="1000">
              <a:effectLst/>
              <a:latin typeface="Times New Roman" panose="02020603050405020304" pitchFamily="18" charset="0"/>
              <a:ea typeface="Times New Roman" panose="02020603050405020304" pitchFamily="18" charset="0"/>
            </a:endParaRPr>
          </a:p>
          <a:p>
            <a:r>
              <a:rPr lang="en-GB" sz="1000">
                <a:solidFill>
                  <a:srgbClr val="000000"/>
                </a:solidFill>
                <a:effectLst/>
                <a:latin typeface="Arial" panose="020B0604020202020204" pitchFamily="34" charset="0"/>
                <a:ea typeface="Times New Roman" panose="02020603050405020304" pitchFamily="18" charset="0"/>
              </a:rPr>
              <a:t>This list is not exhaustive. </a:t>
            </a:r>
            <a:endParaRPr lang="en-GB" sz="1000">
              <a:effectLst/>
              <a:latin typeface="Times New Roman" panose="02020603050405020304" pitchFamily="18" charset="0"/>
              <a:ea typeface="Times New Roman" panose="02020603050405020304" pitchFamily="18" charset="0"/>
            </a:endParaRPr>
          </a:p>
          <a:p>
            <a:r>
              <a:rPr lang="en-GB" sz="1000">
                <a:solidFill>
                  <a:srgbClr val="000000"/>
                </a:solidFill>
                <a:effectLst/>
                <a:latin typeface="Arial" panose="020B0604020202020204" pitchFamily="34" charset="0"/>
                <a:ea typeface="Times New Roman" panose="02020603050405020304" pitchFamily="18" charset="0"/>
              </a:rPr>
              <a:t>Credit any other relevant response.</a:t>
            </a:r>
            <a:endParaRPr lang="en-GB" sz="1000">
              <a:effectLst/>
              <a:latin typeface="Times New Roman" panose="02020603050405020304" pitchFamily="18" charset="0"/>
              <a:ea typeface="Times New Roman" panose="02020603050405020304" pitchFamily="18" charset="0"/>
            </a:endParaRPr>
          </a:p>
          <a:p>
            <a:pPr marL="342900" lvl="0" indent="-342900">
              <a:spcAft>
                <a:spcPts val="1125"/>
              </a:spcAft>
              <a:buFont typeface="Symbol" panose="05050102010706020507" pitchFamily="18" charset="2"/>
              <a:buChar char=""/>
            </a:pPr>
            <a:endParaRPr lang="en-GB" sz="11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1838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Question 7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759622" y="1101923"/>
            <a:ext cx="5046792" cy="5382004"/>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7121236" y="1191492"/>
            <a:ext cx="4503373" cy="5355312"/>
          </a:xfrm>
          <a:prstGeom prst="rect">
            <a:avLst/>
          </a:prstGeom>
          <a:noFill/>
        </p:spPr>
        <p:txBody>
          <a:bodyPr wrap="square">
            <a:spAutoFit/>
          </a:bodyPr>
          <a:lstStyle/>
          <a:p>
            <a:r>
              <a:rPr lang="en-GB" b="1" i="1" dirty="0">
                <a:solidFill>
                  <a:srgbClr val="0070C0"/>
                </a:solidFill>
              </a:rPr>
              <a:t>Principal examiner feedback</a:t>
            </a:r>
            <a:r>
              <a:rPr lang="en-US" b="1" i="1" dirty="0">
                <a:solidFill>
                  <a:srgbClr val="0070C0"/>
                </a:solidFill>
              </a:rPr>
              <a:t>​</a:t>
            </a:r>
          </a:p>
          <a:p>
            <a:r>
              <a:rPr lang="en-GB" i="1" dirty="0">
                <a:solidFill>
                  <a:srgbClr val="0070C0"/>
                </a:solidFill>
              </a:rPr>
              <a:t>​</a:t>
            </a:r>
            <a:endParaRPr lang="en-GB" i="1" dirty="0">
              <a:solidFill>
                <a:srgbClr val="0070C0"/>
              </a:solidFill>
              <a:cs typeface="Arial"/>
            </a:endParaRPr>
          </a:p>
          <a:p>
            <a:r>
              <a:rPr lang="en-US" sz="1800" i="1" dirty="0">
                <a:solidFill>
                  <a:srgbClr val="0070C0"/>
                </a:solidFill>
              </a:rPr>
              <a:t>This response provides a very good reflection of the First 1000 days </a:t>
            </a:r>
            <a:r>
              <a:rPr lang="en-US" sz="1800" i="1" dirty="0" err="1">
                <a:solidFill>
                  <a:srgbClr val="0070C0"/>
                </a:solidFill>
              </a:rPr>
              <a:t>programme</a:t>
            </a:r>
            <a:r>
              <a:rPr lang="en-US" sz="1800" i="1" dirty="0">
                <a:solidFill>
                  <a:srgbClr val="0070C0"/>
                </a:solidFill>
              </a:rPr>
              <a:t> and the types of support available to parents and children. The response is clear in it’s understanding of the key features </a:t>
            </a:r>
            <a:r>
              <a:rPr lang="en-US" i="1" dirty="0">
                <a:solidFill>
                  <a:srgbClr val="0070C0"/>
                </a:solidFill>
              </a:rPr>
              <a:t>within</a:t>
            </a:r>
            <a:r>
              <a:rPr lang="en-US" sz="1800" i="1" dirty="0">
                <a:solidFill>
                  <a:srgbClr val="0070C0"/>
                </a:solidFill>
              </a:rPr>
              <a:t> the </a:t>
            </a:r>
            <a:r>
              <a:rPr lang="en-US" sz="1800" i="1" dirty="0" err="1">
                <a:solidFill>
                  <a:srgbClr val="0070C0"/>
                </a:solidFill>
              </a:rPr>
              <a:t>programme</a:t>
            </a:r>
            <a:r>
              <a:rPr lang="en-US" sz="1800" i="1" dirty="0">
                <a:solidFill>
                  <a:srgbClr val="0070C0"/>
                </a:solidFill>
              </a:rPr>
              <a:t>. The response addresses many of the areas which are fundamental to early intervention and promoting the well-being of the child. To enhance this response further there could have been reflection on the long-term impact, for example, in relation to the </a:t>
            </a:r>
            <a:r>
              <a:rPr lang="en-GB" sz="1800" i="1" dirty="0">
                <a:solidFill>
                  <a:srgbClr val="0070C0"/>
                </a:solidFill>
              </a:rPr>
              <a:t>programmes</a:t>
            </a:r>
            <a:r>
              <a:rPr lang="en-US" sz="1800" i="1" dirty="0">
                <a:solidFill>
                  <a:srgbClr val="0070C0"/>
                </a:solidFill>
              </a:rPr>
              <a:t> strategic objectives such as eradicating child poverty, improving parental skills and/</a:t>
            </a:r>
            <a:r>
              <a:rPr lang="en-US" i="1" dirty="0">
                <a:solidFill>
                  <a:srgbClr val="0070C0"/>
                </a:solidFill>
              </a:rPr>
              <a:t>or</a:t>
            </a:r>
            <a:r>
              <a:rPr lang="en-US" sz="1800" i="1" dirty="0">
                <a:solidFill>
                  <a:srgbClr val="0070C0"/>
                </a:solidFill>
              </a:rPr>
              <a:t> reducing inequality. Overall, this is a very good response. </a:t>
            </a:r>
            <a:r>
              <a:rPr lang="en-GB" b="1" i="1" dirty="0">
                <a:solidFill>
                  <a:srgbClr val="0070C0"/>
                </a:solidFill>
              </a:rPr>
              <a:t>M</a:t>
            </a:r>
            <a:r>
              <a:rPr lang="en-GB" sz="1800" b="1" i="1" dirty="0">
                <a:solidFill>
                  <a:srgbClr val="0070C0"/>
                </a:solidFill>
              </a:rPr>
              <a:t>arks awarded 6/8</a:t>
            </a:r>
          </a:p>
        </p:txBody>
      </p:sp>
      <p:sp>
        <p:nvSpPr>
          <p:cNvPr id="3" name="TextBox 2">
            <a:extLst>
              <a:ext uri="{FF2B5EF4-FFF2-40B4-BE49-F238E27FC236}">
                <a16:creationId xmlns:a16="http://schemas.microsoft.com/office/drawing/2014/main" id="{505A179C-3EB1-922B-FBC7-9754B3C63EB3}"/>
              </a:ext>
            </a:extLst>
          </p:cNvPr>
          <p:cNvSpPr txBox="1"/>
          <p:nvPr/>
        </p:nvSpPr>
        <p:spPr>
          <a:xfrm>
            <a:off x="282011" y="1101923"/>
            <a:ext cx="6181851" cy="5693866"/>
          </a:xfrm>
          <a:prstGeom prst="rect">
            <a:avLst/>
          </a:prstGeom>
          <a:noFill/>
        </p:spPr>
        <p:txBody>
          <a:bodyPr wrap="square">
            <a:spAutoFit/>
          </a:bodyPr>
          <a:lstStyle/>
          <a:p>
            <a:r>
              <a:rPr lang="en-GB" sz="1400"/>
              <a:t>The First 1000 days collaborative programme has a huge impact on the early intervention and promoting of the well-being of the child, and the parents, throughout the first 1000 days of their life. They provide various types of support and will give as much advice and support the parents and the child(ren) as they possibly can, in order to ensure the best possible upbringing and quality of life for all parties involved. They can provide </a:t>
            </a:r>
            <a:r>
              <a:rPr lang="en-GB" sz="1400">
                <a:highlight>
                  <a:srgbClr val="FFFF00"/>
                </a:highlight>
              </a:rPr>
              <a:t>routine immunisations and screening programmes </a:t>
            </a:r>
            <a:r>
              <a:rPr lang="en-GB" sz="1400"/>
              <a:t>for the child, in order to ensure that they are fully vaccinated and protected from any dangerous/infectious diseases in their early childhood, and screening to check and detect any possible abnormalities/ issues / problems / dangers and risks to both the </a:t>
            </a:r>
            <a:r>
              <a:rPr lang="en-GB" sz="1400">
                <a:highlight>
                  <a:srgbClr val="FFFF00"/>
                </a:highlight>
              </a:rPr>
              <a:t>mother and the child during pregnancy</a:t>
            </a:r>
            <a:r>
              <a:rPr lang="en-GB" sz="1400"/>
              <a:t>, in order to begin support as early as they can and do their best to prevent/reduce the dangers and risks for the child's future. They </a:t>
            </a:r>
            <a:r>
              <a:rPr lang="en-GB" sz="1400">
                <a:highlight>
                  <a:srgbClr val="FFFF00"/>
                </a:highlight>
              </a:rPr>
              <a:t>provide support for those children with ALN and speech and language difficulties, </a:t>
            </a:r>
            <a:r>
              <a:rPr lang="en-GB" sz="1400"/>
              <a:t>like autism, ADHD, OCD, ADD, down syndrome, dyslexia and so much more. They ensure that all of these children have the </a:t>
            </a:r>
            <a:r>
              <a:rPr lang="en-GB" sz="1400">
                <a:highlight>
                  <a:srgbClr val="FFFF00"/>
                </a:highlight>
              </a:rPr>
              <a:t>right access for the right support </a:t>
            </a:r>
            <a:r>
              <a:rPr lang="en-GB" sz="1400"/>
              <a:t>best suited for them as individuals, as every child is different, and works in a different way. They provide </a:t>
            </a:r>
            <a:r>
              <a:rPr lang="en-GB" sz="1400">
                <a:highlight>
                  <a:srgbClr val="FFFF00"/>
                </a:highlight>
              </a:rPr>
              <a:t>appointments and meetings with the parents </a:t>
            </a:r>
            <a:r>
              <a:rPr lang="en-GB" sz="1400"/>
              <a:t>of the child in order to discuss any possible issues, to make sure that everything is going as smoothly as possible and give their </a:t>
            </a:r>
            <a:r>
              <a:rPr lang="en-GB" sz="1400">
                <a:highlight>
                  <a:srgbClr val="FFFF00"/>
                </a:highlight>
              </a:rPr>
              <a:t>input/advice/support </a:t>
            </a:r>
            <a:r>
              <a:rPr lang="en-GB" sz="1400"/>
              <a:t>wherever is deemed necessary. The provide the parents with as much information as possible in order to help and guide them in creating the </a:t>
            </a:r>
            <a:r>
              <a:rPr lang="en-GB" sz="1400">
                <a:highlight>
                  <a:srgbClr val="FFFF00"/>
                </a:highlight>
              </a:rPr>
              <a:t>best possible upbringing and childhood for the child</a:t>
            </a:r>
            <a:r>
              <a:rPr lang="en-GB" sz="1400"/>
              <a:t>, things such as breastfeeding, diets, foods, exercise, activities to </a:t>
            </a:r>
            <a:r>
              <a:rPr lang="en-GB" sz="1400">
                <a:highlight>
                  <a:srgbClr val="FFFF00"/>
                </a:highlight>
              </a:rPr>
              <a:t>help the child's holistic development</a:t>
            </a:r>
            <a:r>
              <a:rPr lang="en-GB" sz="1400"/>
              <a:t>, how to help the child sleep, speak, walk, toilet training, anything that is important for parents/carers, especially first time ones, to know.</a:t>
            </a:r>
          </a:p>
        </p:txBody>
      </p:sp>
    </p:spTree>
    <p:extLst>
      <p:ext uri="{BB962C8B-B14F-4D97-AF65-F5344CB8AC3E}">
        <p14:creationId xmlns:p14="http://schemas.microsoft.com/office/powerpoint/2010/main" val="769828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Question 7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759622" y="1114436"/>
            <a:ext cx="5046792"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7067551" y="1646872"/>
            <a:ext cx="4557058" cy="4247317"/>
          </a:xfrm>
          <a:prstGeom prst="rect">
            <a:avLst/>
          </a:prstGeom>
          <a:noFill/>
        </p:spPr>
        <p:txBody>
          <a:bodyPr wrap="square">
            <a:spAutoFit/>
          </a:bodyPr>
          <a:lstStyle/>
          <a:p>
            <a:r>
              <a:rPr lang="en-GB" b="1" i="1" dirty="0">
                <a:solidFill>
                  <a:srgbClr val="0070C0"/>
                </a:solidFill>
              </a:rPr>
              <a:t>Principal examiner feedback</a:t>
            </a:r>
            <a:r>
              <a:rPr lang="en-US" b="1" i="1" dirty="0">
                <a:solidFill>
                  <a:srgbClr val="0070C0"/>
                </a:solidFill>
              </a:rPr>
              <a:t>​</a:t>
            </a:r>
          </a:p>
          <a:p>
            <a:r>
              <a:rPr lang="en-GB" i="1" dirty="0">
                <a:solidFill>
                  <a:srgbClr val="0070C0"/>
                </a:solidFill>
              </a:rPr>
              <a:t>​</a:t>
            </a:r>
            <a:endParaRPr lang="en-GB" i="1" dirty="0">
              <a:solidFill>
                <a:srgbClr val="0070C0"/>
              </a:solidFill>
              <a:cs typeface="Arial"/>
            </a:endParaRPr>
          </a:p>
          <a:p>
            <a:r>
              <a:rPr lang="en-GB" sz="1800" i="1" dirty="0">
                <a:solidFill>
                  <a:srgbClr val="0070C0"/>
                </a:solidFill>
                <a:effectLst/>
                <a:latin typeface="+mj-lt"/>
                <a:ea typeface="Calibri" panose="020F0502020204030204" pitchFamily="34" charset="0"/>
                <a:cs typeface="Times New Roman" panose="02020603050405020304" pitchFamily="18" charset="0"/>
              </a:rPr>
              <a:t>This question shows a </a:t>
            </a:r>
            <a:r>
              <a:rPr lang="en-GB" i="1" dirty="0">
                <a:solidFill>
                  <a:srgbClr val="0070C0"/>
                </a:solidFill>
                <a:latin typeface="+mj-lt"/>
                <a:ea typeface="Calibri" panose="020F0502020204030204" pitchFamily="34" charset="0"/>
                <a:cs typeface="Times New Roman" panose="02020603050405020304" pitchFamily="18" charset="0"/>
              </a:rPr>
              <a:t>good</a:t>
            </a:r>
            <a:r>
              <a:rPr lang="en-GB" sz="1800" i="1" dirty="0">
                <a:solidFill>
                  <a:srgbClr val="0070C0"/>
                </a:solidFill>
                <a:effectLst/>
                <a:latin typeface="+mj-lt"/>
                <a:ea typeface="Calibri" panose="020F0502020204030204" pitchFamily="34" charset="0"/>
                <a:cs typeface="Times New Roman" panose="02020603050405020304" pitchFamily="18" charset="0"/>
              </a:rPr>
              <a:t> reflection of the impact of the First 1000 days programme. There is a firm understanding of the age group which this programme supports and the type of support available. There is a specific discussion relating to the importance of scans to check on development during pregnancy, and also the value of monitoring and assessments to check on progress, growth and development. </a:t>
            </a:r>
            <a:endParaRPr lang="en-US" sz="1800" i="1" dirty="0">
              <a:solidFill>
                <a:srgbClr val="0070C0"/>
              </a:solidFill>
              <a:latin typeface="+mj-lt"/>
            </a:endParaRPr>
          </a:p>
          <a:p>
            <a:endParaRPr lang="en-US" sz="1800" i="1" dirty="0">
              <a:solidFill>
                <a:srgbClr val="0070C0"/>
              </a:solidFill>
            </a:endParaRPr>
          </a:p>
          <a:p>
            <a:r>
              <a:rPr lang="en-GB" b="1" i="1" dirty="0">
                <a:solidFill>
                  <a:srgbClr val="0070C0"/>
                </a:solidFill>
              </a:rPr>
              <a:t>M</a:t>
            </a:r>
            <a:r>
              <a:rPr lang="en-GB" sz="1800" b="1" i="1" dirty="0">
                <a:solidFill>
                  <a:srgbClr val="0070C0"/>
                </a:solidFill>
              </a:rPr>
              <a:t>arks awarded 6/8</a:t>
            </a:r>
          </a:p>
        </p:txBody>
      </p:sp>
      <p:sp>
        <p:nvSpPr>
          <p:cNvPr id="3" name="TextBox 2">
            <a:extLst>
              <a:ext uri="{FF2B5EF4-FFF2-40B4-BE49-F238E27FC236}">
                <a16:creationId xmlns:a16="http://schemas.microsoft.com/office/drawing/2014/main" id="{821BFFBF-996C-FEA0-3037-EEB3B4D7CC26}"/>
              </a:ext>
            </a:extLst>
          </p:cNvPr>
          <p:cNvSpPr txBox="1"/>
          <p:nvPr/>
        </p:nvSpPr>
        <p:spPr>
          <a:xfrm>
            <a:off x="385586" y="1152416"/>
            <a:ext cx="5046792" cy="5632311"/>
          </a:xfrm>
          <a:prstGeom prst="rect">
            <a:avLst/>
          </a:prstGeom>
          <a:noFill/>
        </p:spPr>
        <p:txBody>
          <a:bodyPr wrap="square">
            <a:spAutoFit/>
          </a:bodyPr>
          <a:lstStyle/>
          <a:p>
            <a:r>
              <a:rPr lang="en-US" dirty="0"/>
              <a:t>First 1000 days collaborative </a:t>
            </a:r>
            <a:r>
              <a:rPr lang="en-US" dirty="0" err="1"/>
              <a:t>programme</a:t>
            </a:r>
            <a:r>
              <a:rPr lang="en-US" dirty="0"/>
              <a:t> is aimed from conception to the child’s second birthday. This is age gap is the critical and crucial window of opportunity for the child’s development. This is where the child’s brain develops the fastest. The environment around the child is important at this age for them to grow and develop and a good rate. First 1000 days </a:t>
            </a:r>
            <a:r>
              <a:rPr lang="en-US" dirty="0" err="1"/>
              <a:t>programme</a:t>
            </a:r>
            <a:r>
              <a:rPr lang="en-US" dirty="0"/>
              <a:t> supports this and helps the child grow and develop. This includes appointments, monitoring and assessments to make sure the child is developing properly. There are also scans from when the child is growing in the womb to make sure they are developing correctly. First 1000 days also checks and looks after the mother and father to make sure they are okay and there isn't any risks of harm for the mother. First 1000 also has health professionals to support the child and family and are their if needed.</a:t>
            </a:r>
            <a:endParaRPr lang="en-GB" dirty="0"/>
          </a:p>
        </p:txBody>
      </p:sp>
    </p:spTree>
    <p:extLst>
      <p:ext uri="{BB962C8B-B14F-4D97-AF65-F5344CB8AC3E}">
        <p14:creationId xmlns:p14="http://schemas.microsoft.com/office/powerpoint/2010/main" val="2914365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Question 8 and mark scheme </a:t>
            </a:r>
          </a:p>
        </p:txBody>
      </p:sp>
      <p:sp>
        <p:nvSpPr>
          <p:cNvPr id="25" name="TextBox 24">
            <a:extLst>
              <a:ext uri="{FF2B5EF4-FFF2-40B4-BE49-F238E27FC236}">
                <a16:creationId xmlns:a16="http://schemas.microsoft.com/office/drawing/2014/main" id="{0E46DCE2-3062-37C1-AB9B-D8791BEB24D8}"/>
              </a:ext>
            </a:extLst>
          </p:cNvPr>
          <p:cNvSpPr txBox="1"/>
          <p:nvPr/>
        </p:nvSpPr>
        <p:spPr>
          <a:xfrm>
            <a:off x="6096000" y="117344"/>
            <a:ext cx="6138040" cy="523220"/>
          </a:xfrm>
          <a:prstGeom prst="rect">
            <a:avLst/>
          </a:prstGeom>
          <a:noFill/>
        </p:spPr>
        <p:txBody>
          <a:bodyPr wrap="square">
            <a:spAutoFit/>
          </a:bodyPr>
          <a:lstStyle/>
          <a:p>
            <a:r>
              <a:rPr lang="en-GB" sz="1400">
                <a:solidFill>
                  <a:srgbClr val="0070C0"/>
                </a:solidFill>
              </a:rPr>
              <a:t>Command Verb: </a:t>
            </a:r>
            <a:r>
              <a:rPr lang="en-US" sz="1400" b="1" i="1">
                <a:solidFill>
                  <a:srgbClr val="0070C0"/>
                </a:solidFill>
              </a:rPr>
              <a:t>Assess</a:t>
            </a:r>
            <a:br>
              <a:rPr lang="en-US" sz="1400" b="1" i="1">
                <a:solidFill>
                  <a:srgbClr val="0070C0"/>
                </a:solidFill>
              </a:rPr>
            </a:br>
            <a:r>
              <a:rPr lang="en-GB" sz="1400" i="1">
                <a:solidFill>
                  <a:srgbClr val="0070C0"/>
                </a:solidFill>
              </a:rPr>
              <a:t>Make an informed judgement </a:t>
            </a:r>
          </a:p>
        </p:txBody>
      </p:sp>
      <p:pic>
        <p:nvPicPr>
          <p:cNvPr id="3" name="Picture 2">
            <a:extLst>
              <a:ext uri="{FF2B5EF4-FFF2-40B4-BE49-F238E27FC236}">
                <a16:creationId xmlns:a16="http://schemas.microsoft.com/office/drawing/2014/main" id="{163FE688-FAE6-F5A8-24D4-49CB3C3F7202}"/>
              </a:ext>
            </a:extLst>
          </p:cNvPr>
          <p:cNvPicPr>
            <a:picLocks noChangeAspect="1"/>
          </p:cNvPicPr>
          <p:nvPr/>
        </p:nvPicPr>
        <p:blipFill>
          <a:blip r:embed="rId2"/>
          <a:stretch>
            <a:fillRect/>
          </a:stretch>
        </p:blipFill>
        <p:spPr>
          <a:xfrm>
            <a:off x="282011" y="1088553"/>
            <a:ext cx="5257800" cy="3114675"/>
          </a:xfrm>
          <a:prstGeom prst="rect">
            <a:avLst/>
          </a:prstGeom>
        </p:spPr>
      </p:pic>
      <p:sp>
        <p:nvSpPr>
          <p:cNvPr id="5" name="TextBox 4">
            <a:extLst>
              <a:ext uri="{FF2B5EF4-FFF2-40B4-BE49-F238E27FC236}">
                <a16:creationId xmlns:a16="http://schemas.microsoft.com/office/drawing/2014/main" id="{838EE165-1C16-DA87-14B9-6787203FA27C}"/>
              </a:ext>
            </a:extLst>
          </p:cNvPr>
          <p:cNvSpPr txBox="1"/>
          <p:nvPr/>
        </p:nvSpPr>
        <p:spPr>
          <a:xfrm>
            <a:off x="282011" y="4341008"/>
            <a:ext cx="5531980" cy="2400657"/>
          </a:xfrm>
          <a:prstGeom prst="rect">
            <a:avLst/>
          </a:prstGeom>
          <a:noFill/>
        </p:spPr>
        <p:txBody>
          <a:bodyPr wrap="square">
            <a:spAutoFit/>
          </a:bodyPr>
          <a:lstStyle/>
          <a:p>
            <a:r>
              <a:rPr lang="en-GB" sz="1000">
                <a:solidFill>
                  <a:srgbClr val="000000"/>
                </a:solidFill>
                <a:effectLst/>
                <a:latin typeface="Arial" panose="020B0604020202020204" pitchFamily="34" charset="0"/>
                <a:ea typeface="Times New Roman" panose="02020603050405020304" pitchFamily="18" charset="0"/>
              </a:rPr>
              <a:t>Award up to </a:t>
            </a:r>
            <a:r>
              <a:rPr lang="en-GB" sz="1000" b="1">
                <a:solidFill>
                  <a:srgbClr val="000000"/>
                </a:solidFill>
                <a:effectLst/>
                <a:latin typeface="Arial" panose="020B0604020202020204" pitchFamily="34" charset="0"/>
                <a:ea typeface="Times New Roman" panose="02020603050405020304" pitchFamily="18" charset="0"/>
              </a:rPr>
              <a:t>10 marks. </a:t>
            </a:r>
            <a:endParaRPr lang="en-GB" sz="1000">
              <a:effectLst/>
              <a:latin typeface="Times New Roman" panose="02020603050405020304" pitchFamily="18" charset="0"/>
              <a:ea typeface="Times New Roman" panose="02020603050405020304" pitchFamily="18" charset="0"/>
            </a:endParaRPr>
          </a:p>
          <a:p>
            <a:r>
              <a:rPr lang="en-GB" sz="1000" b="1">
                <a:solidFill>
                  <a:srgbClr val="000000"/>
                </a:solidFill>
                <a:effectLst/>
                <a:latin typeface="Arial" panose="020B0604020202020204" pitchFamily="34" charset="0"/>
                <a:ea typeface="Times New Roman" panose="02020603050405020304" pitchFamily="18" charset="0"/>
              </a:rPr>
              <a:t> </a:t>
            </a:r>
            <a:endParaRPr lang="en-GB" sz="1000">
              <a:effectLst/>
              <a:latin typeface="Times New Roman" panose="02020603050405020304" pitchFamily="18" charset="0"/>
              <a:ea typeface="Times New Roman" panose="02020603050405020304" pitchFamily="18" charset="0"/>
            </a:endParaRPr>
          </a:p>
          <a:p>
            <a:r>
              <a:rPr lang="en-GB" sz="1000" b="1">
                <a:solidFill>
                  <a:srgbClr val="000000"/>
                </a:solidFill>
                <a:effectLst/>
                <a:latin typeface="Arial" panose="020B0604020202020204" pitchFamily="34" charset="0"/>
                <a:ea typeface="Times New Roman" panose="02020603050405020304" pitchFamily="18" charset="0"/>
              </a:rPr>
              <a:t>Award 0 marks </a:t>
            </a:r>
            <a:r>
              <a:rPr lang="en-GB" sz="1000">
                <a:solidFill>
                  <a:srgbClr val="000000"/>
                </a:solidFill>
                <a:effectLst/>
                <a:latin typeface="Arial" panose="020B0604020202020204" pitchFamily="34" charset="0"/>
                <a:ea typeface="Times New Roman" panose="02020603050405020304" pitchFamily="18" charset="0"/>
              </a:rPr>
              <a:t>for a response that is not creditworthy.</a:t>
            </a:r>
            <a:endParaRPr lang="en-GB" sz="1000">
              <a:effectLst/>
              <a:latin typeface="Times New Roman" panose="02020603050405020304" pitchFamily="18" charset="0"/>
              <a:ea typeface="Times New Roman" panose="02020603050405020304" pitchFamily="18" charset="0"/>
            </a:endParaRPr>
          </a:p>
          <a:p>
            <a:r>
              <a:rPr lang="en-GB" sz="1000">
                <a:solidFill>
                  <a:srgbClr val="000000"/>
                </a:solidFill>
                <a:effectLst/>
                <a:latin typeface="Arial" panose="020B0604020202020204" pitchFamily="34" charset="0"/>
                <a:ea typeface="Times New Roman" panose="02020603050405020304" pitchFamily="18" charset="0"/>
              </a:rPr>
              <a:t> </a:t>
            </a:r>
            <a:endParaRPr lang="en-GB" sz="1000">
              <a:effectLst/>
              <a:latin typeface="Times New Roman" panose="02020603050405020304" pitchFamily="18" charset="0"/>
              <a:ea typeface="Times New Roman" panose="02020603050405020304" pitchFamily="18" charset="0"/>
            </a:endParaRPr>
          </a:p>
          <a:p>
            <a:r>
              <a:rPr lang="en-GB" sz="1000" b="1">
                <a:solidFill>
                  <a:srgbClr val="000000"/>
                </a:solidFill>
                <a:effectLst/>
                <a:latin typeface="Arial" panose="020B0604020202020204" pitchFamily="34" charset="0"/>
                <a:ea typeface="Times New Roman" panose="02020603050405020304" pitchFamily="18" charset="0"/>
              </a:rPr>
              <a:t>Award 1-2 marks</a:t>
            </a:r>
            <a:r>
              <a:rPr lang="en-GB" sz="1000">
                <a:solidFill>
                  <a:srgbClr val="000000"/>
                </a:solidFill>
                <a:effectLst/>
                <a:latin typeface="Arial" panose="020B0604020202020204" pitchFamily="34" charset="0"/>
                <a:ea typeface="Times New Roman" panose="02020603050405020304" pitchFamily="18" charset="0"/>
              </a:rPr>
              <a:t> for a basic assessment which shows limited knowledge and understanding of the benefits of the play spiral theory for children’s learning and development. </a:t>
            </a:r>
            <a:endParaRPr lang="en-GB" sz="1000">
              <a:effectLst/>
              <a:latin typeface="Times New Roman" panose="02020603050405020304" pitchFamily="18" charset="0"/>
              <a:ea typeface="Times New Roman" panose="02020603050405020304" pitchFamily="18" charset="0"/>
            </a:endParaRPr>
          </a:p>
          <a:p>
            <a:r>
              <a:rPr lang="en-GB" sz="1000">
                <a:solidFill>
                  <a:srgbClr val="000000"/>
                </a:solidFill>
                <a:effectLst/>
                <a:latin typeface="Arial" panose="020B0604020202020204" pitchFamily="34" charset="0"/>
                <a:ea typeface="Times New Roman" panose="02020603050405020304" pitchFamily="18" charset="0"/>
              </a:rPr>
              <a:t> </a:t>
            </a:r>
            <a:endParaRPr lang="en-GB" sz="1000">
              <a:effectLst/>
              <a:latin typeface="Times New Roman" panose="02020603050405020304" pitchFamily="18" charset="0"/>
              <a:ea typeface="Times New Roman" panose="02020603050405020304" pitchFamily="18" charset="0"/>
            </a:endParaRPr>
          </a:p>
          <a:p>
            <a:r>
              <a:rPr lang="en-GB" sz="1000" b="1">
                <a:solidFill>
                  <a:srgbClr val="000000"/>
                </a:solidFill>
                <a:effectLst/>
                <a:latin typeface="Arial" panose="020B0604020202020204" pitchFamily="34" charset="0"/>
                <a:ea typeface="Times New Roman" panose="02020603050405020304" pitchFamily="18" charset="0"/>
              </a:rPr>
              <a:t>Award 3-4 marks </a:t>
            </a:r>
            <a:r>
              <a:rPr lang="en-GB" sz="1000">
                <a:solidFill>
                  <a:srgbClr val="000000"/>
                </a:solidFill>
                <a:effectLst/>
                <a:latin typeface="Arial" panose="020B0604020202020204" pitchFamily="34" charset="0"/>
                <a:ea typeface="Times New Roman" panose="02020603050405020304" pitchFamily="18" charset="0"/>
              </a:rPr>
              <a:t>for a good assessment which shows some knowledge and understanding of the benefits of the play spiral theory for children’s learning and development. </a:t>
            </a:r>
            <a:endParaRPr lang="en-GB" sz="1000">
              <a:effectLst/>
              <a:latin typeface="Times New Roman" panose="02020603050405020304" pitchFamily="18" charset="0"/>
              <a:ea typeface="Times New Roman" panose="02020603050405020304" pitchFamily="18" charset="0"/>
            </a:endParaRPr>
          </a:p>
          <a:p>
            <a:r>
              <a:rPr lang="en-GB" sz="1000">
                <a:solidFill>
                  <a:srgbClr val="000000"/>
                </a:solidFill>
                <a:effectLst/>
                <a:latin typeface="Arial" panose="020B0604020202020204" pitchFamily="34" charset="0"/>
                <a:ea typeface="Times New Roman" panose="02020603050405020304" pitchFamily="18" charset="0"/>
              </a:rPr>
              <a:t> </a:t>
            </a:r>
            <a:endParaRPr lang="en-GB" sz="1000">
              <a:effectLst/>
              <a:latin typeface="Times New Roman" panose="02020603050405020304" pitchFamily="18" charset="0"/>
              <a:ea typeface="Times New Roman" panose="02020603050405020304" pitchFamily="18" charset="0"/>
            </a:endParaRPr>
          </a:p>
          <a:p>
            <a:r>
              <a:rPr lang="en-GB" sz="1000" b="1">
                <a:solidFill>
                  <a:srgbClr val="000000"/>
                </a:solidFill>
                <a:effectLst/>
                <a:latin typeface="Arial" panose="020B0604020202020204" pitchFamily="34" charset="0"/>
                <a:ea typeface="Times New Roman" panose="02020603050405020304" pitchFamily="18" charset="0"/>
              </a:rPr>
              <a:t>Award 5-7 marks </a:t>
            </a:r>
            <a:r>
              <a:rPr lang="en-GB" sz="1000">
                <a:solidFill>
                  <a:srgbClr val="000000"/>
                </a:solidFill>
                <a:effectLst/>
                <a:latin typeface="Arial" panose="020B0604020202020204" pitchFamily="34" charset="0"/>
                <a:ea typeface="Times New Roman" panose="02020603050405020304" pitchFamily="18" charset="0"/>
              </a:rPr>
              <a:t>for a very good assessment which shows sound knowledge and understanding of the benefits of the play spiral theory for children’s learning and development.  </a:t>
            </a:r>
            <a:endParaRPr lang="en-GB" sz="1000">
              <a:effectLst/>
              <a:latin typeface="Times New Roman" panose="02020603050405020304" pitchFamily="18" charset="0"/>
              <a:ea typeface="Times New Roman" panose="02020603050405020304" pitchFamily="18" charset="0"/>
            </a:endParaRPr>
          </a:p>
          <a:p>
            <a:r>
              <a:rPr lang="en-GB" sz="1000" b="1">
                <a:solidFill>
                  <a:srgbClr val="000000"/>
                </a:solidFill>
                <a:effectLst/>
                <a:latin typeface="Arial" panose="020B0604020202020204" pitchFamily="34" charset="0"/>
                <a:ea typeface="Times New Roman" panose="02020603050405020304" pitchFamily="18" charset="0"/>
              </a:rPr>
              <a:t> </a:t>
            </a:r>
            <a:endParaRPr lang="en-GB" sz="1000">
              <a:effectLst/>
              <a:latin typeface="Times New Roman" panose="02020603050405020304" pitchFamily="18" charset="0"/>
              <a:ea typeface="Times New Roman" panose="02020603050405020304" pitchFamily="18" charset="0"/>
            </a:endParaRPr>
          </a:p>
          <a:p>
            <a:r>
              <a:rPr lang="en-GB" sz="1000" b="1">
                <a:solidFill>
                  <a:srgbClr val="000000"/>
                </a:solidFill>
                <a:effectLst/>
                <a:latin typeface="Arial" panose="020B0604020202020204" pitchFamily="34" charset="0"/>
                <a:ea typeface="Times New Roman" panose="02020603050405020304" pitchFamily="18" charset="0"/>
              </a:rPr>
              <a:t>Award 8-10 marks </a:t>
            </a:r>
            <a:r>
              <a:rPr lang="en-GB" sz="1000">
                <a:solidFill>
                  <a:srgbClr val="000000"/>
                </a:solidFill>
                <a:effectLst/>
                <a:latin typeface="Arial" panose="020B0604020202020204" pitchFamily="34" charset="0"/>
                <a:ea typeface="Times New Roman" panose="02020603050405020304" pitchFamily="18" charset="0"/>
              </a:rPr>
              <a:t>for an excellent assessment which shows detailed knowledge and understanding of the benefits of the play spiral theory for children’s learning and development.  </a:t>
            </a:r>
            <a:endParaRPr lang="en-GB" sz="100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930BB37A-F16A-7EA0-BF9B-3ABBE0DB3124}"/>
              </a:ext>
            </a:extLst>
          </p:cNvPr>
          <p:cNvSpPr txBox="1"/>
          <p:nvPr/>
        </p:nvSpPr>
        <p:spPr>
          <a:xfrm>
            <a:off x="6378010" y="942689"/>
            <a:ext cx="5813989" cy="6124754"/>
          </a:xfrm>
          <a:prstGeom prst="rect">
            <a:avLst/>
          </a:prstGeom>
          <a:noFill/>
        </p:spPr>
        <p:txBody>
          <a:bodyPr wrap="square">
            <a:spAutoFit/>
          </a:bodyPr>
          <a:lstStyle/>
          <a:p>
            <a:r>
              <a:rPr lang="en-GB" sz="1000">
                <a:solidFill>
                  <a:srgbClr val="000000"/>
                </a:solidFill>
                <a:effectLst/>
                <a:latin typeface="Arial Narrow" panose="020B0606020202030204" pitchFamily="34" charset="0"/>
                <a:ea typeface="Times New Roman" panose="02020603050405020304" pitchFamily="18" charset="0"/>
              </a:rPr>
              <a:t>Response may refer to: </a:t>
            </a:r>
            <a:endParaRPr lang="en-GB" sz="1000">
              <a:effectLst/>
              <a:latin typeface="Arial Narrow" panose="020B0606020202030204" pitchFamily="34" charset="0"/>
              <a:ea typeface="Times New Roman" panose="02020603050405020304" pitchFamily="18" charset="0"/>
            </a:endParaRPr>
          </a:p>
          <a:p>
            <a:pPr marL="342900" lvl="0" indent="-342900">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Children are allowed to play freely and move slowly into structured play, and return to free play</a:t>
            </a:r>
            <a:endParaRPr lang="en-GB" sz="1000">
              <a:effectLst/>
              <a:latin typeface="Arial Narrow" panose="020B0606020202030204" pitchFamily="34" charset="0"/>
              <a:ea typeface="Arial" panose="020B0604020202020204" pitchFamily="34" charset="0"/>
            </a:endParaRPr>
          </a:p>
          <a:p>
            <a:pPr marL="342900" lvl="0" indent="-342900">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The play spiral supports learning and development through personal exploration of free play then guidance and support through adult interaction and knowledge to practice their newfound skills and learning</a:t>
            </a:r>
            <a:endParaRPr lang="en-GB" sz="1000">
              <a:effectLst/>
              <a:latin typeface="Arial Narrow" panose="020B0606020202030204" pitchFamily="34" charset="0"/>
              <a:ea typeface="Arial" panose="020B0604020202020204" pitchFamily="34" charset="0"/>
            </a:endParaRPr>
          </a:p>
          <a:p>
            <a:pPr marL="342900" lvl="0" indent="-342900">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The play theory allows children to explore new ideas </a:t>
            </a:r>
            <a:endParaRPr lang="en-GB" sz="1000">
              <a:effectLst/>
              <a:latin typeface="Arial Narrow" panose="020B0606020202030204" pitchFamily="34" charset="0"/>
              <a:ea typeface="Arial" panose="020B0604020202020204" pitchFamily="34" charset="0"/>
            </a:endParaRPr>
          </a:p>
          <a:p>
            <a:pPr marL="342900" lvl="0" indent="-342900">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Children can create their own way of playing </a:t>
            </a:r>
            <a:endParaRPr lang="en-GB" sz="1000">
              <a:effectLst/>
              <a:latin typeface="Arial Narrow" panose="020B0606020202030204" pitchFamily="34" charset="0"/>
              <a:ea typeface="Arial" panose="020B0604020202020204" pitchFamily="34" charset="0"/>
            </a:endParaRPr>
          </a:p>
          <a:p>
            <a:pPr marL="342900" lvl="0" indent="-342900">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Children progress into structured play when ready</a:t>
            </a:r>
            <a:endParaRPr lang="en-GB" sz="1000">
              <a:effectLst/>
              <a:latin typeface="Arial Narrow" panose="020B0606020202030204" pitchFamily="34" charset="0"/>
              <a:ea typeface="Arial" panose="020B0604020202020204" pitchFamily="34" charset="0"/>
            </a:endParaRPr>
          </a:p>
          <a:p>
            <a:pPr marL="342900" lvl="0" indent="-342900">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Play provides opportunities for learning through all areas of development e.g. social, physical, intellectual, communication and emotional </a:t>
            </a:r>
            <a:endParaRPr lang="en-GB" sz="1000">
              <a:effectLst/>
              <a:latin typeface="Arial Narrow" panose="020B0606020202030204" pitchFamily="34" charset="0"/>
              <a:ea typeface="Arial" panose="020B0604020202020204" pitchFamily="34" charset="0"/>
            </a:endParaRPr>
          </a:p>
          <a:p>
            <a:pPr marL="342900" lvl="0" indent="-342900">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The teacher observes readiness for progression and directs the child </a:t>
            </a:r>
            <a:endParaRPr lang="en-GB" sz="1000">
              <a:effectLst/>
              <a:latin typeface="Arial Narrow" panose="020B0606020202030204" pitchFamily="34" charset="0"/>
              <a:ea typeface="Arial" panose="020B0604020202020204" pitchFamily="34" charset="0"/>
            </a:endParaRPr>
          </a:p>
          <a:p>
            <a:pPr marL="342900" lvl="0" indent="-342900">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Adults support and engage with the child enhancing their knowledge and learning in all areas of development </a:t>
            </a:r>
            <a:endParaRPr lang="en-GB" sz="1000">
              <a:effectLst/>
              <a:latin typeface="Arial Narrow" panose="020B0606020202030204" pitchFamily="34" charset="0"/>
              <a:ea typeface="Arial" panose="020B0604020202020204" pitchFamily="34" charset="0"/>
            </a:endParaRPr>
          </a:p>
          <a:p>
            <a:pPr marL="342900" lvl="0" indent="-342900">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Adult-led activities and play support learning and development through understanding and providing valuable interaction </a:t>
            </a:r>
          </a:p>
          <a:p>
            <a:pPr marL="342900" lvl="0" indent="-342900">
              <a:lnSpc>
                <a:spcPct val="115000"/>
              </a:lnSpc>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Adult-led play provides structure of rules and boundaries/safety within play/inclusion/support to overcome challenges/fairness in play/anti-discriminatory practice/co-operation and negotiation skills/support for relationships and guidance for social and emotional skills</a:t>
            </a:r>
            <a:endParaRPr lang="en-GB" sz="1000">
              <a:effectLst/>
              <a:latin typeface="Arial Narrow" panose="020B060602020203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Adult-led play provides opportunities for learning through improving individual competencies and increasing skills</a:t>
            </a:r>
            <a:endParaRPr lang="en-GB" sz="1000">
              <a:effectLst/>
              <a:latin typeface="Arial Narrow" panose="020B060602020203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Children try out their most recently acquired skills and competences</a:t>
            </a:r>
            <a:endParaRPr lang="en-GB" sz="1000">
              <a:effectLst/>
              <a:latin typeface="Arial Narrow" panose="020B060602020203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Free play is observed to direct the child in their learning and development </a:t>
            </a:r>
            <a:endParaRPr lang="en-GB" sz="1000">
              <a:effectLst/>
              <a:latin typeface="Arial Narrow" panose="020B060602020203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Adult-led play will provide resources for learning and development/structure/guidance/support/ direction/teaching</a:t>
            </a:r>
            <a:endParaRPr lang="en-GB" sz="1000">
              <a:effectLst/>
              <a:latin typeface="Arial Narrow" panose="020B0606020202030204" pitchFamily="34" charset="0"/>
              <a:ea typeface="Arial" panose="020B0604020202020204" pitchFamily="34" charset="0"/>
            </a:endParaRPr>
          </a:p>
          <a:p>
            <a:pPr marL="342900" lvl="0" indent="-342900">
              <a:buFont typeface="Symbol" panose="05050102010706020507" pitchFamily="18" charset="2"/>
              <a:buChar char=""/>
            </a:pPr>
            <a:r>
              <a:rPr lang="en-GB" sz="1000">
                <a:solidFill>
                  <a:srgbClr val="000000"/>
                </a:solidFill>
                <a:effectLst/>
                <a:latin typeface="Arial Narrow" panose="020B0606020202030204" pitchFamily="34" charset="0"/>
                <a:ea typeface="Times New Roman" panose="02020603050405020304" pitchFamily="18" charset="0"/>
              </a:rPr>
              <a:t>Supports children’s social and emotional development through more adult-child communication and interaction</a:t>
            </a:r>
            <a:endParaRPr lang="en-GB" sz="1000">
              <a:effectLst/>
              <a:latin typeface="Arial Narrow" panose="020B0606020202030204" pitchFamily="34" charset="0"/>
              <a:ea typeface="Times New Roman" panose="02020603050405020304" pitchFamily="18" charset="0"/>
            </a:endParaRPr>
          </a:p>
          <a:p>
            <a:pPr marL="342900" lvl="0" indent="-342900">
              <a:buFont typeface="Symbol" panose="05050102010706020507" pitchFamily="18" charset="2"/>
              <a:buChar char=""/>
            </a:pPr>
            <a:r>
              <a:rPr lang="en-GB" sz="1000">
                <a:solidFill>
                  <a:srgbClr val="000000"/>
                </a:solidFill>
                <a:effectLst/>
                <a:latin typeface="Arial Narrow" panose="020B0606020202030204" pitchFamily="34" charset="0"/>
                <a:ea typeface="Times New Roman" panose="02020603050405020304" pitchFamily="18" charset="0"/>
              </a:rPr>
              <a:t>Children re-enact their past, present and rehearse their future in their role play</a:t>
            </a:r>
            <a:endParaRPr lang="en-GB" sz="1000">
              <a:effectLst/>
              <a:latin typeface="Arial Narrow" panose="020B0606020202030204" pitchFamily="34" charset="0"/>
              <a:ea typeface="Times New Roman" panose="02020603050405020304" pitchFamily="18" charset="0"/>
            </a:endParaRPr>
          </a:p>
          <a:p>
            <a:pPr marL="342900" lvl="0" indent="-342900">
              <a:buFont typeface="Symbol" panose="05050102010706020507" pitchFamily="18" charset="2"/>
              <a:buChar char=""/>
            </a:pPr>
            <a:r>
              <a:rPr lang="en-GB" sz="1000">
                <a:solidFill>
                  <a:srgbClr val="000000"/>
                </a:solidFill>
                <a:effectLst/>
                <a:latin typeface="Arial Narrow" panose="020B0606020202030204" pitchFamily="34" charset="0"/>
                <a:ea typeface="Times New Roman" panose="02020603050405020304" pitchFamily="18" charset="0"/>
              </a:rPr>
              <a:t>Children symbolically represent as they play, making and adapting play props</a:t>
            </a:r>
            <a:endParaRPr lang="en-GB" sz="1000">
              <a:effectLst/>
              <a:latin typeface="Arial Narrow" panose="020B0606020202030204" pitchFamily="34" charset="0"/>
              <a:ea typeface="Times New Roman" panose="02020603050405020304" pitchFamily="18"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Children use first-hand experiences from life.</a:t>
            </a:r>
            <a:endParaRPr lang="en-GB" sz="1000">
              <a:effectLst/>
              <a:latin typeface="Arial Narrow" panose="020B0606020202030204" pitchFamily="34" charset="0"/>
              <a:ea typeface="Arial" panose="020B0604020202020204" pitchFamily="34" charset="0"/>
            </a:endParaRPr>
          </a:p>
          <a:p>
            <a:pPr marL="342900" lvl="0" indent="-342900">
              <a:buFont typeface="Symbol" panose="05050102010706020507" pitchFamily="18" charset="2"/>
              <a:buChar char=""/>
            </a:pPr>
            <a:r>
              <a:rPr lang="en-GB" sz="1000">
                <a:solidFill>
                  <a:srgbClr val="000000"/>
                </a:solidFill>
                <a:effectLst/>
                <a:latin typeface="Arial Narrow" panose="020B0606020202030204" pitchFamily="34" charset="0"/>
                <a:ea typeface="Times New Roman" panose="02020603050405020304" pitchFamily="18" charset="0"/>
              </a:rPr>
              <a:t>Children make up rules and problem solve as they play </a:t>
            </a:r>
            <a:endParaRPr lang="en-GB" sz="1000">
              <a:effectLst/>
              <a:latin typeface="Arial Narrow" panose="020B0606020202030204" pitchFamily="34" charset="0"/>
              <a:ea typeface="Times New Roman" panose="02020603050405020304" pitchFamily="18" charset="0"/>
            </a:endParaRPr>
          </a:p>
          <a:p>
            <a:pPr marL="342900" lvl="0" indent="-342900">
              <a:buFont typeface="Symbol" panose="05050102010706020507" pitchFamily="18" charset="2"/>
              <a:buChar char=""/>
            </a:pPr>
            <a:r>
              <a:rPr lang="en-GB" sz="1000">
                <a:solidFill>
                  <a:srgbClr val="000000"/>
                </a:solidFill>
                <a:effectLst/>
                <a:latin typeface="Arial Narrow" panose="020B0606020202030204" pitchFamily="34" charset="0"/>
                <a:ea typeface="Times New Roman" panose="02020603050405020304" pitchFamily="18" charset="0"/>
              </a:rPr>
              <a:t>The play spiral theory provides children with the opportunities to explore a resource/toy/ equipment with help first before adults intervene – Adults then provide guided play and teaching on the resource/toy/equipment then allowing free play again </a:t>
            </a:r>
            <a:endParaRPr lang="en-GB" sz="1000">
              <a:effectLst/>
              <a:latin typeface="Arial Narrow" panose="020B0606020202030204" pitchFamily="34" charset="0"/>
              <a:ea typeface="Times New Roman" panose="02020603050405020304" pitchFamily="18" charset="0"/>
            </a:endParaRPr>
          </a:p>
          <a:p>
            <a:pPr marL="342900" lvl="0" indent="-342900">
              <a:buFont typeface="Symbol" panose="05050102010706020507" pitchFamily="18" charset="2"/>
              <a:buChar char=""/>
            </a:pPr>
            <a:r>
              <a:rPr lang="en-GB" sz="1000">
                <a:solidFill>
                  <a:srgbClr val="000000"/>
                </a:solidFill>
                <a:effectLst/>
                <a:latin typeface="Arial Narrow" panose="020B0606020202030204" pitchFamily="34" charset="0"/>
                <a:ea typeface="Times New Roman" panose="02020603050405020304" pitchFamily="18" charset="0"/>
              </a:rPr>
              <a:t>Children play with adults and other children cooperatively </a:t>
            </a:r>
            <a:endParaRPr lang="en-GB" sz="1000">
              <a:effectLst/>
              <a:latin typeface="Arial Narrow" panose="020B0606020202030204" pitchFamily="34" charset="0"/>
              <a:ea typeface="Times New Roman" panose="02020603050405020304" pitchFamily="18" charset="0"/>
            </a:endParaRPr>
          </a:p>
          <a:p>
            <a:pPr marL="342900" lvl="0" indent="-342900">
              <a:buFont typeface="Symbol" panose="05050102010706020507" pitchFamily="18" charset="2"/>
              <a:buChar char=""/>
            </a:pPr>
            <a:r>
              <a:rPr lang="en-GB" sz="1000">
                <a:solidFill>
                  <a:srgbClr val="000000"/>
                </a:solidFill>
                <a:effectLst/>
                <a:latin typeface="Arial Narrow" panose="020B0606020202030204" pitchFamily="34" charset="0"/>
                <a:ea typeface="Times New Roman" panose="02020603050405020304" pitchFamily="18" charset="0"/>
              </a:rPr>
              <a:t>Children coordinate ideas and feelings and make sense of their relationships </a:t>
            </a:r>
            <a:endParaRPr lang="en-GB" sz="1000">
              <a:effectLst/>
              <a:latin typeface="Arial Narrow" panose="020B0606020202030204" pitchFamily="34" charset="0"/>
              <a:ea typeface="Times New Roman" panose="02020603050405020304" pitchFamily="18" charset="0"/>
            </a:endParaRPr>
          </a:p>
          <a:p>
            <a:pPr marL="342900" lvl="0" indent="-342900">
              <a:buFont typeface="Symbol" panose="05050102010706020507" pitchFamily="18" charset="2"/>
              <a:buChar char=""/>
            </a:pPr>
            <a:r>
              <a:rPr lang="en-GB" sz="1000">
                <a:solidFill>
                  <a:srgbClr val="000000"/>
                </a:solidFill>
                <a:effectLst/>
                <a:latin typeface="Arial Narrow" panose="020B0606020202030204" pitchFamily="34" charset="0"/>
                <a:ea typeface="Times New Roman" panose="02020603050405020304" pitchFamily="18" charset="0"/>
              </a:rPr>
              <a:t>Free play boosts a child’s confidence and self-esteem </a:t>
            </a:r>
            <a:endParaRPr lang="en-GB" sz="1000">
              <a:effectLst/>
              <a:latin typeface="Arial Narrow" panose="020B0606020202030204" pitchFamily="34" charset="0"/>
              <a:ea typeface="Times New Roman" panose="02020603050405020304" pitchFamily="18" charset="0"/>
            </a:endParaRPr>
          </a:p>
          <a:p>
            <a:pPr marL="342900" lvl="0" indent="-342900">
              <a:buFont typeface="Symbol" panose="05050102010706020507" pitchFamily="18" charset="2"/>
              <a:buChar char=""/>
            </a:pPr>
            <a:r>
              <a:rPr lang="en-GB" sz="1000">
                <a:solidFill>
                  <a:srgbClr val="000000"/>
                </a:solidFill>
                <a:effectLst/>
                <a:latin typeface="Arial Narrow" panose="020B0606020202030204" pitchFamily="34" charset="0"/>
                <a:ea typeface="Times New Roman" panose="02020603050405020304" pitchFamily="18" charset="0"/>
              </a:rPr>
              <a:t>Teaches children the ability to recover quickly from setbacks / failings </a:t>
            </a:r>
            <a:endParaRPr lang="en-GB" sz="1000">
              <a:effectLst/>
              <a:latin typeface="Arial Narrow" panose="020B0606020202030204" pitchFamily="34" charset="0"/>
              <a:ea typeface="Times New Roman" panose="02020603050405020304" pitchFamily="18" charset="0"/>
            </a:endParaRPr>
          </a:p>
          <a:p>
            <a:pPr marL="342900" lvl="0" indent="-342900">
              <a:buFont typeface="Symbol" panose="05050102010706020507" pitchFamily="18" charset="2"/>
              <a:buChar char=""/>
            </a:pPr>
            <a:r>
              <a:rPr lang="en-GB" sz="1000">
                <a:solidFill>
                  <a:srgbClr val="000000"/>
                </a:solidFill>
                <a:effectLst/>
                <a:latin typeface="Arial Narrow" panose="020B0606020202030204" pitchFamily="34" charset="0"/>
                <a:ea typeface="Times New Roman" panose="02020603050405020304" pitchFamily="18" charset="0"/>
              </a:rPr>
              <a:t>Free play supports a child’s personal resilience</a:t>
            </a:r>
            <a:endParaRPr lang="en-GB" sz="1000">
              <a:effectLst/>
              <a:latin typeface="Arial Narrow" panose="020B0606020202030204" pitchFamily="34" charset="0"/>
              <a:ea typeface="Times New Roman" panose="02020603050405020304" pitchFamily="18" charset="0"/>
            </a:endParaRPr>
          </a:p>
          <a:p>
            <a:pPr marL="342900" lvl="0" indent="-342900">
              <a:buFont typeface="Symbol" panose="05050102010706020507" pitchFamily="18" charset="2"/>
              <a:buChar char=""/>
            </a:pPr>
            <a:r>
              <a:rPr lang="en-GB" sz="1000">
                <a:solidFill>
                  <a:srgbClr val="000000"/>
                </a:solidFill>
                <a:effectLst/>
                <a:latin typeface="Arial Narrow" panose="020B0606020202030204" pitchFamily="34" charset="0"/>
                <a:ea typeface="Times New Roman" panose="02020603050405020304" pitchFamily="18" charset="0"/>
              </a:rPr>
              <a:t>Play may help with overcoming emotional trauma or disturbance</a:t>
            </a:r>
            <a:endParaRPr lang="en-GB" sz="1000">
              <a:effectLst/>
              <a:latin typeface="Arial Narrow" panose="020B0606020202030204" pitchFamily="34" charset="0"/>
              <a:ea typeface="Times New Roman" panose="02020603050405020304" pitchFamily="18" charset="0"/>
            </a:endParaRPr>
          </a:p>
          <a:p>
            <a:pPr marL="342900" lvl="0" indent="-342900">
              <a:buFont typeface="Symbol" panose="05050102010706020507" pitchFamily="18" charset="2"/>
              <a:buChar char=""/>
            </a:pPr>
            <a:r>
              <a:rPr lang="en-GB" sz="1000">
                <a:solidFill>
                  <a:srgbClr val="000000"/>
                </a:solidFill>
                <a:effectLst/>
                <a:latin typeface="Arial Narrow" panose="020B0606020202030204" pitchFamily="34" charset="0"/>
                <a:ea typeface="Times New Roman" panose="02020603050405020304" pitchFamily="18" charset="0"/>
              </a:rPr>
              <a:t>The play spiral theory can encourage expression of views/experiences/frustrations/ opinions/reflection etc.</a:t>
            </a:r>
            <a:endParaRPr lang="en-GB" sz="1000">
              <a:effectLst/>
              <a:latin typeface="Arial Narrow" panose="020B0606020202030204" pitchFamily="34" charset="0"/>
              <a:ea typeface="Times New Roman" panose="02020603050405020304" pitchFamily="18" charset="0"/>
            </a:endParaRPr>
          </a:p>
          <a:p>
            <a:r>
              <a:rPr lang="en-GB" sz="1000">
                <a:solidFill>
                  <a:srgbClr val="000000"/>
                </a:solidFill>
                <a:effectLst/>
                <a:latin typeface="Arial Narrow" panose="020B0606020202030204" pitchFamily="34" charset="0"/>
                <a:ea typeface="Times New Roman" panose="02020603050405020304" pitchFamily="18" charset="0"/>
              </a:rPr>
              <a:t> </a:t>
            </a:r>
            <a:endParaRPr lang="en-GB" sz="1000">
              <a:effectLst/>
              <a:latin typeface="Arial Narrow" panose="020B0606020202030204" pitchFamily="34" charset="0"/>
              <a:ea typeface="Times New Roman" panose="02020603050405020304" pitchFamily="18" charset="0"/>
            </a:endParaRPr>
          </a:p>
          <a:p>
            <a:r>
              <a:rPr lang="en-GB" sz="1000">
                <a:solidFill>
                  <a:srgbClr val="000000"/>
                </a:solidFill>
                <a:effectLst/>
                <a:latin typeface="Arial Narrow" panose="020B0606020202030204" pitchFamily="34" charset="0"/>
                <a:ea typeface="Times New Roman" panose="02020603050405020304" pitchFamily="18" charset="0"/>
              </a:rPr>
              <a:t>This list is not exhaustive.  Credit any other relevant response.</a:t>
            </a:r>
            <a:endParaRPr lang="en-GB" sz="1000">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303269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Question 8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577816" y="1138820"/>
            <a:ext cx="5224039" cy="5420476"/>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6790945" y="1658112"/>
            <a:ext cx="4833664" cy="4524315"/>
          </a:xfrm>
          <a:prstGeom prst="rect">
            <a:avLst/>
          </a:prstGeom>
          <a:noFill/>
        </p:spPr>
        <p:txBody>
          <a:bodyPr wrap="square">
            <a:spAutoFit/>
          </a:bodyPr>
          <a:lstStyle/>
          <a:p>
            <a:r>
              <a:rPr lang="en-GB" b="1" i="1">
                <a:solidFill>
                  <a:srgbClr val="0070C0"/>
                </a:solidFill>
              </a:rPr>
              <a:t>Principal examiner feedback</a:t>
            </a:r>
            <a:r>
              <a:rPr lang="en-US" b="1" i="1">
                <a:solidFill>
                  <a:srgbClr val="0070C0"/>
                </a:solidFill>
              </a:rPr>
              <a:t>​</a:t>
            </a:r>
          </a:p>
          <a:p>
            <a:r>
              <a:rPr lang="en-GB" i="1">
                <a:solidFill>
                  <a:srgbClr val="0070C0"/>
                </a:solidFill>
              </a:rPr>
              <a:t>​This response is an example of an excellent high-level assessment, which shows detailed knowledge and understanding of the benefits of the play spiral theory for children's learning and development. There is a firm understanding shown of the theory structure and the structure of the learning environment to successfully implement Janet Moyles progression of free-flowing learning opportunities. There are key areas of expression within this response which show an understanding of the theoretical terminology and how the play spiral theory benefits learning in varied areas. Overall, an excellent response.</a:t>
            </a:r>
            <a:r>
              <a:rPr lang="en-US" i="1">
                <a:solidFill>
                  <a:srgbClr val="0070C0"/>
                </a:solidFill>
              </a:rPr>
              <a:t> </a:t>
            </a:r>
            <a:r>
              <a:rPr lang="en-GB" b="1" i="1">
                <a:solidFill>
                  <a:srgbClr val="0070C0"/>
                </a:solidFill>
              </a:rPr>
              <a:t>M</a:t>
            </a:r>
            <a:r>
              <a:rPr lang="en-GB" sz="1800" b="1" i="1">
                <a:solidFill>
                  <a:srgbClr val="0070C0"/>
                </a:solidFill>
              </a:rPr>
              <a:t>arks awarded 10/10</a:t>
            </a:r>
          </a:p>
        </p:txBody>
      </p:sp>
      <p:sp>
        <p:nvSpPr>
          <p:cNvPr id="3" name="TextBox 2">
            <a:extLst>
              <a:ext uri="{FF2B5EF4-FFF2-40B4-BE49-F238E27FC236}">
                <a16:creationId xmlns:a16="http://schemas.microsoft.com/office/drawing/2014/main" id="{767B8256-22B0-71CE-55AB-C2CC549FBFC1}"/>
              </a:ext>
            </a:extLst>
          </p:cNvPr>
          <p:cNvSpPr txBox="1"/>
          <p:nvPr/>
        </p:nvSpPr>
        <p:spPr>
          <a:xfrm>
            <a:off x="213600" y="943637"/>
            <a:ext cx="6281793" cy="5816977"/>
          </a:xfrm>
          <a:prstGeom prst="rect">
            <a:avLst/>
          </a:prstGeom>
          <a:noFill/>
        </p:spPr>
        <p:txBody>
          <a:bodyPr wrap="square">
            <a:spAutoFit/>
          </a:bodyPr>
          <a:lstStyle/>
          <a:p>
            <a:r>
              <a:rPr lang="en-US" sz="1200"/>
              <a:t>Janet Moyles Play </a:t>
            </a:r>
            <a:r>
              <a:rPr lang="en-US" sz="1200" err="1"/>
              <a:t>Sprial</a:t>
            </a:r>
            <a:r>
              <a:rPr lang="en-US" sz="1200"/>
              <a:t> is extremely beneficial for children's overall holistic learning and development. The whole concept of the play spiral, is that a child is given something to play with independently/is allowed to explore their environment and play with whatever they choose first, in order to </a:t>
            </a:r>
            <a:r>
              <a:rPr lang="en-US" sz="1200">
                <a:highlight>
                  <a:srgbClr val="FFFF00"/>
                </a:highlight>
              </a:rPr>
              <a:t>allow them to discover and explore things for themselves first</a:t>
            </a:r>
            <a:r>
              <a:rPr lang="en-US" sz="1200"/>
              <a:t>. Then, after a while, an </a:t>
            </a:r>
            <a:r>
              <a:rPr lang="en-US" sz="1200">
                <a:highlight>
                  <a:srgbClr val="FFFF00"/>
                </a:highlight>
              </a:rPr>
              <a:t>adult/teacher joins the child's play, and guides/directs/supports </a:t>
            </a:r>
            <a:r>
              <a:rPr lang="en-US" sz="1200"/>
              <a:t>their play in a more </a:t>
            </a:r>
            <a:r>
              <a:rPr lang="en-US" sz="1200">
                <a:highlight>
                  <a:srgbClr val="FFFF00"/>
                </a:highlight>
              </a:rPr>
              <a:t>structured manner</a:t>
            </a:r>
            <a:r>
              <a:rPr lang="en-US" sz="1200"/>
              <a:t>, or in other words, shows them "how to". Then, the adult </a:t>
            </a:r>
            <a:r>
              <a:rPr lang="en-US" sz="1200">
                <a:highlight>
                  <a:srgbClr val="FFFF00"/>
                </a:highlight>
              </a:rPr>
              <a:t>leaves the child alone again</a:t>
            </a:r>
            <a:r>
              <a:rPr lang="en-US" sz="1200"/>
              <a:t>, and lets them play with their toys/materials independently, but this time, with the knowledge of how to use the object. This process is then repeated a number of times until the child can fully understand what to do. If you look at an image of the play spiral, there is a word at the top; </a:t>
            </a:r>
            <a:r>
              <a:rPr lang="en-US" sz="1200">
                <a:highlight>
                  <a:srgbClr val="FFFF00"/>
                </a:highlight>
              </a:rPr>
              <a:t>Accretion. The term "accretion" refers to the gradual accumulation of knowledge</a:t>
            </a:r>
            <a:r>
              <a:rPr lang="en-US" sz="1200"/>
              <a:t>, meaning that at the end of the play spiral, the child will be fully confident and able to do it properly, independently. </a:t>
            </a:r>
            <a:r>
              <a:rPr lang="en-US" sz="1200">
                <a:highlight>
                  <a:srgbClr val="FFFF00"/>
                </a:highlight>
              </a:rPr>
              <a:t>This improves the child's holistic development in many ways</a:t>
            </a:r>
            <a:r>
              <a:rPr lang="en-US" sz="1200"/>
              <a:t>. It </a:t>
            </a:r>
            <a:r>
              <a:rPr lang="en-US" sz="1200">
                <a:highlight>
                  <a:srgbClr val="FFFF00"/>
                </a:highlight>
              </a:rPr>
              <a:t>helps the child with their physical development</a:t>
            </a:r>
            <a:r>
              <a:rPr lang="en-US" sz="1200"/>
              <a:t>, both gross and fine motor skills, balance, hand eye coordination </a:t>
            </a:r>
            <a:r>
              <a:rPr lang="en-US" sz="1200" err="1"/>
              <a:t>etc</a:t>
            </a:r>
            <a:r>
              <a:rPr lang="en-US" sz="1200"/>
              <a:t>, if the thing they are doing is physical, like football, balancing activities, catch etc. It helps their cognitive development as they are using their imagination and creativity first, to figure out how to use the object on their own, and then they watch as someone else uses it and copies their actions, improving their memory and focus as well</a:t>
            </a:r>
            <a:r>
              <a:rPr lang="en-US" sz="1200">
                <a:highlight>
                  <a:srgbClr val="FFFF00"/>
                </a:highlight>
              </a:rPr>
              <a:t>. It helps their language development</a:t>
            </a:r>
            <a:r>
              <a:rPr lang="en-US" sz="1200"/>
              <a:t>, as they can see what kind of language and vocabulary is used when that object/toy is being played with, and repeat it in their own independent play. It </a:t>
            </a:r>
            <a:r>
              <a:rPr lang="en-US" sz="1200">
                <a:highlight>
                  <a:srgbClr val="FFFF00"/>
                </a:highlight>
              </a:rPr>
              <a:t>helps their emotional development </a:t>
            </a:r>
            <a:r>
              <a:rPr lang="en-US" sz="1200"/>
              <a:t>as if hey are doing a creative task, they can use the materials/</a:t>
            </a:r>
            <a:r>
              <a:rPr lang="en-US" sz="1200" err="1"/>
              <a:t>colours</a:t>
            </a:r>
            <a:r>
              <a:rPr lang="en-US" sz="1200"/>
              <a:t> as a way of expressing their emotions and feelings in a way that words cannot. It </a:t>
            </a:r>
            <a:r>
              <a:rPr lang="en-US" sz="1200">
                <a:highlight>
                  <a:srgbClr val="FFFF00"/>
                </a:highlight>
              </a:rPr>
              <a:t>helps their social development </a:t>
            </a:r>
            <a:r>
              <a:rPr lang="en-US" sz="1200"/>
              <a:t>as they are communicating with other children / adults, listening to them, </a:t>
            </a:r>
            <a:r>
              <a:rPr lang="en-US" sz="1200" err="1"/>
              <a:t>folllowing</a:t>
            </a:r>
            <a:r>
              <a:rPr lang="en-US" sz="1200"/>
              <a:t> instructions, cooperating effectively and speaking up and getting involved. It helps their teamwork skills and </a:t>
            </a:r>
            <a:r>
              <a:rPr lang="en-US" sz="1200">
                <a:highlight>
                  <a:srgbClr val="FFFF00"/>
                </a:highlight>
              </a:rPr>
              <a:t>grows their independence and confidence </a:t>
            </a:r>
            <a:r>
              <a:rPr lang="en-US" sz="1200"/>
              <a:t>along the way. An example of the play spiral in a setting, is a child finds a string and some beads. at first, they don't know what to do with it, so they find their own way of playing with it, however they want to. eventually, an </a:t>
            </a:r>
            <a:r>
              <a:rPr lang="en-US" sz="1200">
                <a:highlight>
                  <a:srgbClr val="FFFF00"/>
                </a:highlight>
              </a:rPr>
              <a:t>adult comes along and shows them </a:t>
            </a:r>
            <a:r>
              <a:rPr lang="en-US" sz="1200"/>
              <a:t>how to thread the bead onto the string, and take them off again, and make little patterns etc. The adults then leaves, and the child is able to </a:t>
            </a:r>
            <a:r>
              <a:rPr lang="en-US" sz="1200">
                <a:highlight>
                  <a:srgbClr val="FFFF00"/>
                </a:highlight>
              </a:rPr>
              <a:t>mimic and repeat the actions of the adult</a:t>
            </a:r>
            <a:r>
              <a:rPr lang="en-US" sz="1200"/>
              <a:t>, by putting beads on and off the string in whatever order they please, which also supports their fine motor skills.</a:t>
            </a:r>
            <a:endParaRPr lang="en-GB" sz="1200"/>
          </a:p>
        </p:txBody>
      </p:sp>
    </p:spTree>
    <p:extLst>
      <p:ext uri="{BB962C8B-B14F-4D97-AF65-F5344CB8AC3E}">
        <p14:creationId xmlns:p14="http://schemas.microsoft.com/office/powerpoint/2010/main" val="3148563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Question 8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462877" y="1114436"/>
            <a:ext cx="5343537"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6815328" y="1231392"/>
            <a:ext cx="4809281" cy="5078313"/>
          </a:xfrm>
          <a:prstGeom prst="rect">
            <a:avLst/>
          </a:prstGeom>
          <a:noFill/>
        </p:spPr>
        <p:txBody>
          <a:bodyPr wrap="square">
            <a:spAutoFit/>
          </a:bodyPr>
          <a:lstStyle/>
          <a:p>
            <a:r>
              <a:rPr lang="en-GB" b="1" i="1" dirty="0">
                <a:solidFill>
                  <a:srgbClr val="0070C0"/>
                </a:solidFill>
              </a:rPr>
              <a:t>Principal examiner feedback</a:t>
            </a:r>
            <a:r>
              <a:rPr lang="en-US" b="1" i="1" dirty="0">
                <a:solidFill>
                  <a:srgbClr val="0070C0"/>
                </a:solidFill>
              </a:rPr>
              <a:t>​</a:t>
            </a:r>
          </a:p>
          <a:p>
            <a:r>
              <a:rPr lang="en-GB" i="1" dirty="0">
                <a:solidFill>
                  <a:srgbClr val="0070C0"/>
                </a:solidFill>
              </a:rPr>
              <a:t>​</a:t>
            </a:r>
            <a:endParaRPr lang="en-GB" i="1" dirty="0">
              <a:solidFill>
                <a:srgbClr val="0070C0"/>
              </a:solidFill>
              <a:cs typeface="Arial"/>
            </a:endParaRPr>
          </a:p>
          <a:p>
            <a:r>
              <a:rPr lang="en-US" sz="1800" i="1" dirty="0">
                <a:solidFill>
                  <a:srgbClr val="0070C0"/>
                </a:solidFill>
              </a:rPr>
              <a:t>This is a section of a question response which highlights where the candidate assesses the benefits of Janet Moyles play spiral theory. The candidate provided a very good assessment overall and was able to relate well the benefits for children's learning and development. There is a positive discussion of how th</a:t>
            </a:r>
            <a:r>
              <a:rPr lang="en-US" i="1" dirty="0">
                <a:solidFill>
                  <a:srgbClr val="0070C0"/>
                </a:solidFill>
              </a:rPr>
              <a:t>e play spiral supports personal free play, the benefits of exploration and an assessment of the role of the adult. This response includes a good understanding of how the play spiral incorporates adult support and provides repetitive guidance as the child learns a new skill with support and independence.</a:t>
            </a:r>
          </a:p>
          <a:p>
            <a:r>
              <a:rPr lang="en-GB" b="1" i="1" dirty="0">
                <a:solidFill>
                  <a:srgbClr val="0070C0"/>
                </a:solidFill>
              </a:rPr>
              <a:t>M</a:t>
            </a:r>
            <a:r>
              <a:rPr lang="en-GB" sz="1800" b="1" i="1" dirty="0">
                <a:solidFill>
                  <a:srgbClr val="0070C0"/>
                </a:solidFill>
              </a:rPr>
              <a:t>arks awarded 6/10</a:t>
            </a:r>
          </a:p>
        </p:txBody>
      </p:sp>
      <p:sp>
        <p:nvSpPr>
          <p:cNvPr id="3" name="TextBox 2">
            <a:extLst>
              <a:ext uri="{FF2B5EF4-FFF2-40B4-BE49-F238E27FC236}">
                <a16:creationId xmlns:a16="http://schemas.microsoft.com/office/drawing/2014/main" id="{AC510B2B-A8EA-6046-09C8-89AEAFE8B15F}"/>
              </a:ext>
            </a:extLst>
          </p:cNvPr>
          <p:cNvSpPr txBox="1"/>
          <p:nvPr/>
        </p:nvSpPr>
        <p:spPr>
          <a:xfrm>
            <a:off x="282011" y="1114436"/>
            <a:ext cx="5343537" cy="4801314"/>
          </a:xfrm>
          <a:prstGeom prst="rect">
            <a:avLst/>
          </a:prstGeom>
          <a:noFill/>
        </p:spPr>
        <p:txBody>
          <a:bodyPr wrap="square">
            <a:spAutoFit/>
          </a:bodyPr>
          <a:lstStyle/>
          <a:p>
            <a:r>
              <a:rPr lang="en-US"/>
              <a:t>Janet Moyles' play spiral theory will help the child's language development. This is because the child will be communicating and playing with the adult and could learn new words. Moyles' play spiral theory is where the </a:t>
            </a:r>
            <a:r>
              <a:rPr lang="en-US">
                <a:highlight>
                  <a:srgbClr val="FFFF00"/>
                </a:highlight>
              </a:rPr>
              <a:t>adult will lead a play </a:t>
            </a:r>
            <a:r>
              <a:rPr lang="en-US"/>
              <a:t>with the child and then the </a:t>
            </a:r>
            <a:r>
              <a:rPr lang="en-US">
                <a:highlight>
                  <a:srgbClr val="FFFF00"/>
                </a:highlight>
              </a:rPr>
              <a:t>child will play freely</a:t>
            </a:r>
            <a:r>
              <a:rPr lang="en-US"/>
              <a:t>. Then the </a:t>
            </a:r>
            <a:r>
              <a:rPr lang="en-US">
                <a:highlight>
                  <a:srgbClr val="FFFF00"/>
                </a:highlight>
              </a:rPr>
              <a:t>adult will model that play</a:t>
            </a:r>
            <a:r>
              <a:rPr lang="en-US"/>
              <a:t> and then finally it will be a </a:t>
            </a:r>
            <a:r>
              <a:rPr lang="en-US">
                <a:highlight>
                  <a:srgbClr val="FFFF00"/>
                </a:highlight>
              </a:rPr>
              <a:t>child- led play and the child will play freely </a:t>
            </a:r>
            <a:r>
              <a:rPr lang="en-US"/>
              <a:t>with the new skills learned from the adult. This theory will also help the child's emotional development because the child could feel different emotions such as happiness. It will also help the child's cognitive development because they will be learning new skills. Playing is the best way for a child to develop and they are playing independently and with an adult. Moyles believes children learn best this way and observing adults.</a:t>
            </a:r>
            <a:endParaRPr lang="en-GB"/>
          </a:p>
        </p:txBody>
      </p:sp>
    </p:spTree>
    <p:extLst>
      <p:ext uri="{BB962C8B-B14F-4D97-AF65-F5344CB8AC3E}">
        <p14:creationId xmlns:p14="http://schemas.microsoft.com/office/powerpoint/2010/main" val="1075906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Question 10 and mark scheme </a:t>
            </a:r>
          </a:p>
        </p:txBody>
      </p:sp>
      <p:sp>
        <p:nvSpPr>
          <p:cNvPr id="25" name="TextBox 24">
            <a:extLst>
              <a:ext uri="{FF2B5EF4-FFF2-40B4-BE49-F238E27FC236}">
                <a16:creationId xmlns:a16="http://schemas.microsoft.com/office/drawing/2014/main" id="{0E46DCE2-3062-37C1-AB9B-D8791BEB24D8}"/>
              </a:ext>
            </a:extLst>
          </p:cNvPr>
          <p:cNvSpPr txBox="1"/>
          <p:nvPr/>
        </p:nvSpPr>
        <p:spPr>
          <a:xfrm>
            <a:off x="6096000" y="117344"/>
            <a:ext cx="6138040" cy="738664"/>
          </a:xfrm>
          <a:prstGeom prst="rect">
            <a:avLst/>
          </a:prstGeom>
          <a:noFill/>
        </p:spPr>
        <p:txBody>
          <a:bodyPr wrap="square">
            <a:spAutoFit/>
          </a:bodyPr>
          <a:lstStyle/>
          <a:p>
            <a:r>
              <a:rPr lang="en-GB" sz="1400">
                <a:solidFill>
                  <a:srgbClr val="0070C0"/>
                </a:solidFill>
              </a:rPr>
              <a:t>Command Verb: </a:t>
            </a:r>
            <a:r>
              <a:rPr lang="en-US" sz="1400" b="1" i="1">
                <a:solidFill>
                  <a:srgbClr val="0070C0"/>
                </a:solidFill>
              </a:rPr>
              <a:t>Explain</a:t>
            </a:r>
          </a:p>
          <a:p>
            <a:r>
              <a:rPr lang="en-US" sz="1400" i="1">
                <a:solidFill>
                  <a:srgbClr val="0070C0"/>
                </a:solidFill>
              </a:rPr>
              <a:t>Provide details and reasons for how </a:t>
            </a:r>
          </a:p>
          <a:p>
            <a:r>
              <a:rPr lang="en-US" sz="1400" i="1">
                <a:solidFill>
                  <a:srgbClr val="0070C0"/>
                </a:solidFill>
              </a:rPr>
              <a:t>and why something is the way it is </a:t>
            </a:r>
            <a:endParaRPr lang="en-GB" sz="1400" i="1">
              <a:solidFill>
                <a:srgbClr val="0070C0"/>
              </a:solidFill>
            </a:endParaRPr>
          </a:p>
        </p:txBody>
      </p:sp>
      <p:pic>
        <p:nvPicPr>
          <p:cNvPr id="3" name="Picture 2">
            <a:extLst>
              <a:ext uri="{FF2B5EF4-FFF2-40B4-BE49-F238E27FC236}">
                <a16:creationId xmlns:a16="http://schemas.microsoft.com/office/drawing/2014/main" id="{5B7F8AF6-B530-AC22-7E64-93E4B1FA605F}"/>
              </a:ext>
            </a:extLst>
          </p:cNvPr>
          <p:cNvPicPr>
            <a:picLocks noChangeAspect="1"/>
          </p:cNvPicPr>
          <p:nvPr/>
        </p:nvPicPr>
        <p:blipFill rotWithShape="1">
          <a:blip r:embed="rId2"/>
          <a:srcRect t="1" b="39614"/>
          <a:stretch/>
        </p:blipFill>
        <p:spPr>
          <a:xfrm>
            <a:off x="282010" y="1022272"/>
            <a:ext cx="5257800" cy="1875056"/>
          </a:xfrm>
          <a:prstGeom prst="rect">
            <a:avLst/>
          </a:prstGeom>
        </p:spPr>
      </p:pic>
      <p:sp>
        <p:nvSpPr>
          <p:cNvPr id="5" name="TextBox 4">
            <a:extLst>
              <a:ext uri="{FF2B5EF4-FFF2-40B4-BE49-F238E27FC236}">
                <a16:creationId xmlns:a16="http://schemas.microsoft.com/office/drawing/2014/main" id="{6A59EF8E-1C49-D1C1-558F-201B51A17C2B}"/>
              </a:ext>
            </a:extLst>
          </p:cNvPr>
          <p:cNvSpPr txBox="1"/>
          <p:nvPr/>
        </p:nvSpPr>
        <p:spPr>
          <a:xfrm>
            <a:off x="282011" y="3200850"/>
            <a:ext cx="5257800" cy="3639458"/>
          </a:xfrm>
          <a:prstGeom prst="rect">
            <a:avLst/>
          </a:prstGeom>
          <a:noFill/>
        </p:spPr>
        <p:txBody>
          <a:bodyPr wrap="square">
            <a:spAutoFit/>
          </a:bodyPr>
          <a:lstStyle/>
          <a:p>
            <a:r>
              <a:rPr lang="en-GB" sz="1000">
                <a:solidFill>
                  <a:srgbClr val="000000"/>
                </a:solidFill>
                <a:effectLst/>
                <a:latin typeface="Arial Narrow" panose="020B0606020202030204" pitchFamily="34" charset="0"/>
                <a:ea typeface="Times New Roman" panose="02020603050405020304" pitchFamily="18" charset="0"/>
              </a:rPr>
              <a:t>Award up to </a:t>
            </a:r>
            <a:r>
              <a:rPr lang="en-GB" sz="1000" b="1">
                <a:solidFill>
                  <a:srgbClr val="000000"/>
                </a:solidFill>
                <a:effectLst/>
                <a:latin typeface="Arial Narrow" panose="020B0606020202030204" pitchFamily="34" charset="0"/>
                <a:ea typeface="Times New Roman" panose="02020603050405020304" pitchFamily="18" charset="0"/>
              </a:rPr>
              <a:t>7 marks. </a:t>
            </a:r>
            <a:endParaRPr lang="en-GB" sz="1000">
              <a:effectLst/>
              <a:latin typeface="Arial Narrow" panose="020B0606020202030204" pitchFamily="34" charset="0"/>
              <a:ea typeface="Times New Roman" panose="02020603050405020304" pitchFamily="18" charset="0"/>
            </a:endParaRPr>
          </a:p>
          <a:p>
            <a:r>
              <a:rPr lang="en-GB" sz="1000" b="1">
                <a:solidFill>
                  <a:srgbClr val="000000"/>
                </a:solidFill>
                <a:effectLst/>
                <a:latin typeface="Arial Narrow" panose="020B0606020202030204" pitchFamily="34" charset="0"/>
                <a:ea typeface="Times New Roman" panose="02020603050405020304" pitchFamily="18" charset="0"/>
              </a:rPr>
              <a:t> </a:t>
            </a:r>
            <a:endParaRPr lang="en-GB" sz="1000">
              <a:effectLst/>
              <a:latin typeface="Arial Narrow" panose="020B0606020202030204" pitchFamily="34" charset="0"/>
              <a:ea typeface="Times New Roman" panose="02020603050405020304" pitchFamily="18" charset="0"/>
            </a:endParaRPr>
          </a:p>
          <a:p>
            <a:r>
              <a:rPr lang="en-GB" sz="1000" b="1">
                <a:solidFill>
                  <a:srgbClr val="000000"/>
                </a:solidFill>
                <a:effectLst/>
                <a:latin typeface="Arial Narrow" panose="020B0606020202030204" pitchFamily="34" charset="0"/>
                <a:ea typeface="Times New Roman" panose="02020603050405020304" pitchFamily="18" charset="0"/>
              </a:rPr>
              <a:t>Award 0 marks </a:t>
            </a:r>
            <a:r>
              <a:rPr lang="en-GB" sz="1000">
                <a:solidFill>
                  <a:srgbClr val="000000"/>
                </a:solidFill>
                <a:effectLst/>
                <a:latin typeface="Arial Narrow" panose="020B0606020202030204" pitchFamily="34" charset="0"/>
                <a:ea typeface="Times New Roman" panose="02020603050405020304" pitchFamily="18" charset="0"/>
              </a:rPr>
              <a:t>for a response that is not creditworthy.</a:t>
            </a:r>
            <a:endParaRPr lang="en-GB" sz="1000">
              <a:effectLst/>
              <a:latin typeface="Arial Narrow" panose="020B0606020202030204" pitchFamily="34" charset="0"/>
              <a:ea typeface="Times New Roman" panose="02020603050405020304" pitchFamily="18" charset="0"/>
            </a:endParaRPr>
          </a:p>
          <a:p>
            <a:r>
              <a:rPr lang="en-GB" sz="1000">
                <a:solidFill>
                  <a:srgbClr val="000000"/>
                </a:solidFill>
                <a:effectLst/>
                <a:latin typeface="Arial Narrow" panose="020B0606020202030204" pitchFamily="34" charset="0"/>
                <a:ea typeface="Times New Roman" panose="02020603050405020304" pitchFamily="18" charset="0"/>
              </a:rPr>
              <a:t> </a:t>
            </a:r>
            <a:endParaRPr lang="en-GB" sz="1000">
              <a:effectLst/>
              <a:latin typeface="Arial Narrow" panose="020B0606020202030204" pitchFamily="34" charset="0"/>
              <a:ea typeface="Times New Roman" panose="02020603050405020304" pitchFamily="18" charset="0"/>
            </a:endParaRPr>
          </a:p>
          <a:p>
            <a:r>
              <a:rPr lang="en-GB" sz="1000" b="1">
                <a:solidFill>
                  <a:srgbClr val="000000"/>
                </a:solidFill>
                <a:effectLst/>
                <a:latin typeface="Arial Narrow" panose="020B0606020202030204" pitchFamily="34" charset="0"/>
                <a:ea typeface="Times New Roman" panose="02020603050405020304" pitchFamily="18" charset="0"/>
              </a:rPr>
              <a:t>Award 1-2 marks</a:t>
            </a:r>
            <a:r>
              <a:rPr lang="en-GB" sz="1000">
                <a:solidFill>
                  <a:srgbClr val="000000"/>
                </a:solidFill>
                <a:effectLst/>
                <a:latin typeface="Arial Narrow" panose="020B0606020202030204" pitchFamily="34" charset="0"/>
                <a:ea typeface="Times New Roman" panose="02020603050405020304" pitchFamily="18" charset="0"/>
              </a:rPr>
              <a:t> for a basic explanation which shows limited knowledge and understanding of the Donaldson review to clarify the impact of the new National curriculum on learning in Wales. </a:t>
            </a:r>
            <a:endParaRPr lang="en-GB" sz="1000">
              <a:effectLst/>
              <a:latin typeface="Arial Narrow" panose="020B0606020202030204" pitchFamily="34" charset="0"/>
              <a:ea typeface="Times New Roman" panose="02020603050405020304" pitchFamily="18" charset="0"/>
            </a:endParaRPr>
          </a:p>
          <a:p>
            <a:r>
              <a:rPr lang="en-GB" sz="1000">
                <a:solidFill>
                  <a:srgbClr val="000000"/>
                </a:solidFill>
                <a:effectLst/>
                <a:latin typeface="Arial Narrow" panose="020B0606020202030204" pitchFamily="34" charset="0"/>
                <a:ea typeface="Times New Roman" panose="02020603050405020304" pitchFamily="18" charset="0"/>
              </a:rPr>
              <a:t> </a:t>
            </a:r>
            <a:endParaRPr lang="en-GB" sz="1000">
              <a:effectLst/>
              <a:latin typeface="Arial Narrow" panose="020B0606020202030204" pitchFamily="34" charset="0"/>
              <a:ea typeface="Times New Roman" panose="02020603050405020304" pitchFamily="18" charset="0"/>
            </a:endParaRPr>
          </a:p>
          <a:p>
            <a:r>
              <a:rPr lang="en-GB" sz="1000" b="1">
                <a:solidFill>
                  <a:srgbClr val="000000"/>
                </a:solidFill>
                <a:effectLst/>
                <a:latin typeface="Arial Narrow" panose="020B0606020202030204" pitchFamily="34" charset="0"/>
                <a:ea typeface="Times New Roman" panose="02020603050405020304" pitchFamily="18" charset="0"/>
              </a:rPr>
              <a:t>Award 3-4 marks </a:t>
            </a:r>
            <a:r>
              <a:rPr lang="en-GB" sz="1000">
                <a:solidFill>
                  <a:srgbClr val="000000"/>
                </a:solidFill>
                <a:effectLst/>
                <a:latin typeface="Arial Narrow" panose="020B0606020202030204" pitchFamily="34" charset="0"/>
                <a:ea typeface="Times New Roman" panose="02020603050405020304" pitchFamily="18" charset="0"/>
              </a:rPr>
              <a:t>for a good explanation which shows some knowledge and understanding of the Donaldson review to clarify the impact of the new National curriculum on learning in Wales. </a:t>
            </a:r>
            <a:endParaRPr lang="en-GB" sz="1000">
              <a:effectLst/>
              <a:latin typeface="Arial Narrow" panose="020B0606020202030204" pitchFamily="34" charset="0"/>
              <a:ea typeface="Times New Roman" panose="02020603050405020304" pitchFamily="18" charset="0"/>
            </a:endParaRPr>
          </a:p>
          <a:p>
            <a:r>
              <a:rPr lang="en-GB" sz="1000">
                <a:solidFill>
                  <a:srgbClr val="000000"/>
                </a:solidFill>
                <a:effectLst/>
                <a:latin typeface="Arial Narrow" panose="020B0606020202030204" pitchFamily="34" charset="0"/>
                <a:ea typeface="Times New Roman" panose="02020603050405020304" pitchFamily="18" charset="0"/>
              </a:rPr>
              <a:t> </a:t>
            </a:r>
            <a:endParaRPr lang="en-GB" sz="1000">
              <a:effectLst/>
              <a:latin typeface="Arial Narrow" panose="020B0606020202030204" pitchFamily="34" charset="0"/>
              <a:ea typeface="Times New Roman" panose="02020603050405020304" pitchFamily="18" charset="0"/>
            </a:endParaRPr>
          </a:p>
          <a:p>
            <a:r>
              <a:rPr lang="en-GB" sz="1000" b="1">
                <a:solidFill>
                  <a:srgbClr val="000000"/>
                </a:solidFill>
                <a:effectLst/>
                <a:latin typeface="Arial Narrow" panose="020B0606020202030204" pitchFamily="34" charset="0"/>
                <a:ea typeface="Times New Roman" panose="02020603050405020304" pitchFamily="18" charset="0"/>
              </a:rPr>
              <a:t>Award 5-7 marks </a:t>
            </a:r>
            <a:r>
              <a:rPr lang="en-GB" sz="1000">
                <a:solidFill>
                  <a:srgbClr val="000000"/>
                </a:solidFill>
                <a:effectLst/>
                <a:latin typeface="Arial Narrow" panose="020B0606020202030204" pitchFamily="34" charset="0"/>
                <a:ea typeface="Times New Roman" panose="02020603050405020304" pitchFamily="18" charset="0"/>
              </a:rPr>
              <a:t>for a very good explanation which shows sound knowledge and understanding of the Donaldson review to clarify the impact of the new National curriculum on learning in Wales.</a:t>
            </a:r>
          </a:p>
          <a:p>
            <a:endParaRPr lang="en-GB" sz="1000">
              <a:solidFill>
                <a:srgbClr val="000000"/>
              </a:solidFill>
              <a:latin typeface="Arial Narrow" panose="020B0606020202030204" pitchFamily="34" charset="0"/>
              <a:ea typeface="Times New Roman" panose="02020603050405020304" pitchFamily="18" charset="0"/>
            </a:endParaRPr>
          </a:p>
          <a:p>
            <a:r>
              <a:rPr lang="en-GB" sz="1000">
                <a:solidFill>
                  <a:srgbClr val="000000"/>
                </a:solidFill>
                <a:effectLst/>
                <a:latin typeface="Arial Narrow" panose="020B0606020202030204" pitchFamily="34" charset="0"/>
                <a:ea typeface="Times New Roman" panose="02020603050405020304" pitchFamily="18" charset="0"/>
              </a:rPr>
              <a:t>Response may refer to: </a:t>
            </a:r>
            <a:endParaRPr lang="en-GB" sz="1000">
              <a:effectLst/>
              <a:latin typeface="Arial Narrow" panose="020B0606020202030204" pitchFamily="34" charset="0"/>
              <a:ea typeface="Times New Roman" panose="02020603050405020304" pitchFamily="18"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The new curriculum is aimed at schools and funded non-maintained settings e.g. day care/ play groups/</a:t>
            </a:r>
            <a:r>
              <a:rPr lang="en-GB" sz="1000" err="1">
                <a:solidFill>
                  <a:srgbClr val="000000"/>
                </a:solidFill>
                <a:effectLst/>
                <a:latin typeface="Arial Narrow" panose="020B0606020202030204" pitchFamily="34" charset="0"/>
                <a:ea typeface="Arial" panose="020B0604020202020204" pitchFamily="34" charset="0"/>
              </a:rPr>
              <a:t>cylch</a:t>
            </a:r>
            <a:r>
              <a:rPr lang="en-GB" sz="1000">
                <a:solidFill>
                  <a:srgbClr val="000000"/>
                </a:solidFill>
                <a:effectLst/>
                <a:latin typeface="Arial Narrow" panose="020B0606020202030204" pitchFamily="34" charset="0"/>
                <a:ea typeface="Arial" panose="020B0604020202020204" pitchFamily="34" charset="0"/>
              </a:rPr>
              <a:t> </a:t>
            </a:r>
            <a:r>
              <a:rPr lang="en-GB" sz="1000" err="1">
                <a:solidFill>
                  <a:srgbClr val="000000"/>
                </a:solidFill>
                <a:effectLst/>
                <a:latin typeface="Arial Narrow" panose="020B0606020202030204" pitchFamily="34" charset="0"/>
                <a:ea typeface="Arial" panose="020B0604020202020204" pitchFamily="34" charset="0"/>
              </a:rPr>
              <a:t>meithrin</a:t>
            </a:r>
            <a:r>
              <a:rPr lang="en-GB" sz="1000">
                <a:solidFill>
                  <a:srgbClr val="000000"/>
                </a:solidFill>
                <a:effectLst/>
                <a:latin typeface="Arial Narrow" panose="020B0606020202030204" pitchFamily="34" charset="0"/>
                <a:ea typeface="Arial" panose="020B0604020202020204" pitchFamily="34" charset="0"/>
              </a:rPr>
              <a:t>/private day nurseries</a:t>
            </a:r>
            <a:endParaRPr lang="en-GB" sz="1000">
              <a:effectLst/>
              <a:latin typeface="Arial Narrow" panose="020B0606020202030204" pitchFamily="34" charset="0"/>
              <a:ea typeface="Arial" panose="020B0604020202020204" pitchFamily="34" charset="0"/>
            </a:endParaRPr>
          </a:p>
          <a:p>
            <a:pPr marL="342900" lvl="0" indent="-342900" fontAlgn="base">
              <a:lnSpc>
                <a:spcPct val="115000"/>
              </a:lnSpc>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Enable learners to make progress towards the four purposes.</a:t>
            </a:r>
            <a:endParaRPr lang="en-GB" sz="1000">
              <a:effectLst/>
              <a:latin typeface="Arial Narrow" panose="020B0606020202030204" pitchFamily="34" charset="0"/>
              <a:ea typeface="Arial" panose="020B0604020202020204" pitchFamily="34" charset="0"/>
            </a:endParaRPr>
          </a:p>
          <a:p>
            <a:pPr marL="714375" lvl="0" indent="-342900" fontAlgn="base">
              <a:lnSpc>
                <a:spcPct val="115000"/>
              </a:lnSpc>
              <a:buFont typeface="Courier New" panose="02070309020205020404" pitchFamily="49" charset="0"/>
              <a:buChar char="o"/>
            </a:pPr>
            <a:r>
              <a:rPr lang="en-GB" sz="1000">
                <a:solidFill>
                  <a:srgbClr val="000000"/>
                </a:solidFill>
                <a:effectLst/>
                <a:latin typeface="Arial Narrow" panose="020B0606020202030204" pitchFamily="34" charset="0"/>
                <a:ea typeface="Arial" panose="020B0604020202020204" pitchFamily="34" charset="0"/>
              </a:rPr>
              <a:t>Be broad and balanced.</a:t>
            </a:r>
            <a:endParaRPr lang="en-GB" sz="1000">
              <a:effectLst/>
              <a:latin typeface="Arial Narrow" panose="020B0606020202030204" pitchFamily="34" charset="0"/>
              <a:ea typeface="Arial" panose="020B0604020202020204" pitchFamily="34" charset="0"/>
            </a:endParaRPr>
          </a:p>
          <a:p>
            <a:pPr marL="714375" lvl="0" indent="-342900" fontAlgn="base">
              <a:lnSpc>
                <a:spcPct val="115000"/>
              </a:lnSpc>
              <a:buFont typeface="Courier New" panose="02070309020205020404" pitchFamily="49" charset="0"/>
              <a:buChar char="o"/>
            </a:pPr>
            <a:r>
              <a:rPr lang="en-GB" sz="1000">
                <a:solidFill>
                  <a:srgbClr val="000000"/>
                </a:solidFill>
                <a:effectLst/>
                <a:latin typeface="Arial Narrow" panose="020B0606020202030204" pitchFamily="34" charset="0"/>
                <a:ea typeface="Arial" panose="020B0604020202020204" pitchFamily="34" charset="0"/>
              </a:rPr>
              <a:t>Be suitable for learners of differing ages, abilities and aptitudes.</a:t>
            </a:r>
            <a:endParaRPr lang="en-GB" sz="1000">
              <a:effectLst/>
              <a:latin typeface="Arial Narrow" panose="020B0606020202030204" pitchFamily="34" charset="0"/>
              <a:ea typeface="Arial" panose="020B0604020202020204" pitchFamily="34" charset="0"/>
            </a:endParaRPr>
          </a:p>
          <a:p>
            <a:pPr marL="714375" lvl="0" indent="-342900" fontAlgn="base">
              <a:lnSpc>
                <a:spcPct val="115000"/>
              </a:lnSpc>
              <a:buFont typeface="Courier New" panose="02070309020205020404" pitchFamily="49" charset="0"/>
              <a:buChar char="o"/>
            </a:pPr>
            <a:r>
              <a:rPr lang="en-GB" sz="1000">
                <a:solidFill>
                  <a:srgbClr val="000000"/>
                </a:solidFill>
                <a:effectLst/>
                <a:latin typeface="Arial Narrow" panose="020B0606020202030204" pitchFamily="34" charset="0"/>
                <a:ea typeface="Arial" panose="020B0604020202020204" pitchFamily="34" charset="0"/>
              </a:rPr>
              <a:t>Provide for appropriate progression for learners and includes a range of provision - linked to ages / abilities and aptitudes</a:t>
            </a:r>
            <a:endParaRPr lang="en-GB" sz="1000">
              <a:effectLst/>
              <a:latin typeface="Arial Narrow" panose="020B0606020202030204" pitchFamily="34" charset="0"/>
              <a:ea typeface="Arial" panose="020B0604020202020204" pitchFamily="34" charset="0"/>
            </a:endParaRPr>
          </a:p>
          <a:p>
            <a:endParaRPr lang="en-GB" sz="1000">
              <a:effectLst/>
              <a:latin typeface="Arial Narrow" panose="020B060602020203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8B4BC32B-B6E8-966A-BAA0-82C5EE571F0A}"/>
              </a:ext>
            </a:extLst>
          </p:cNvPr>
          <p:cNvSpPr txBox="1"/>
          <p:nvPr/>
        </p:nvSpPr>
        <p:spPr>
          <a:xfrm>
            <a:off x="6211613" y="911105"/>
            <a:ext cx="5906813" cy="6017032"/>
          </a:xfrm>
          <a:prstGeom prst="rect">
            <a:avLst/>
          </a:prstGeom>
          <a:noFill/>
        </p:spPr>
        <p:txBody>
          <a:bodyPr wrap="square">
            <a:spAutoFit/>
          </a:bodyPr>
          <a:lstStyle/>
          <a:p>
            <a:pPr marL="342900" lvl="0" indent="-342900">
              <a:lnSpc>
                <a:spcPct val="115000"/>
              </a:lnSpc>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The new curriculum to be delivered from September 2022 </a:t>
            </a:r>
            <a:endParaRPr lang="en-GB" sz="1000">
              <a:effectLst/>
              <a:latin typeface="Arial Narrow" panose="020B060602020203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The curriculum has been made in Wales but shaped by the best ideas from around the world</a:t>
            </a:r>
            <a:endParaRPr lang="en-GB" sz="1000">
              <a:effectLst/>
              <a:latin typeface="Arial Narrow" panose="020B060602020203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To reflect the changes in society and create a purposeful learning environment </a:t>
            </a:r>
            <a:endParaRPr lang="en-GB" sz="1000">
              <a:effectLst/>
              <a:latin typeface="Arial Narrow" panose="020B060602020203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To prepare young people for modern life and the future work force </a:t>
            </a:r>
            <a:endParaRPr lang="en-GB" sz="1000">
              <a:effectLst/>
              <a:latin typeface="Arial Narrow" panose="020B0606020202030204" pitchFamily="34" charset="0"/>
              <a:ea typeface="Arial" panose="020B0604020202020204" pitchFamily="34" charset="0"/>
            </a:endParaRPr>
          </a:p>
          <a:p>
            <a:pPr marL="357188" indent="-357188">
              <a:buFont typeface="Arial" panose="020B0604020202020204" pitchFamily="34" charset="0"/>
              <a:buChar char="•"/>
            </a:pPr>
            <a:r>
              <a:rPr lang="en-GB" sz="1000">
                <a:solidFill>
                  <a:srgbClr val="000000"/>
                </a:solidFill>
                <a:effectLst/>
                <a:latin typeface="Arial Narrow" panose="020B0606020202030204" pitchFamily="34" charset="0"/>
                <a:ea typeface="Times New Roman" panose="02020603050405020304" pitchFamily="18" charset="0"/>
              </a:rPr>
              <a:t>To increase experiences of modern-day technology digital skills/adaptivity/creativity/ knowledge </a:t>
            </a:r>
          </a:p>
          <a:p>
            <a:pPr marL="342900" lvl="0" indent="-342900">
              <a:lnSpc>
                <a:spcPct val="115000"/>
              </a:lnSpc>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Improvements to how we assess children and young people in education / support children with additional learning needs and teacher and practitioner training and accountability</a:t>
            </a:r>
            <a:endParaRPr lang="en-GB" sz="1000">
              <a:effectLst/>
              <a:latin typeface="Arial Narrow" panose="020B060602020203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Teachers will have more freedom to teach in ways they feel will have the best outcomes for their learners</a:t>
            </a:r>
            <a:endParaRPr lang="en-GB" sz="1000">
              <a:effectLst/>
              <a:latin typeface="Arial Narrow" panose="020B060602020203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Learning will include skills and experiences, as well as knowledge</a:t>
            </a:r>
            <a:endParaRPr lang="en-GB" sz="1000">
              <a:effectLst/>
              <a:latin typeface="Arial Narrow" panose="020B060602020203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Subjects will be grouped into six Areas of Learning and Experience: </a:t>
            </a:r>
            <a:endParaRPr lang="en-GB" sz="1000">
              <a:effectLst/>
              <a:latin typeface="Arial Narrow" panose="020B0606020202030204" pitchFamily="34" charset="0"/>
              <a:ea typeface="Arial" panose="020B0604020202020204" pitchFamily="34" charset="0"/>
            </a:endParaRPr>
          </a:p>
          <a:p>
            <a:pPr marL="714375" lvl="0" indent="-342900">
              <a:lnSpc>
                <a:spcPct val="115000"/>
              </a:lnSpc>
              <a:buFont typeface="Courier New" panose="02070309020205020404" pitchFamily="49" charset="0"/>
              <a:buChar char="o"/>
            </a:pPr>
            <a:r>
              <a:rPr lang="en-GB" sz="1000">
                <a:solidFill>
                  <a:srgbClr val="000000"/>
                </a:solidFill>
                <a:effectLst/>
                <a:latin typeface="Arial Narrow" panose="020B0606020202030204" pitchFamily="34" charset="0"/>
                <a:ea typeface="Arial" panose="020B0604020202020204" pitchFamily="34" charset="0"/>
              </a:rPr>
              <a:t>Expressive Arts</a:t>
            </a:r>
            <a:endParaRPr lang="en-GB" sz="1000">
              <a:effectLst/>
              <a:latin typeface="Arial Narrow" panose="020B0606020202030204" pitchFamily="34" charset="0"/>
              <a:ea typeface="Arial" panose="020B0604020202020204" pitchFamily="34" charset="0"/>
            </a:endParaRPr>
          </a:p>
          <a:p>
            <a:pPr marL="714375" lvl="0" indent="-342900">
              <a:lnSpc>
                <a:spcPct val="115000"/>
              </a:lnSpc>
              <a:buFont typeface="Courier New" panose="02070309020205020404" pitchFamily="49" charset="0"/>
              <a:buChar char="o"/>
            </a:pPr>
            <a:r>
              <a:rPr lang="en-GB" sz="1000">
                <a:solidFill>
                  <a:srgbClr val="000000"/>
                </a:solidFill>
                <a:effectLst/>
                <a:latin typeface="Arial Narrow" panose="020B0606020202030204" pitchFamily="34" charset="0"/>
                <a:ea typeface="Arial" panose="020B0604020202020204" pitchFamily="34" charset="0"/>
              </a:rPr>
              <a:t>Health and Well-being </a:t>
            </a:r>
            <a:endParaRPr lang="en-GB" sz="1000">
              <a:effectLst/>
              <a:latin typeface="Arial Narrow" panose="020B0606020202030204" pitchFamily="34" charset="0"/>
              <a:ea typeface="Arial" panose="020B0604020202020204" pitchFamily="34" charset="0"/>
            </a:endParaRPr>
          </a:p>
          <a:p>
            <a:pPr marL="714375" lvl="0" indent="-342900">
              <a:lnSpc>
                <a:spcPct val="115000"/>
              </a:lnSpc>
              <a:buFont typeface="Courier New" panose="02070309020205020404" pitchFamily="49" charset="0"/>
              <a:buChar char="o"/>
            </a:pPr>
            <a:r>
              <a:rPr lang="en-GB" sz="1000">
                <a:solidFill>
                  <a:srgbClr val="000000"/>
                </a:solidFill>
                <a:effectLst/>
                <a:latin typeface="Arial Narrow" panose="020B0606020202030204" pitchFamily="34" charset="0"/>
                <a:ea typeface="Arial" panose="020B0604020202020204" pitchFamily="34" charset="0"/>
              </a:rPr>
              <a:t>Humanities </a:t>
            </a:r>
            <a:endParaRPr lang="en-GB" sz="1000">
              <a:effectLst/>
              <a:latin typeface="Arial Narrow" panose="020B0606020202030204" pitchFamily="34" charset="0"/>
              <a:ea typeface="Arial" panose="020B0604020202020204" pitchFamily="34" charset="0"/>
            </a:endParaRPr>
          </a:p>
          <a:p>
            <a:pPr marL="714375" lvl="0" indent="-342900">
              <a:lnSpc>
                <a:spcPct val="115000"/>
              </a:lnSpc>
              <a:buFont typeface="Courier New" panose="02070309020205020404" pitchFamily="49" charset="0"/>
              <a:buChar char="o"/>
            </a:pPr>
            <a:r>
              <a:rPr lang="en-GB" sz="1000">
                <a:solidFill>
                  <a:srgbClr val="000000"/>
                </a:solidFill>
                <a:effectLst/>
                <a:latin typeface="Arial Narrow" panose="020B0606020202030204" pitchFamily="34" charset="0"/>
                <a:ea typeface="Arial" panose="020B0604020202020204" pitchFamily="34" charset="0"/>
              </a:rPr>
              <a:t>Languages </a:t>
            </a:r>
            <a:endParaRPr lang="en-GB" sz="1000">
              <a:effectLst/>
              <a:latin typeface="Arial Narrow" panose="020B0606020202030204" pitchFamily="34" charset="0"/>
              <a:ea typeface="Arial" panose="020B0604020202020204" pitchFamily="34" charset="0"/>
            </a:endParaRPr>
          </a:p>
          <a:p>
            <a:pPr marL="714375" lvl="0" indent="-342900">
              <a:lnSpc>
                <a:spcPct val="115000"/>
              </a:lnSpc>
              <a:buFont typeface="Courier New" panose="02070309020205020404" pitchFamily="49" charset="0"/>
              <a:buChar char="o"/>
            </a:pPr>
            <a:r>
              <a:rPr lang="en-GB" sz="1000">
                <a:solidFill>
                  <a:srgbClr val="000000"/>
                </a:solidFill>
                <a:effectLst/>
                <a:latin typeface="Arial Narrow" panose="020B0606020202030204" pitchFamily="34" charset="0"/>
                <a:ea typeface="Arial" panose="020B0604020202020204" pitchFamily="34" charset="0"/>
              </a:rPr>
              <a:t>Literacy and Communication Mathematics and Numeracy </a:t>
            </a:r>
            <a:endParaRPr lang="en-GB" sz="1000">
              <a:effectLst/>
              <a:latin typeface="Arial Narrow" panose="020B0606020202030204" pitchFamily="34" charset="0"/>
              <a:ea typeface="Arial" panose="020B0604020202020204" pitchFamily="34" charset="0"/>
            </a:endParaRPr>
          </a:p>
          <a:p>
            <a:pPr marL="714375" lvl="0" indent="-342900">
              <a:lnSpc>
                <a:spcPct val="115000"/>
              </a:lnSpc>
              <a:buFont typeface="Courier New" panose="02070309020205020404" pitchFamily="49" charset="0"/>
              <a:buChar char="o"/>
            </a:pPr>
            <a:r>
              <a:rPr lang="en-GB" sz="1000">
                <a:solidFill>
                  <a:srgbClr val="000000"/>
                </a:solidFill>
                <a:effectLst/>
                <a:latin typeface="Arial Narrow" panose="020B0606020202030204" pitchFamily="34" charset="0"/>
                <a:ea typeface="Arial" panose="020B0604020202020204" pitchFamily="34" charset="0"/>
              </a:rPr>
              <a:t>Science and Technology</a:t>
            </a:r>
            <a:endParaRPr lang="en-GB" sz="1000">
              <a:effectLst/>
              <a:latin typeface="Arial Narrow" panose="020B060602020203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More focus on ensuring that all pupils understand their assessments/where they are on their personal progression/what they need to do next in order to progress/encouraging children to take responsibility for learning </a:t>
            </a:r>
            <a:endParaRPr lang="en-GB" sz="1000">
              <a:effectLst/>
              <a:latin typeface="Arial Narrow" panose="020B060602020203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More focus on challenging children and young people to be the best they can be/providing opportunities for problem solving/creativity/ critical thinking etc.  </a:t>
            </a:r>
            <a:endParaRPr lang="en-GB" sz="1000">
              <a:effectLst/>
              <a:latin typeface="Arial Narrow" panose="020B060602020203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Focuses on creating real-life opportunities for learning/learning from professionals/ experiences outside school/setting tasks that build on knowledge of experiences and skills  </a:t>
            </a:r>
            <a:endParaRPr lang="en-GB" sz="1000">
              <a:effectLst/>
              <a:latin typeface="Arial Narrow" panose="020B060602020203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There will be improvements to the way we support children with additional learning needs</a:t>
            </a:r>
            <a:endParaRPr lang="en-GB" sz="1000">
              <a:effectLst/>
              <a:latin typeface="Arial Narrow" panose="020B060602020203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To increase the standards of literacy and numeracy and improve outcomes </a:t>
            </a:r>
            <a:endParaRPr lang="en-GB" sz="1000">
              <a:effectLst/>
              <a:latin typeface="Arial Narrow" panose="020B060602020203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There will be more focus on physical and mental well-being/creating readiness to learning at school/being able cope with the demands of life</a:t>
            </a:r>
            <a:endParaRPr lang="en-GB" sz="1000">
              <a:effectLst/>
              <a:latin typeface="Arial Narrow" panose="020B060602020203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The new school curriculum is designed to help all children and young people become: </a:t>
            </a:r>
            <a:endParaRPr lang="en-GB" sz="1000">
              <a:effectLst/>
              <a:latin typeface="Arial Narrow" panose="020B0606020202030204" pitchFamily="34" charset="0"/>
              <a:ea typeface="Arial" panose="020B0604020202020204" pitchFamily="34" charset="0"/>
            </a:endParaRPr>
          </a:p>
          <a:p>
            <a:pPr marL="714375" lvl="0" indent="-342900">
              <a:lnSpc>
                <a:spcPct val="115000"/>
              </a:lnSpc>
              <a:buFont typeface="Courier New" panose="02070309020205020404" pitchFamily="49" charset="0"/>
              <a:buChar char="o"/>
            </a:pPr>
            <a:r>
              <a:rPr lang="en-GB" sz="1000">
                <a:solidFill>
                  <a:srgbClr val="000000"/>
                </a:solidFill>
                <a:effectLst/>
                <a:latin typeface="Arial Narrow" panose="020B0606020202030204" pitchFamily="34" charset="0"/>
                <a:ea typeface="Arial" panose="020B0604020202020204" pitchFamily="34" charset="0"/>
              </a:rPr>
              <a:t>Ambitious, capable learners, ready to learn throughout their lives </a:t>
            </a:r>
            <a:endParaRPr lang="en-GB" sz="1000">
              <a:effectLst/>
              <a:latin typeface="Arial Narrow" panose="020B0606020202030204" pitchFamily="34" charset="0"/>
              <a:ea typeface="Arial" panose="020B0604020202020204" pitchFamily="34" charset="0"/>
            </a:endParaRPr>
          </a:p>
          <a:p>
            <a:pPr marL="714375" lvl="0" indent="-342900">
              <a:lnSpc>
                <a:spcPct val="115000"/>
              </a:lnSpc>
              <a:buFont typeface="Courier New" panose="02070309020205020404" pitchFamily="49" charset="0"/>
              <a:buChar char="o"/>
            </a:pPr>
            <a:r>
              <a:rPr lang="en-GB" sz="1000">
                <a:solidFill>
                  <a:srgbClr val="000000"/>
                </a:solidFill>
                <a:effectLst/>
                <a:latin typeface="Arial Narrow" panose="020B0606020202030204" pitchFamily="34" charset="0"/>
                <a:ea typeface="Arial" panose="020B0604020202020204" pitchFamily="34" charset="0"/>
              </a:rPr>
              <a:t>Enterprising, creative contributors, ready to play a full part in life and work </a:t>
            </a:r>
            <a:endParaRPr lang="en-GB" sz="1000">
              <a:effectLst/>
              <a:latin typeface="Arial Narrow" panose="020B0606020202030204" pitchFamily="34" charset="0"/>
              <a:ea typeface="Arial" panose="020B0604020202020204" pitchFamily="34" charset="0"/>
            </a:endParaRPr>
          </a:p>
          <a:p>
            <a:pPr marL="714375" lvl="0" indent="-342900">
              <a:lnSpc>
                <a:spcPct val="115000"/>
              </a:lnSpc>
              <a:buFont typeface="Courier New" panose="02070309020205020404" pitchFamily="49" charset="0"/>
              <a:buChar char="o"/>
            </a:pPr>
            <a:r>
              <a:rPr lang="en-GB" sz="1000">
                <a:solidFill>
                  <a:srgbClr val="000000"/>
                </a:solidFill>
                <a:effectLst/>
                <a:latin typeface="Arial Narrow" panose="020B0606020202030204" pitchFamily="34" charset="0"/>
                <a:ea typeface="Arial" panose="020B0604020202020204" pitchFamily="34" charset="0"/>
              </a:rPr>
              <a:t>Ethical, informed citizens of </a:t>
            </a:r>
            <a:r>
              <a:rPr lang="en-GB" sz="1000" err="1">
                <a:solidFill>
                  <a:srgbClr val="000000"/>
                </a:solidFill>
                <a:effectLst/>
                <a:latin typeface="Arial Narrow" panose="020B0606020202030204" pitchFamily="34" charset="0"/>
                <a:ea typeface="Arial" panose="020B0604020202020204" pitchFamily="34" charset="0"/>
              </a:rPr>
              <a:t>wales</a:t>
            </a:r>
            <a:r>
              <a:rPr lang="en-GB" sz="1000">
                <a:solidFill>
                  <a:srgbClr val="000000"/>
                </a:solidFill>
                <a:effectLst/>
                <a:latin typeface="Arial Narrow" panose="020B0606020202030204" pitchFamily="34" charset="0"/>
                <a:ea typeface="Arial" panose="020B0604020202020204" pitchFamily="34" charset="0"/>
              </a:rPr>
              <a:t> and the world </a:t>
            </a:r>
            <a:endParaRPr lang="en-GB" sz="1000">
              <a:effectLst/>
              <a:latin typeface="Arial Narrow" panose="020B0606020202030204" pitchFamily="34" charset="0"/>
              <a:ea typeface="Arial" panose="020B0604020202020204" pitchFamily="34" charset="0"/>
            </a:endParaRPr>
          </a:p>
          <a:p>
            <a:pPr marL="714375" lvl="0" indent="-342900">
              <a:lnSpc>
                <a:spcPct val="115000"/>
              </a:lnSpc>
              <a:buFont typeface="Courier New" panose="02070309020205020404" pitchFamily="49" charset="0"/>
              <a:buChar char="o"/>
            </a:pPr>
            <a:r>
              <a:rPr lang="en-GB" sz="1000">
                <a:solidFill>
                  <a:srgbClr val="000000"/>
                </a:solidFill>
                <a:effectLst/>
                <a:latin typeface="Arial Narrow" panose="020B0606020202030204" pitchFamily="34" charset="0"/>
                <a:ea typeface="Arial" panose="020B0604020202020204" pitchFamily="34" charset="0"/>
              </a:rPr>
              <a:t>Healthy, confident individuals, ready to lead fulfilling lives as valued members of society.  </a:t>
            </a:r>
            <a:endParaRPr lang="en-GB" sz="1000">
              <a:effectLst/>
              <a:latin typeface="Arial Narrow" panose="020B0606020202030204" pitchFamily="34" charset="0"/>
              <a:ea typeface="Arial" panose="020B0604020202020204" pitchFamily="34" charset="0"/>
            </a:endParaRPr>
          </a:p>
          <a:p>
            <a:r>
              <a:rPr lang="en-GB" sz="1000">
                <a:solidFill>
                  <a:srgbClr val="000000"/>
                </a:solidFill>
                <a:effectLst/>
                <a:latin typeface="Arial Narrow" panose="020B0606020202030204" pitchFamily="34" charset="0"/>
                <a:ea typeface="Times New Roman" panose="02020603050405020304" pitchFamily="18" charset="0"/>
              </a:rPr>
              <a:t> </a:t>
            </a:r>
            <a:endParaRPr lang="en-GB" sz="1000">
              <a:effectLst/>
              <a:latin typeface="Arial Narrow" panose="020B0606020202030204" pitchFamily="34" charset="0"/>
              <a:ea typeface="Times New Roman" panose="02020603050405020304" pitchFamily="18" charset="0"/>
            </a:endParaRPr>
          </a:p>
          <a:p>
            <a:r>
              <a:rPr lang="en-GB" sz="1000">
                <a:solidFill>
                  <a:srgbClr val="000000"/>
                </a:solidFill>
                <a:effectLst/>
                <a:latin typeface="Arial Narrow" panose="020B0606020202030204" pitchFamily="34" charset="0"/>
                <a:ea typeface="Times New Roman" panose="02020603050405020304" pitchFamily="18" charset="0"/>
              </a:rPr>
              <a:t>This list is not exhaustive.  Credit any other relevant response.</a:t>
            </a:r>
            <a:endParaRPr lang="en-GB" sz="1000">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2724557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Question 10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659418" y="882622"/>
            <a:ext cx="5146996" cy="5478422"/>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6949441" y="1068799"/>
            <a:ext cx="4675168" cy="5078313"/>
          </a:xfrm>
          <a:prstGeom prst="rect">
            <a:avLst/>
          </a:prstGeom>
          <a:noFill/>
        </p:spPr>
        <p:txBody>
          <a:bodyPr wrap="square">
            <a:spAutoFit/>
          </a:bodyPr>
          <a:lstStyle/>
          <a:p>
            <a:r>
              <a:rPr lang="en-GB" b="1" i="1" dirty="0">
                <a:solidFill>
                  <a:srgbClr val="0070C0"/>
                </a:solidFill>
              </a:rPr>
              <a:t>Principal examiner feedback</a:t>
            </a:r>
            <a:r>
              <a:rPr lang="en-US" b="1" i="1" dirty="0">
                <a:solidFill>
                  <a:srgbClr val="0070C0"/>
                </a:solidFill>
              </a:rPr>
              <a:t>​</a:t>
            </a:r>
          </a:p>
          <a:p>
            <a:endParaRPr lang="en-US" b="1" i="1" dirty="0">
              <a:solidFill>
                <a:srgbClr val="0070C0"/>
              </a:solidFill>
            </a:endParaRPr>
          </a:p>
          <a:p>
            <a:r>
              <a:rPr lang="en-GB" i="1" dirty="0">
                <a:solidFill>
                  <a:srgbClr val="0070C0"/>
                </a:solidFill>
              </a:rPr>
              <a:t>​This response provides a good explanation of the impact of the current curriculum in Wales on learning. There is an emphasis on the life skills that can be gained through the implementation of the curriculum, and also the benefits for the future. This is a good response which would have gained higher marks with further detail and explanation. For example, an explanation of the focus for the new curriculum from the Donaldson report or explaining the progression and/or impact to be gained from the curriculums four purposes. Overall, a very good response which shows positive understanding and knowledge in this area.  </a:t>
            </a:r>
            <a:endParaRPr lang="en-US" i="1" dirty="0">
              <a:solidFill>
                <a:srgbClr val="0070C0"/>
              </a:solidFill>
            </a:endParaRPr>
          </a:p>
          <a:p>
            <a:r>
              <a:rPr lang="en-GB" b="1" i="1" dirty="0">
                <a:solidFill>
                  <a:srgbClr val="0070C0"/>
                </a:solidFill>
              </a:rPr>
              <a:t>M</a:t>
            </a:r>
            <a:r>
              <a:rPr lang="en-GB" sz="1800" b="1" i="1" dirty="0">
                <a:solidFill>
                  <a:srgbClr val="0070C0"/>
                </a:solidFill>
              </a:rPr>
              <a:t>arks awarded </a:t>
            </a:r>
            <a:r>
              <a:rPr lang="en-GB" b="1" i="1" dirty="0">
                <a:solidFill>
                  <a:srgbClr val="0070C0"/>
                </a:solidFill>
              </a:rPr>
              <a:t>4/7</a:t>
            </a:r>
            <a:endParaRPr lang="en-GB" sz="1800" b="1" i="1" dirty="0">
              <a:solidFill>
                <a:srgbClr val="0070C0"/>
              </a:solidFill>
            </a:endParaRPr>
          </a:p>
        </p:txBody>
      </p:sp>
      <p:sp>
        <p:nvSpPr>
          <p:cNvPr id="3" name="TextBox 2">
            <a:extLst>
              <a:ext uri="{FF2B5EF4-FFF2-40B4-BE49-F238E27FC236}">
                <a16:creationId xmlns:a16="http://schemas.microsoft.com/office/drawing/2014/main" id="{FCCD8B0C-DDE1-8A63-86BF-7117A1B5CA1D}"/>
              </a:ext>
            </a:extLst>
          </p:cNvPr>
          <p:cNvSpPr txBox="1"/>
          <p:nvPr/>
        </p:nvSpPr>
        <p:spPr>
          <a:xfrm>
            <a:off x="282011" y="1068799"/>
            <a:ext cx="5498679" cy="5478423"/>
          </a:xfrm>
          <a:prstGeom prst="rect">
            <a:avLst/>
          </a:prstGeom>
          <a:noFill/>
        </p:spPr>
        <p:txBody>
          <a:bodyPr wrap="square">
            <a:spAutoFit/>
          </a:bodyPr>
          <a:lstStyle/>
          <a:p>
            <a:r>
              <a:rPr lang="en-US" sz="1400"/>
              <a:t>The current curriculum in Wales has a huge impact on the learning and development of children in Wales. It gives them access to a huge amount of knowledge and information that it critical to know and understand throughout their lives and their futures. </a:t>
            </a:r>
            <a:r>
              <a:rPr lang="en-US" sz="1400">
                <a:highlight>
                  <a:srgbClr val="FFFF00"/>
                </a:highlight>
              </a:rPr>
              <a:t>Mathematics allows </a:t>
            </a:r>
            <a:r>
              <a:rPr lang="en-US" sz="1400"/>
              <a:t>the children to excel in addition, subtraction, multiplication, division and so much more. It also means that in the future, they will be able to properly understand and take care of </a:t>
            </a:r>
            <a:r>
              <a:rPr lang="en-US" sz="1400">
                <a:highlight>
                  <a:srgbClr val="FFFF00"/>
                </a:highlight>
              </a:rPr>
              <a:t>their finances </a:t>
            </a:r>
            <a:r>
              <a:rPr lang="en-US" sz="1400"/>
              <a:t>and more. The </a:t>
            </a:r>
            <a:r>
              <a:rPr lang="en-US" sz="1400">
                <a:highlight>
                  <a:srgbClr val="FFFF00"/>
                </a:highlight>
              </a:rPr>
              <a:t>three sciences</a:t>
            </a:r>
            <a:r>
              <a:rPr lang="en-US" sz="1400"/>
              <a:t>, chemistry, biology and physics, give children and young people the opportunity to learn more about the world they live in, how it works, why different things happen and what the functions of everything is. </a:t>
            </a:r>
            <a:r>
              <a:rPr lang="en-US" sz="1400">
                <a:highlight>
                  <a:srgbClr val="FFFF00"/>
                </a:highlight>
              </a:rPr>
              <a:t>Literacy</a:t>
            </a:r>
            <a:r>
              <a:rPr lang="en-US" sz="1400"/>
              <a:t> allows children to </a:t>
            </a:r>
            <a:r>
              <a:rPr lang="en-US" sz="1400">
                <a:highlight>
                  <a:srgbClr val="FFFF00"/>
                </a:highlight>
              </a:rPr>
              <a:t>express themselves </a:t>
            </a:r>
            <a:r>
              <a:rPr lang="en-US" sz="1400"/>
              <a:t>through their writing and learn more about the English language and how to string together sentences, create stories and expand on their general knowledge of the </a:t>
            </a:r>
            <a:r>
              <a:rPr lang="en-US" sz="1400">
                <a:highlight>
                  <a:srgbClr val="FFFF00"/>
                </a:highlight>
              </a:rPr>
              <a:t>vocabulary,</a:t>
            </a:r>
            <a:r>
              <a:rPr lang="en-US" sz="1400"/>
              <a:t> the words and their meanings. Art and design, and music, also allows children to </a:t>
            </a:r>
            <a:r>
              <a:rPr lang="en-US" sz="1400">
                <a:highlight>
                  <a:srgbClr val="FFFF00"/>
                </a:highlight>
              </a:rPr>
              <a:t>express themselves</a:t>
            </a:r>
            <a:r>
              <a:rPr lang="en-US" sz="1400"/>
              <a:t>, their thoughts and feelings through </a:t>
            </a:r>
            <a:r>
              <a:rPr lang="en-US" sz="1400">
                <a:highlight>
                  <a:srgbClr val="FFFF00"/>
                </a:highlight>
              </a:rPr>
              <a:t>creative projects</a:t>
            </a:r>
            <a:r>
              <a:rPr lang="en-US" sz="1400"/>
              <a:t>, painting, </a:t>
            </a:r>
            <a:r>
              <a:rPr lang="en-GB" sz="1400"/>
              <a:t>colouring</a:t>
            </a:r>
            <a:r>
              <a:rPr lang="en-US" sz="1400"/>
              <a:t>, drawing, sketching, singing, writing music, playing the piano, guitar, drums and so much more. Welsh, French or </a:t>
            </a:r>
            <a:r>
              <a:rPr lang="en-US" sz="1400">
                <a:highlight>
                  <a:srgbClr val="FFFF00"/>
                </a:highlight>
              </a:rPr>
              <a:t>any language </a:t>
            </a:r>
            <a:r>
              <a:rPr lang="en-US" sz="1400"/>
              <a:t>is so good for supporting and expanding their understanding of languages, the world and the </a:t>
            </a:r>
            <a:r>
              <a:rPr lang="en-US" sz="1400">
                <a:highlight>
                  <a:srgbClr val="FFFF00"/>
                </a:highlight>
              </a:rPr>
              <a:t>different cultures in the different countries </a:t>
            </a:r>
            <a:r>
              <a:rPr lang="en-US" sz="1400"/>
              <a:t>etc. It gives them a more open mind and open up so much more opportunities for them in the future. There is so much to be learnt and taught within the curriculum and it greatly benefits the children's learning and development, for the present and their future.</a:t>
            </a:r>
            <a:endParaRPr lang="en-GB" sz="1400"/>
          </a:p>
        </p:txBody>
      </p:sp>
    </p:spTree>
    <p:extLst>
      <p:ext uri="{BB962C8B-B14F-4D97-AF65-F5344CB8AC3E}">
        <p14:creationId xmlns:p14="http://schemas.microsoft.com/office/powerpoint/2010/main" val="625232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Question 10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759622" y="1114436"/>
            <a:ext cx="5046792"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7067551" y="1646872"/>
            <a:ext cx="4557058" cy="4524315"/>
          </a:xfrm>
          <a:prstGeom prst="rect">
            <a:avLst/>
          </a:prstGeom>
          <a:noFill/>
        </p:spPr>
        <p:txBody>
          <a:bodyPr wrap="square">
            <a:spAutoFit/>
          </a:bodyPr>
          <a:lstStyle/>
          <a:p>
            <a:r>
              <a:rPr lang="en-GB" b="1" i="1">
                <a:solidFill>
                  <a:srgbClr val="0070C0"/>
                </a:solidFill>
              </a:rPr>
              <a:t>Principal examiner feedback</a:t>
            </a:r>
            <a:r>
              <a:rPr lang="en-US" b="1" i="1">
                <a:solidFill>
                  <a:srgbClr val="0070C0"/>
                </a:solidFill>
              </a:rPr>
              <a:t>​</a:t>
            </a:r>
          </a:p>
          <a:p>
            <a:endParaRPr lang="en-US" b="1" i="1">
              <a:solidFill>
                <a:srgbClr val="0070C0"/>
              </a:solidFill>
            </a:endParaRPr>
          </a:p>
          <a:p>
            <a:r>
              <a:rPr lang="en-GB" i="1">
                <a:solidFill>
                  <a:srgbClr val="0070C0"/>
                </a:solidFill>
              </a:rPr>
              <a:t>​This response relates to the national curriculum and not the new curriculum in Wales which is stated in the question and highlighted specifically with reference to the Donaldson review. One mark was provided for some explanation of the value of learning experiences and opportunities. The response concludes with an understanding of the current curriculum being phased in, although the response cannot be credited any further than a basic explanation.  </a:t>
            </a:r>
            <a:endParaRPr lang="en-GB" i="1">
              <a:solidFill>
                <a:srgbClr val="0070C0"/>
              </a:solidFill>
              <a:cs typeface="Arial"/>
            </a:endParaRPr>
          </a:p>
          <a:p>
            <a:endParaRPr lang="en-US" sz="1800" i="1">
              <a:solidFill>
                <a:srgbClr val="0070C0"/>
              </a:solidFill>
            </a:endParaRPr>
          </a:p>
          <a:p>
            <a:r>
              <a:rPr lang="en-GB" b="1" i="1">
                <a:solidFill>
                  <a:srgbClr val="0070C0"/>
                </a:solidFill>
              </a:rPr>
              <a:t>M</a:t>
            </a:r>
            <a:r>
              <a:rPr lang="en-GB" sz="1800" b="1" i="1">
                <a:solidFill>
                  <a:srgbClr val="0070C0"/>
                </a:solidFill>
              </a:rPr>
              <a:t>arks awarded 1/7</a:t>
            </a:r>
          </a:p>
        </p:txBody>
      </p:sp>
      <p:sp>
        <p:nvSpPr>
          <p:cNvPr id="3" name="TextBox 2">
            <a:extLst>
              <a:ext uri="{FF2B5EF4-FFF2-40B4-BE49-F238E27FC236}">
                <a16:creationId xmlns:a16="http://schemas.microsoft.com/office/drawing/2014/main" id="{9227DF85-83ED-17CB-3AC9-E952F8364247}"/>
              </a:ext>
            </a:extLst>
          </p:cNvPr>
          <p:cNvSpPr txBox="1"/>
          <p:nvPr/>
        </p:nvSpPr>
        <p:spPr>
          <a:xfrm>
            <a:off x="282011" y="1114436"/>
            <a:ext cx="6092686" cy="5355312"/>
          </a:xfrm>
          <a:prstGeom prst="rect">
            <a:avLst/>
          </a:prstGeom>
          <a:noFill/>
        </p:spPr>
        <p:txBody>
          <a:bodyPr wrap="square">
            <a:spAutoFit/>
          </a:bodyPr>
          <a:lstStyle/>
          <a:p>
            <a:r>
              <a:rPr lang="en-US"/>
              <a:t>The National curriculum for Wales is the current curriculum for the ages 3-16 which is everything you are taught and learn in school. This is the key subjects and areas of learning you are taught such as English, </a:t>
            </a:r>
            <a:r>
              <a:rPr lang="en-US" err="1"/>
              <a:t>maths</a:t>
            </a:r>
            <a:r>
              <a:rPr lang="en-US"/>
              <a:t> and science. The national curriculum can also provide extra curriculum activities such as outdoor learning such as forest school. Forest school can help the child develop physically because they are moving but also help develop their cognitive skills because they can learn whilst being outside. The early years curriculum is for ages 3-7. This is more of a </a:t>
            </a:r>
            <a:r>
              <a:rPr lang="en-US">
                <a:highlight>
                  <a:srgbClr val="FFFF00"/>
                </a:highlight>
              </a:rPr>
              <a:t>hands on learning approach and the child learns from experiences and opportunities in school</a:t>
            </a:r>
            <a:r>
              <a:rPr lang="en-US"/>
              <a:t>. The children also learn from the environment around them. These are the best ways a child can learn and develop. </a:t>
            </a:r>
            <a:r>
              <a:rPr lang="en-US">
                <a:highlight>
                  <a:srgbClr val="FFFF00"/>
                </a:highlight>
              </a:rPr>
              <a:t>The new curriculum for Wales is the newest curriculum which is being phased in. </a:t>
            </a:r>
            <a:r>
              <a:rPr lang="en-US"/>
              <a:t>This is the key areas of learning and subjects you will be taught. It is more child led because this is seen to benefit the child because they will be happier and develop better.</a:t>
            </a:r>
            <a:endParaRPr lang="en-GB"/>
          </a:p>
        </p:txBody>
      </p:sp>
    </p:spTree>
    <p:extLst>
      <p:ext uri="{BB962C8B-B14F-4D97-AF65-F5344CB8AC3E}">
        <p14:creationId xmlns:p14="http://schemas.microsoft.com/office/powerpoint/2010/main" val="2518051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Question 11 and mark scheme </a:t>
            </a:r>
          </a:p>
        </p:txBody>
      </p:sp>
      <p:sp>
        <p:nvSpPr>
          <p:cNvPr id="25" name="TextBox 24">
            <a:extLst>
              <a:ext uri="{FF2B5EF4-FFF2-40B4-BE49-F238E27FC236}">
                <a16:creationId xmlns:a16="http://schemas.microsoft.com/office/drawing/2014/main" id="{0E46DCE2-3062-37C1-AB9B-D8791BEB24D8}"/>
              </a:ext>
            </a:extLst>
          </p:cNvPr>
          <p:cNvSpPr txBox="1"/>
          <p:nvPr/>
        </p:nvSpPr>
        <p:spPr>
          <a:xfrm>
            <a:off x="6096000" y="117344"/>
            <a:ext cx="6138040" cy="738664"/>
          </a:xfrm>
          <a:prstGeom prst="rect">
            <a:avLst/>
          </a:prstGeom>
          <a:noFill/>
        </p:spPr>
        <p:txBody>
          <a:bodyPr wrap="square">
            <a:spAutoFit/>
          </a:bodyPr>
          <a:lstStyle/>
          <a:p>
            <a:r>
              <a:rPr lang="en-GB" sz="1400">
                <a:solidFill>
                  <a:srgbClr val="0070C0"/>
                </a:solidFill>
              </a:rPr>
              <a:t>Command Verb: </a:t>
            </a:r>
            <a:r>
              <a:rPr lang="en-US" sz="1400" b="1" i="1">
                <a:solidFill>
                  <a:srgbClr val="0070C0"/>
                </a:solidFill>
              </a:rPr>
              <a:t>Explain</a:t>
            </a:r>
          </a:p>
          <a:p>
            <a:r>
              <a:rPr lang="en-US" sz="1400" i="1">
                <a:solidFill>
                  <a:srgbClr val="0070C0"/>
                </a:solidFill>
              </a:rPr>
              <a:t>Provide details and reasons for how</a:t>
            </a:r>
          </a:p>
          <a:p>
            <a:r>
              <a:rPr lang="en-US" sz="1400" i="1">
                <a:solidFill>
                  <a:srgbClr val="0070C0"/>
                </a:solidFill>
              </a:rPr>
              <a:t>and why something is the way it is </a:t>
            </a:r>
            <a:endParaRPr lang="en-GB" sz="1400" i="1">
              <a:solidFill>
                <a:srgbClr val="0070C0"/>
              </a:solidFill>
            </a:endParaRPr>
          </a:p>
        </p:txBody>
      </p:sp>
      <p:pic>
        <p:nvPicPr>
          <p:cNvPr id="3" name="Picture 2">
            <a:extLst>
              <a:ext uri="{FF2B5EF4-FFF2-40B4-BE49-F238E27FC236}">
                <a16:creationId xmlns:a16="http://schemas.microsoft.com/office/drawing/2014/main" id="{3DD25594-234A-CDB6-B3E8-3151E3536ACA}"/>
              </a:ext>
            </a:extLst>
          </p:cNvPr>
          <p:cNvPicPr>
            <a:picLocks noChangeAspect="1"/>
          </p:cNvPicPr>
          <p:nvPr/>
        </p:nvPicPr>
        <p:blipFill>
          <a:blip r:embed="rId2"/>
          <a:stretch>
            <a:fillRect/>
          </a:stretch>
        </p:blipFill>
        <p:spPr>
          <a:xfrm>
            <a:off x="282011" y="1204912"/>
            <a:ext cx="5276850" cy="2619375"/>
          </a:xfrm>
          <a:prstGeom prst="rect">
            <a:avLst/>
          </a:prstGeom>
        </p:spPr>
      </p:pic>
      <p:sp>
        <p:nvSpPr>
          <p:cNvPr id="5" name="TextBox 4">
            <a:extLst>
              <a:ext uri="{FF2B5EF4-FFF2-40B4-BE49-F238E27FC236}">
                <a16:creationId xmlns:a16="http://schemas.microsoft.com/office/drawing/2014/main" id="{27E649EC-FAFE-5D29-BD65-EA6CA5A0DFAA}"/>
              </a:ext>
            </a:extLst>
          </p:cNvPr>
          <p:cNvSpPr txBox="1"/>
          <p:nvPr/>
        </p:nvSpPr>
        <p:spPr>
          <a:xfrm>
            <a:off x="399393" y="4014043"/>
            <a:ext cx="5159468" cy="2516073"/>
          </a:xfrm>
          <a:prstGeom prst="rect">
            <a:avLst/>
          </a:prstGeom>
          <a:noFill/>
        </p:spPr>
        <p:txBody>
          <a:bodyPr wrap="square">
            <a:spAutoFit/>
          </a:bodyPr>
          <a:lstStyle/>
          <a:p>
            <a:r>
              <a:rPr lang="en-GB" sz="1050">
                <a:solidFill>
                  <a:srgbClr val="000000"/>
                </a:solidFill>
                <a:effectLst/>
                <a:latin typeface="Arial" panose="020B0604020202020204" pitchFamily="34" charset="0"/>
                <a:ea typeface="Times New Roman" panose="02020603050405020304" pitchFamily="18" charset="0"/>
              </a:rPr>
              <a:t>Award up to </a:t>
            </a:r>
            <a:r>
              <a:rPr lang="en-GB" sz="1050" b="1">
                <a:solidFill>
                  <a:srgbClr val="000000"/>
                </a:solidFill>
                <a:effectLst/>
                <a:latin typeface="Arial" panose="020B0604020202020204" pitchFamily="34" charset="0"/>
                <a:ea typeface="Times New Roman" panose="02020603050405020304" pitchFamily="18" charset="0"/>
              </a:rPr>
              <a:t>5 marks. </a:t>
            </a:r>
            <a:endParaRPr lang="en-GB" sz="1050">
              <a:effectLst/>
              <a:latin typeface="Times New Roman" panose="02020603050405020304" pitchFamily="18" charset="0"/>
              <a:ea typeface="Times New Roman" panose="02020603050405020304" pitchFamily="18" charset="0"/>
            </a:endParaRPr>
          </a:p>
          <a:p>
            <a:r>
              <a:rPr lang="en-GB" sz="1050" b="1">
                <a:solidFill>
                  <a:srgbClr val="000000"/>
                </a:solidFill>
                <a:effectLst/>
                <a:latin typeface="Arial" panose="020B0604020202020204" pitchFamily="34" charset="0"/>
                <a:ea typeface="Times New Roman" panose="02020603050405020304" pitchFamily="18" charset="0"/>
              </a:rPr>
              <a:t> </a:t>
            </a:r>
            <a:endParaRPr lang="en-GB" sz="1050">
              <a:effectLst/>
              <a:latin typeface="Times New Roman" panose="02020603050405020304" pitchFamily="18" charset="0"/>
              <a:ea typeface="Times New Roman" panose="02020603050405020304" pitchFamily="18" charset="0"/>
            </a:endParaRPr>
          </a:p>
          <a:p>
            <a:r>
              <a:rPr lang="en-GB" sz="1050" b="1">
                <a:solidFill>
                  <a:srgbClr val="000000"/>
                </a:solidFill>
                <a:effectLst/>
                <a:latin typeface="Arial" panose="020B0604020202020204" pitchFamily="34" charset="0"/>
                <a:ea typeface="Times New Roman" panose="02020603050405020304" pitchFamily="18" charset="0"/>
              </a:rPr>
              <a:t>Award 0 marks </a:t>
            </a:r>
            <a:r>
              <a:rPr lang="en-GB" sz="1050">
                <a:solidFill>
                  <a:srgbClr val="000000"/>
                </a:solidFill>
                <a:effectLst/>
                <a:latin typeface="Arial" panose="020B0604020202020204" pitchFamily="34" charset="0"/>
                <a:ea typeface="Times New Roman" panose="02020603050405020304" pitchFamily="18" charset="0"/>
              </a:rPr>
              <a:t>for a response that is not creditworthy.</a:t>
            </a:r>
            <a:endParaRPr lang="en-GB" sz="1050">
              <a:effectLst/>
              <a:latin typeface="Times New Roman" panose="02020603050405020304" pitchFamily="18" charset="0"/>
              <a:ea typeface="Times New Roman" panose="02020603050405020304" pitchFamily="18" charset="0"/>
            </a:endParaRPr>
          </a:p>
          <a:p>
            <a:r>
              <a:rPr lang="en-GB" sz="1050">
                <a:solidFill>
                  <a:srgbClr val="000000"/>
                </a:solidFill>
                <a:effectLst/>
                <a:latin typeface="Arial" panose="020B0604020202020204" pitchFamily="34" charset="0"/>
                <a:ea typeface="Times New Roman" panose="02020603050405020304" pitchFamily="18" charset="0"/>
              </a:rPr>
              <a:t> </a:t>
            </a:r>
            <a:endParaRPr lang="en-GB" sz="1050">
              <a:effectLst/>
              <a:latin typeface="Times New Roman" panose="02020603050405020304" pitchFamily="18" charset="0"/>
              <a:ea typeface="Times New Roman" panose="02020603050405020304" pitchFamily="18" charset="0"/>
            </a:endParaRPr>
          </a:p>
          <a:p>
            <a:r>
              <a:rPr lang="en-GB" sz="1050" b="1">
                <a:solidFill>
                  <a:srgbClr val="000000"/>
                </a:solidFill>
                <a:effectLst/>
                <a:latin typeface="Arial" panose="020B0604020202020204" pitchFamily="34" charset="0"/>
                <a:ea typeface="Times New Roman" panose="02020603050405020304" pitchFamily="18" charset="0"/>
              </a:rPr>
              <a:t>Award 1-2 marks</a:t>
            </a:r>
            <a:r>
              <a:rPr lang="en-GB" sz="1050">
                <a:solidFill>
                  <a:srgbClr val="000000"/>
                </a:solidFill>
                <a:effectLst/>
                <a:latin typeface="Arial" panose="020B0604020202020204" pitchFamily="34" charset="0"/>
                <a:ea typeface="Times New Roman" panose="02020603050405020304" pitchFamily="18" charset="0"/>
              </a:rPr>
              <a:t> for a basic explanation which shows limited knowledge and understanding of the impact of the Cymraeg 2050; A million Welsh speakers’ strategy on children’s care, play, learning and development.</a:t>
            </a:r>
            <a:endParaRPr lang="en-GB" sz="1050">
              <a:effectLst/>
              <a:latin typeface="Times New Roman" panose="02020603050405020304" pitchFamily="18" charset="0"/>
              <a:ea typeface="Times New Roman" panose="02020603050405020304" pitchFamily="18" charset="0"/>
            </a:endParaRPr>
          </a:p>
          <a:p>
            <a:r>
              <a:rPr lang="en-GB" sz="1050">
                <a:solidFill>
                  <a:srgbClr val="000000"/>
                </a:solidFill>
                <a:effectLst/>
                <a:latin typeface="Arial" panose="020B0604020202020204" pitchFamily="34" charset="0"/>
                <a:ea typeface="Times New Roman" panose="02020603050405020304" pitchFamily="18" charset="0"/>
              </a:rPr>
              <a:t> </a:t>
            </a:r>
            <a:endParaRPr lang="en-GB" sz="1050">
              <a:effectLst/>
              <a:latin typeface="Times New Roman" panose="02020603050405020304" pitchFamily="18" charset="0"/>
              <a:ea typeface="Times New Roman" panose="02020603050405020304" pitchFamily="18" charset="0"/>
            </a:endParaRPr>
          </a:p>
          <a:p>
            <a:r>
              <a:rPr lang="en-GB" sz="1050" b="1">
                <a:solidFill>
                  <a:srgbClr val="000000"/>
                </a:solidFill>
                <a:effectLst/>
                <a:latin typeface="Arial" panose="020B0604020202020204" pitchFamily="34" charset="0"/>
                <a:ea typeface="Times New Roman" panose="02020603050405020304" pitchFamily="18" charset="0"/>
              </a:rPr>
              <a:t>Award 3-4 marks </a:t>
            </a:r>
            <a:r>
              <a:rPr lang="en-GB" sz="1050">
                <a:solidFill>
                  <a:srgbClr val="000000"/>
                </a:solidFill>
                <a:effectLst/>
                <a:latin typeface="Arial" panose="020B0604020202020204" pitchFamily="34" charset="0"/>
                <a:ea typeface="Times New Roman" panose="02020603050405020304" pitchFamily="18" charset="0"/>
              </a:rPr>
              <a:t>for a good explanation which shows some knowledge and understanding of the impact of the Cymraeg 2050; A million Welsh speakers’ strategy on children’s care, play, learning and development.</a:t>
            </a:r>
            <a:endParaRPr lang="en-GB" sz="1050">
              <a:effectLst/>
              <a:latin typeface="Times New Roman" panose="02020603050405020304" pitchFamily="18" charset="0"/>
              <a:ea typeface="Times New Roman" panose="02020603050405020304" pitchFamily="18" charset="0"/>
            </a:endParaRPr>
          </a:p>
          <a:p>
            <a:r>
              <a:rPr lang="en-GB" sz="1050">
                <a:solidFill>
                  <a:srgbClr val="000000"/>
                </a:solidFill>
                <a:effectLst/>
                <a:latin typeface="Arial" panose="020B0604020202020204" pitchFamily="34" charset="0"/>
                <a:ea typeface="Times New Roman" panose="02020603050405020304" pitchFamily="18" charset="0"/>
              </a:rPr>
              <a:t> </a:t>
            </a:r>
            <a:endParaRPr lang="en-GB" sz="1050">
              <a:effectLst/>
              <a:latin typeface="Times New Roman" panose="02020603050405020304" pitchFamily="18" charset="0"/>
              <a:ea typeface="Times New Roman" panose="02020603050405020304" pitchFamily="18" charset="0"/>
            </a:endParaRPr>
          </a:p>
          <a:p>
            <a:r>
              <a:rPr lang="en-GB" sz="1050" b="1">
                <a:solidFill>
                  <a:srgbClr val="000000"/>
                </a:solidFill>
                <a:effectLst/>
                <a:latin typeface="Arial" panose="020B0604020202020204" pitchFamily="34" charset="0"/>
                <a:ea typeface="Times New Roman" panose="02020603050405020304" pitchFamily="18" charset="0"/>
              </a:rPr>
              <a:t>Award 5 marks </a:t>
            </a:r>
            <a:r>
              <a:rPr lang="en-GB" sz="1050">
                <a:solidFill>
                  <a:srgbClr val="000000"/>
                </a:solidFill>
                <a:effectLst/>
                <a:latin typeface="Arial" panose="020B0604020202020204" pitchFamily="34" charset="0"/>
                <a:ea typeface="Times New Roman" panose="02020603050405020304" pitchFamily="18" charset="0"/>
              </a:rPr>
              <a:t>for a very good explanation which shows sound knowledge and understanding of the impact of the Cymraeg 2050; A million Welsh speakers’ strategy on children’s care, play, learning and development.</a:t>
            </a:r>
            <a:endParaRPr lang="en-GB" sz="105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57A8D39E-2B76-78DE-E061-EA58087A4640}"/>
              </a:ext>
            </a:extLst>
          </p:cNvPr>
          <p:cNvSpPr txBox="1"/>
          <p:nvPr/>
        </p:nvSpPr>
        <p:spPr>
          <a:xfrm>
            <a:off x="6211614" y="1106906"/>
            <a:ext cx="5698374" cy="5344155"/>
          </a:xfrm>
          <a:prstGeom prst="rect">
            <a:avLst/>
          </a:prstGeom>
          <a:noFill/>
        </p:spPr>
        <p:txBody>
          <a:bodyPr wrap="square">
            <a:spAutoFit/>
          </a:bodyPr>
          <a:lstStyle/>
          <a:p>
            <a:r>
              <a:rPr lang="en-GB" sz="1050">
                <a:solidFill>
                  <a:srgbClr val="000000"/>
                </a:solidFill>
                <a:effectLst/>
                <a:latin typeface="Arial" panose="020B0604020202020204" pitchFamily="34" charset="0"/>
                <a:ea typeface="Times New Roman" panose="02020603050405020304" pitchFamily="18" charset="0"/>
              </a:rPr>
              <a:t>Response may refer to: </a:t>
            </a:r>
            <a:endParaRPr lang="en-GB" sz="1050">
              <a:effectLst/>
              <a:latin typeface="Times New Roman" panose="02020603050405020304" pitchFamily="18" charset="0"/>
              <a:ea typeface="Times New Roman" panose="02020603050405020304" pitchFamily="18" charset="0"/>
            </a:endParaRPr>
          </a:p>
          <a:p>
            <a:r>
              <a:rPr lang="en-GB" sz="1050">
                <a:solidFill>
                  <a:srgbClr val="000000"/>
                </a:solidFill>
                <a:effectLst/>
                <a:latin typeface="Arial" panose="020B0604020202020204" pitchFamily="34" charset="0"/>
                <a:ea typeface="Times New Roman" panose="02020603050405020304" pitchFamily="18" charset="0"/>
              </a:rPr>
              <a:t> </a:t>
            </a:r>
            <a:endParaRPr lang="en-GB" sz="105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en-GB" sz="1050">
                <a:solidFill>
                  <a:srgbClr val="000000"/>
                </a:solidFill>
                <a:effectLst/>
                <a:latin typeface="Arial" panose="020B0604020202020204" pitchFamily="34" charset="0"/>
                <a:ea typeface="Arial" panose="020B0604020202020204" pitchFamily="34" charset="0"/>
              </a:rPr>
              <a:t>To provide children with the best start in the language/expanding support for families to transmit the language in the home </a:t>
            </a:r>
            <a:endParaRPr lang="en-GB" sz="105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50">
                <a:solidFill>
                  <a:srgbClr val="000000"/>
                </a:solidFill>
                <a:effectLst/>
                <a:latin typeface="Arial" panose="020B0604020202020204" pitchFamily="34" charset="0"/>
                <a:ea typeface="Arial" panose="020B0604020202020204" pitchFamily="34" charset="0"/>
              </a:rPr>
              <a:t>To expand Welsh-medium provision in the early years as an access point for Welsh-medium education </a:t>
            </a:r>
            <a:endParaRPr lang="en-GB" sz="105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50">
                <a:solidFill>
                  <a:srgbClr val="000000"/>
                </a:solidFill>
                <a:effectLst/>
                <a:latin typeface="Arial" panose="020B0604020202020204" pitchFamily="34" charset="0"/>
                <a:ea typeface="Arial" panose="020B0604020202020204" pitchFamily="34" charset="0"/>
              </a:rPr>
              <a:t>To increase the number of primary teachers who can teach in Welsh</a:t>
            </a:r>
            <a:endParaRPr lang="en-GB" sz="105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50">
                <a:solidFill>
                  <a:srgbClr val="000000"/>
                </a:solidFill>
                <a:effectLst/>
                <a:latin typeface="Arial" panose="020B0604020202020204" pitchFamily="34" charset="0"/>
                <a:ea typeface="Arial" panose="020B0604020202020204" pitchFamily="34" charset="0"/>
              </a:rPr>
              <a:t>To create a statutory education system which increases the number of confident Welsh speakers</a:t>
            </a:r>
            <a:endParaRPr lang="en-GB" sz="105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50">
                <a:solidFill>
                  <a:srgbClr val="000000"/>
                </a:solidFill>
                <a:effectLst/>
                <a:latin typeface="Arial" panose="020B0604020202020204" pitchFamily="34" charset="0"/>
                <a:ea typeface="Arial" panose="020B0604020202020204" pitchFamily="34" charset="0"/>
              </a:rPr>
              <a:t>To develop post-compulsory education provision which increases rates of progression and supports everyone/increases whatever their command of the language/to develop Welsh language skills for use socially and in the workplace</a:t>
            </a:r>
            <a:endParaRPr lang="en-GB" sz="105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50">
                <a:solidFill>
                  <a:srgbClr val="000000"/>
                </a:solidFill>
                <a:effectLst/>
                <a:latin typeface="Arial" panose="020B0604020202020204" pitchFamily="34" charset="0"/>
                <a:ea typeface="Arial" panose="020B0604020202020204" pitchFamily="34" charset="0"/>
              </a:rPr>
              <a:t>To provide resources and qualifications needed to support increased provision</a:t>
            </a:r>
            <a:endParaRPr lang="en-GB" sz="105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50">
                <a:solidFill>
                  <a:srgbClr val="000000"/>
                </a:solidFill>
                <a:effectLst/>
                <a:latin typeface="Arial" panose="020B0604020202020204" pitchFamily="34" charset="0"/>
                <a:ea typeface="Arial" panose="020B0604020202020204" pitchFamily="34" charset="0"/>
              </a:rPr>
              <a:t>Identifying the strategic themes: increasing the number of Welsh speakers/increasing the use of Welsh/creating favourable conditions – infrastructure and context </a:t>
            </a:r>
          </a:p>
          <a:p>
            <a:pPr marL="342900" lvl="0" indent="-342900">
              <a:lnSpc>
                <a:spcPct val="115000"/>
              </a:lnSpc>
              <a:buFont typeface="Symbol" panose="05050102010706020507" pitchFamily="18" charset="2"/>
              <a:buChar char=""/>
            </a:pPr>
            <a:r>
              <a:rPr lang="en-GB" sz="1050">
                <a:solidFill>
                  <a:srgbClr val="000000"/>
                </a:solidFill>
                <a:effectLst/>
                <a:latin typeface="Arial" panose="020B0604020202020204" pitchFamily="34" charset="0"/>
                <a:ea typeface="Arial" panose="020B0604020202020204" pitchFamily="34" charset="0"/>
              </a:rPr>
              <a:t>To increase the percentage of the population that speak Welsh daily</a:t>
            </a:r>
            <a:endParaRPr lang="en-GB" sz="105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50">
                <a:solidFill>
                  <a:srgbClr val="000000"/>
                </a:solidFill>
                <a:effectLst/>
                <a:latin typeface="Arial" panose="020B0604020202020204" pitchFamily="34" charset="0"/>
                <a:ea typeface="Arial" panose="020B0604020202020204" pitchFamily="34" charset="0"/>
              </a:rPr>
              <a:t>To increase the provision of each school receiving Welsh-medium education </a:t>
            </a:r>
            <a:endParaRPr lang="en-GB" sz="105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50">
                <a:solidFill>
                  <a:srgbClr val="000000"/>
                </a:solidFill>
                <a:effectLst/>
                <a:latin typeface="Arial" panose="020B0604020202020204" pitchFamily="34" charset="0"/>
                <a:ea typeface="Arial" panose="020B0604020202020204" pitchFamily="34" charset="0"/>
              </a:rPr>
              <a:t>Aims to transform how Welsh is taught to all learners to increase school leavers speaking Welsh to 70% by 2050 </a:t>
            </a:r>
            <a:endParaRPr lang="en-GB" sz="105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50">
                <a:solidFill>
                  <a:srgbClr val="000000"/>
                </a:solidFill>
                <a:effectLst/>
                <a:latin typeface="Arial" panose="020B0604020202020204" pitchFamily="34" charset="0"/>
                <a:ea typeface="Arial" panose="020B0604020202020204" pitchFamily="34" charset="0"/>
              </a:rPr>
              <a:t>Aims to reform the post-16 Welsh-medium/ bilingual education and skills to support a successful economy</a:t>
            </a:r>
            <a:endParaRPr lang="en-GB" sz="105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50">
                <a:solidFill>
                  <a:srgbClr val="000000"/>
                </a:solidFill>
                <a:effectLst/>
                <a:latin typeface="Arial" panose="020B0604020202020204" pitchFamily="34" charset="0"/>
                <a:ea typeface="Arial" panose="020B0604020202020204" pitchFamily="34" charset="0"/>
              </a:rPr>
              <a:t>Review the Welsh language legislation to ensure it offers a strong learning foundation for the use of Welsh </a:t>
            </a:r>
            <a:endParaRPr lang="en-GB" sz="105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50">
                <a:solidFill>
                  <a:srgbClr val="000000"/>
                </a:solidFill>
                <a:effectLst/>
                <a:latin typeface="Arial" panose="020B0604020202020204" pitchFamily="34" charset="0"/>
                <a:ea typeface="Arial" panose="020B0604020202020204" pitchFamily="34" charset="0"/>
              </a:rPr>
              <a:t>Increase the understanding of bilingualism/ multilingualism</a:t>
            </a:r>
            <a:endParaRPr lang="en-GB" sz="105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GB" sz="1050">
                <a:solidFill>
                  <a:srgbClr val="000000"/>
                </a:solidFill>
                <a:effectLst/>
                <a:latin typeface="Arial" panose="020B0604020202020204" pitchFamily="34" charset="0"/>
                <a:ea typeface="Arial" panose="020B0604020202020204" pitchFamily="34" charset="0"/>
              </a:rPr>
              <a:t>How practice within settings are addressing the strategy  </a:t>
            </a:r>
            <a:endParaRPr lang="en-GB" sz="1050">
              <a:effectLst/>
              <a:latin typeface="Arial" panose="020B0604020202020204" pitchFamily="34" charset="0"/>
              <a:ea typeface="Arial" panose="020B0604020202020204" pitchFamily="34" charset="0"/>
            </a:endParaRPr>
          </a:p>
          <a:p>
            <a:r>
              <a:rPr lang="en-GB" sz="1050">
                <a:solidFill>
                  <a:srgbClr val="000000"/>
                </a:solidFill>
                <a:effectLst/>
                <a:latin typeface="Arial" panose="020B0604020202020204" pitchFamily="34" charset="0"/>
                <a:ea typeface="Times New Roman" panose="02020603050405020304" pitchFamily="18" charset="0"/>
              </a:rPr>
              <a:t> </a:t>
            </a:r>
            <a:endParaRPr lang="en-GB" sz="1050">
              <a:effectLst/>
              <a:latin typeface="Times New Roman" panose="02020603050405020304" pitchFamily="18" charset="0"/>
              <a:ea typeface="Times New Roman" panose="02020603050405020304" pitchFamily="18" charset="0"/>
            </a:endParaRPr>
          </a:p>
          <a:p>
            <a:r>
              <a:rPr lang="en-GB" sz="1050">
                <a:solidFill>
                  <a:srgbClr val="000000"/>
                </a:solidFill>
                <a:effectLst/>
                <a:latin typeface="Arial" panose="020B0604020202020204" pitchFamily="34" charset="0"/>
                <a:ea typeface="Times New Roman" panose="02020603050405020304" pitchFamily="18" charset="0"/>
              </a:rPr>
              <a:t>This list is not exhaustive. </a:t>
            </a:r>
            <a:endParaRPr lang="en-GB" sz="1050">
              <a:effectLst/>
              <a:latin typeface="Times New Roman" panose="02020603050405020304" pitchFamily="18" charset="0"/>
              <a:ea typeface="Times New Roman" panose="02020603050405020304" pitchFamily="18" charset="0"/>
            </a:endParaRPr>
          </a:p>
          <a:p>
            <a:r>
              <a:rPr lang="en-GB" sz="1050">
                <a:solidFill>
                  <a:srgbClr val="000000"/>
                </a:solidFill>
                <a:effectLst/>
                <a:latin typeface="Arial" panose="020B0604020202020204" pitchFamily="34" charset="0"/>
                <a:ea typeface="Times New Roman" panose="02020603050405020304" pitchFamily="18" charset="0"/>
              </a:rPr>
              <a:t>Credit any other relevant response.</a:t>
            </a:r>
            <a:endParaRPr lang="en-GB" sz="105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endParaRPr lang="en-GB" sz="105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318085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A5FE20-F948-35E6-9DC7-4BA0B2351C78}"/>
              </a:ext>
            </a:extLst>
          </p:cNvPr>
          <p:cNvSpPr/>
          <p:nvPr/>
        </p:nvSpPr>
        <p:spPr>
          <a:xfrm flipV="1">
            <a:off x="83127" y="1366884"/>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B34BC3C-BD64-0A71-5E38-026DE0996639}"/>
              </a:ext>
            </a:extLst>
          </p:cNvPr>
          <p:cNvSpPr txBox="1">
            <a:spLocks/>
          </p:cNvSpPr>
          <p:nvPr/>
        </p:nvSpPr>
        <p:spPr>
          <a:xfrm>
            <a:off x="631144" y="309057"/>
            <a:ext cx="8175171" cy="773063"/>
          </a:xfrm>
          <a:prstGeom prst="rect">
            <a:avLst/>
          </a:prstGeom>
        </p:spPr>
        <p:txBody>
          <a:bodyPr anchor="t">
            <a:normAutofit fontScale="97500"/>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2900" dirty="0">
                <a:solidFill>
                  <a:srgbClr val="009FE3"/>
                </a:solidFill>
                <a:latin typeface="Arial" panose="020B0604020202020204" pitchFamily="34" charset="0"/>
                <a:cs typeface="Arial" panose="020B0604020202020204" pitchFamily="34" charset="0"/>
              </a:rPr>
              <a:t>Using Teams</a:t>
            </a:r>
            <a:br>
              <a:rPr lang="en-GB" sz="4400" kern="1100" spc="-30" dirty="0">
                <a:solidFill>
                  <a:srgbClr val="3DA0E4"/>
                </a:solidFill>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F3F137E-C874-CA56-026F-96E42EA36EE1}"/>
              </a:ext>
            </a:extLst>
          </p:cNvPr>
          <p:cNvSpPr/>
          <p:nvPr/>
        </p:nvSpPr>
        <p:spPr>
          <a:xfrm>
            <a:off x="415291" y="1558430"/>
            <a:ext cx="11527671" cy="2795381"/>
          </a:xfrm>
          <a:prstGeom prst="rect">
            <a:avLst/>
          </a:prstGeom>
        </p:spPr>
        <p:txBody>
          <a:bodyPr wrap="square">
            <a:spAutoFit/>
          </a:bodyPr>
          <a:lstStyle/>
          <a:p>
            <a:pPr defTabSz="457200" fontAlgn="base">
              <a:lnSpc>
                <a:spcPct val="115000"/>
              </a:lnSpc>
              <a:spcBef>
                <a:spcPts val="750"/>
              </a:spcBef>
              <a:spcAft>
                <a:spcPts val="750"/>
              </a:spcAft>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During this Teams session, it would be beneficial to all if the following protocols are adhered to:</a:t>
            </a:r>
          </a:p>
          <a:p>
            <a:pPr marL="342900" indent="-342900" defTabSz="457200" fontAlgn="base">
              <a:lnSpc>
                <a:spcPct val="115000"/>
              </a:lnSpc>
              <a:spcBef>
                <a:spcPts val="750"/>
              </a:spcBef>
              <a:spcAft>
                <a:spcPts val="750"/>
              </a:spcAft>
              <a:buFont typeface="Arial" panose="020B0604020202020204" pitchFamily="34" charset="0"/>
              <a:buChar char="•"/>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Microphones to be muted when not speaking </a:t>
            </a:r>
          </a:p>
          <a:p>
            <a:pPr marL="342900" indent="-342900" defTabSz="457200" fontAlgn="base">
              <a:lnSpc>
                <a:spcPct val="115000"/>
              </a:lnSpc>
              <a:spcBef>
                <a:spcPts val="750"/>
              </a:spcBef>
              <a:spcAft>
                <a:spcPts val="750"/>
              </a:spcAft>
              <a:buFont typeface="Arial" panose="020B0604020202020204" pitchFamily="34" charset="0"/>
              <a:buChar char="•"/>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Use the ‘raise your hand’ feature to ask a question or use the chat function</a:t>
            </a:r>
          </a:p>
          <a:p>
            <a:pPr marL="342900" indent="-342900" defTabSz="457200" fontAlgn="base">
              <a:lnSpc>
                <a:spcPct val="115000"/>
              </a:lnSpc>
              <a:spcBef>
                <a:spcPts val="750"/>
              </a:spcBef>
              <a:spcAft>
                <a:spcPts val="750"/>
              </a:spcAft>
              <a:buFont typeface="Arial" panose="020B0604020202020204" pitchFamily="34" charset="0"/>
              <a:buChar char="•"/>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Activate your camera if you wish to do so</a:t>
            </a:r>
          </a:p>
        </p:txBody>
      </p:sp>
      <p:sp>
        <p:nvSpPr>
          <p:cNvPr id="12" name="Rectangle 11">
            <a:extLst>
              <a:ext uri="{FF2B5EF4-FFF2-40B4-BE49-F238E27FC236}">
                <a16:creationId xmlns:a16="http://schemas.microsoft.com/office/drawing/2014/main" id="{D24BDA96-D6C3-C70E-662C-5C0FEF9121C0}"/>
              </a:ext>
            </a:extLst>
          </p:cNvPr>
          <p:cNvSpPr/>
          <p:nvPr/>
        </p:nvSpPr>
        <p:spPr>
          <a:xfrm>
            <a:off x="439291" y="4396481"/>
            <a:ext cx="11527671" cy="1960280"/>
          </a:xfrm>
          <a:prstGeom prst="rect">
            <a:avLst/>
          </a:prstGeom>
        </p:spPr>
        <p:txBody>
          <a:bodyPr wrap="square">
            <a:spAutoFit/>
          </a:bodyPr>
          <a:lstStyle/>
          <a:p>
            <a:pPr defTabSz="457200" fontAlgn="base">
              <a:lnSpc>
                <a:spcPct val="115000"/>
              </a:lnSpc>
              <a:spcBef>
                <a:spcPts val="750"/>
              </a:spcBef>
              <a:spcAft>
                <a:spcPts val="750"/>
              </a:spcAft>
              <a:defRPr/>
            </a:pPr>
            <a:r>
              <a:rPr lang="en-GB" sz="2400" b="1"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Technical problems:</a:t>
            </a:r>
          </a:p>
          <a:p>
            <a:pPr marL="342900" indent="-342900" defTabSz="457200" fontAlgn="base">
              <a:lnSpc>
                <a:spcPct val="115000"/>
              </a:lnSpc>
              <a:spcBef>
                <a:spcPts val="750"/>
              </a:spcBef>
              <a:spcAft>
                <a:spcPts val="750"/>
              </a:spcAft>
              <a:buFont typeface="Arial" panose="020B0604020202020204" pitchFamily="34" charset="0"/>
              <a:buChar char="•"/>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If you experience technical problems with your sound or your web camera, this is often out of our control, but in the first instance we advise you leave and re-join the meeting or contact your own IT support.</a:t>
            </a:r>
          </a:p>
        </p:txBody>
      </p:sp>
      <p:pic>
        <p:nvPicPr>
          <p:cNvPr id="13" name="Picture 12" descr="A black and white icon with a microphone&#10;&#10;Description automatically generated">
            <a:extLst>
              <a:ext uri="{FF2B5EF4-FFF2-40B4-BE49-F238E27FC236}">
                <a16:creationId xmlns:a16="http://schemas.microsoft.com/office/drawing/2014/main" id="{F19AFB2C-6ED1-A9A5-6B38-8B24CF38528F}"/>
              </a:ext>
            </a:extLst>
          </p:cNvPr>
          <p:cNvPicPr>
            <a:picLocks noChangeAspect="1"/>
          </p:cNvPicPr>
          <p:nvPr/>
        </p:nvPicPr>
        <p:blipFill>
          <a:blip r:embed="rId2"/>
          <a:stretch>
            <a:fillRect/>
          </a:stretch>
        </p:blipFill>
        <p:spPr>
          <a:xfrm>
            <a:off x="7419720" y="2410483"/>
            <a:ext cx="718834" cy="718834"/>
          </a:xfrm>
          <a:prstGeom prst="rect">
            <a:avLst/>
          </a:prstGeom>
        </p:spPr>
      </p:pic>
      <p:pic>
        <p:nvPicPr>
          <p:cNvPr id="14" name="Content Placeholder 4" descr="raise hand icon">
            <a:extLst>
              <a:ext uri="{FF2B5EF4-FFF2-40B4-BE49-F238E27FC236}">
                <a16:creationId xmlns:a16="http://schemas.microsoft.com/office/drawing/2014/main" id="{11CAB583-49E8-842E-112E-8D16C12B7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5790" y="2805624"/>
            <a:ext cx="647386" cy="6473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Chat icon">
            <a:extLst>
              <a:ext uri="{FF2B5EF4-FFF2-40B4-BE49-F238E27FC236}">
                <a16:creationId xmlns:a16="http://schemas.microsoft.com/office/drawing/2014/main" id="{461DBFDC-78F0-FDFA-A06A-D9B4B7E804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427" y="3605713"/>
            <a:ext cx="556749" cy="556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Video call button">
            <a:extLst>
              <a:ext uri="{FF2B5EF4-FFF2-40B4-BE49-F238E27FC236}">
                <a16:creationId xmlns:a16="http://schemas.microsoft.com/office/drawing/2014/main" id="{1878AB95-5F47-275B-7755-DB2FAA7678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8440" y="3877501"/>
            <a:ext cx="556749" cy="556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283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a:t>Question 11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674071" y="923636"/>
            <a:ext cx="5132343" cy="54374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6881091" y="1385455"/>
            <a:ext cx="4743518" cy="5078313"/>
          </a:xfrm>
          <a:prstGeom prst="rect">
            <a:avLst/>
          </a:prstGeom>
          <a:noFill/>
        </p:spPr>
        <p:txBody>
          <a:bodyPr wrap="square">
            <a:spAutoFit/>
          </a:bodyPr>
          <a:lstStyle/>
          <a:p>
            <a:r>
              <a:rPr lang="en-GB" b="1" i="1" dirty="0">
                <a:solidFill>
                  <a:srgbClr val="0070C0"/>
                </a:solidFill>
              </a:rPr>
              <a:t>Principal examiner feedback</a:t>
            </a:r>
            <a:r>
              <a:rPr lang="en-US" b="1" i="1" dirty="0">
                <a:solidFill>
                  <a:srgbClr val="0070C0"/>
                </a:solidFill>
              </a:rPr>
              <a:t>​</a:t>
            </a:r>
          </a:p>
          <a:p>
            <a:r>
              <a:rPr lang="en-GB" i="1" dirty="0">
                <a:solidFill>
                  <a:srgbClr val="0070C0"/>
                </a:solidFill>
              </a:rPr>
              <a:t>​</a:t>
            </a:r>
            <a:endParaRPr lang="en-GB" i="1" dirty="0">
              <a:solidFill>
                <a:srgbClr val="0070C0"/>
              </a:solidFill>
              <a:cs typeface="Arial"/>
            </a:endParaRPr>
          </a:p>
          <a:p>
            <a:r>
              <a:rPr lang="en-US" sz="1800" i="1" dirty="0">
                <a:solidFill>
                  <a:srgbClr val="0070C0"/>
                </a:solidFill>
              </a:rPr>
              <a:t>This question enabled candidates to explain the value of ‘</a:t>
            </a:r>
            <a:r>
              <a:rPr lang="en-US" sz="1800" i="1" dirty="0" err="1">
                <a:solidFill>
                  <a:srgbClr val="0070C0"/>
                </a:solidFill>
              </a:rPr>
              <a:t>Cymraeg</a:t>
            </a:r>
            <a:r>
              <a:rPr lang="en-US" sz="1800" i="1" dirty="0">
                <a:solidFill>
                  <a:srgbClr val="0070C0"/>
                </a:solidFill>
              </a:rPr>
              <a:t> 2050’. </a:t>
            </a:r>
            <a:r>
              <a:rPr lang="en-US" i="1" dirty="0">
                <a:solidFill>
                  <a:srgbClr val="0070C0"/>
                </a:solidFill>
              </a:rPr>
              <a:t>This candidate provided a very good response of the value of the strategy for children's learning and development and was able to express clear links to the skills that the Welsh language can bring. There are links in the explanation which relate to the current benefits and and the impact the curriculum aims to achieve in the future. This response shows good examples of practical situations of learning environments for children, and the value of the strategy for creating </a:t>
            </a:r>
            <a:r>
              <a:rPr lang="en-US" i="1" dirty="0" err="1">
                <a:solidFill>
                  <a:srgbClr val="0070C0"/>
                </a:solidFill>
              </a:rPr>
              <a:t>favourable</a:t>
            </a:r>
            <a:r>
              <a:rPr lang="en-US" i="1" dirty="0">
                <a:solidFill>
                  <a:srgbClr val="0070C0"/>
                </a:solidFill>
              </a:rPr>
              <a:t> learning conditions. </a:t>
            </a:r>
            <a:r>
              <a:rPr lang="en-US" sz="1800" i="1" dirty="0">
                <a:solidFill>
                  <a:srgbClr val="0070C0"/>
                </a:solidFill>
              </a:rPr>
              <a:t> </a:t>
            </a:r>
          </a:p>
          <a:p>
            <a:endParaRPr lang="en-US" sz="1800" i="1" dirty="0">
              <a:solidFill>
                <a:srgbClr val="0070C0"/>
              </a:solidFill>
            </a:endParaRPr>
          </a:p>
          <a:p>
            <a:r>
              <a:rPr lang="en-GB" b="1" i="1" dirty="0">
                <a:solidFill>
                  <a:srgbClr val="0070C0"/>
                </a:solidFill>
              </a:rPr>
              <a:t>M</a:t>
            </a:r>
            <a:r>
              <a:rPr lang="en-GB" sz="1800" b="1" i="1" dirty="0">
                <a:solidFill>
                  <a:srgbClr val="0070C0"/>
                </a:solidFill>
              </a:rPr>
              <a:t>arks awarded 5/5</a:t>
            </a:r>
          </a:p>
        </p:txBody>
      </p:sp>
      <p:sp>
        <p:nvSpPr>
          <p:cNvPr id="3" name="TextBox 2">
            <a:extLst>
              <a:ext uri="{FF2B5EF4-FFF2-40B4-BE49-F238E27FC236}">
                <a16:creationId xmlns:a16="http://schemas.microsoft.com/office/drawing/2014/main" id="{0FF048C2-8902-EE48-259E-41D585751343}"/>
              </a:ext>
            </a:extLst>
          </p:cNvPr>
          <p:cNvSpPr txBox="1"/>
          <p:nvPr/>
        </p:nvSpPr>
        <p:spPr>
          <a:xfrm>
            <a:off x="313542" y="1032156"/>
            <a:ext cx="5204389" cy="5755422"/>
          </a:xfrm>
          <a:prstGeom prst="rect">
            <a:avLst/>
          </a:prstGeom>
          <a:noFill/>
        </p:spPr>
        <p:txBody>
          <a:bodyPr wrap="square">
            <a:spAutoFit/>
          </a:bodyPr>
          <a:lstStyle/>
          <a:p>
            <a:r>
              <a:rPr lang="en-US" sz="1600"/>
              <a:t>The </a:t>
            </a:r>
            <a:r>
              <a:rPr lang="en-US" sz="1600" err="1"/>
              <a:t>Cymraeg</a:t>
            </a:r>
            <a:r>
              <a:rPr lang="en-US" sz="1600"/>
              <a:t> 2050: A million Welsh speakers strategy is very important in childcare and can hugely benefit children's play, learning and development in many ways. For example, by </a:t>
            </a:r>
            <a:r>
              <a:rPr lang="en-US" sz="1600">
                <a:highlight>
                  <a:srgbClr val="FFFF00"/>
                </a:highlight>
              </a:rPr>
              <a:t>incorporating the Welsh language into children's songs/games/having Welsh words scattered around the room</a:t>
            </a:r>
            <a:r>
              <a:rPr lang="en-US" sz="1600"/>
              <a:t>,</a:t>
            </a:r>
            <a:r>
              <a:rPr lang="en-US" sz="1600">
                <a:highlight>
                  <a:srgbClr val="FFFF00"/>
                </a:highlight>
              </a:rPr>
              <a:t> is great for improving a child's language skills, </a:t>
            </a:r>
            <a:r>
              <a:rPr lang="en-US" sz="1600"/>
              <a:t>both in English and Welsh, and can improve their cognitive development because learning two languages, Welsh and English, and becoming bilingual, a child has an </a:t>
            </a:r>
            <a:r>
              <a:rPr lang="en-US" sz="1600">
                <a:highlight>
                  <a:srgbClr val="FFFF00"/>
                </a:highlight>
              </a:rPr>
              <a:t>increased skill set and will hugely support them in the future. </a:t>
            </a:r>
            <a:r>
              <a:rPr lang="en-US" sz="1600"/>
              <a:t>It can allow them to gain </a:t>
            </a:r>
            <a:r>
              <a:rPr lang="en-US" sz="1600">
                <a:highlight>
                  <a:srgbClr val="FFFF00"/>
                </a:highlight>
              </a:rPr>
              <a:t>access to a wider range of job opportunities</a:t>
            </a:r>
            <a:r>
              <a:rPr lang="en-US" sz="1600"/>
              <a:t> and will allow them to </a:t>
            </a:r>
            <a:r>
              <a:rPr lang="en-US" sz="1600">
                <a:highlight>
                  <a:srgbClr val="FFFF00"/>
                </a:highlight>
              </a:rPr>
              <a:t>communicate with fluent Welsh speakers</a:t>
            </a:r>
            <a:r>
              <a:rPr lang="en-US" sz="1600"/>
              <a:t>, expanding their knowledge and understanding of the Welsh language, and it's culture and people. It </a:t>
            </a:r>
            <a:r>
              <a:rPr lang="en-US" sz="1600">
                <a:highlight>
                  <a:srgbClr val="FFFF00"/>
                </a:highlight>
              </a:rPr>
              <a:t>supports their social development </a:t>
            </a:r>
            <a:r>
              <a:rPr lang="en-US" sz="1600"/>
              <a:t>as they are able to communicate with those who can't speak English, only Welsh, broadening their social life. It is overall amazingly beneficial to a child to become bilingual and </a:t>
            </a:r>
            <a:r>
              <a:rPr lang="en-US" sz="1600">
                <a:highlight>
                  <a:srgbClr val="FFFF00"/>
                </a:highlight>
              </a:rPr>
              <a:t>enhance their abilities and cognitive functions</a:t>
            </a:r>
            <a:r>
              <a:rPr lang="en-US" sz="1600"/>
              <a:t>, and the </a:t>
            </a:r>
            <a:r>
              <a:rPr lang="en-US" sz="1600" err="1"/>
              <a:t>cymraeg</a:t>
            </a:r>
            <a:r>
              <a:rPr lang="en-US" sz="1600"/>
              <a:t> 2020 strategy is doing everything they can to give young children more </a:t>
            </a:r>
            <a:r>
              <a:rPr lang="en-US" sz="1600">
                <a:highlight>
                  <a:srgbClr val="FFFF00"/>
                </a:highlight>
              </a:rPr>
              <a:t>exposure to the Welsh language and culture</a:t>
            </a:r>
            <a:r>
              <a:rPr lang="en-US" sz="1600"/>
              <a:t>.</a:t>
            </a:r>
            <a:endParaRPr lang="en-GB" sz="1600"/>
          </a:p>
        </p:txBody>
      </p:sp>
    </p:spTree>
    <p:extLst>
      <p:ext uri="{BB962C8B-B14F-4D97-AF65-F5344CB8AC3E}">
        <p14:creationId xmlns:p14="http://schemas.microsoft.com/office/powerpoint/2010/main" val="3492111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7650FD-EEB3-2245-BEE1-DDB8083A1BEB}"/>
              </a:ext>
            </a:extLst>
          </p:cNvPr>
          <p:cNvSpPr txBox="1"/>
          <p:nvPr/>
        </p:nvSpPr>
        <p:spPr>
          <a:xfrm>
            <a:off x="5381982" y="2508025"/>
            <a:ext cx="640636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dirty="0">
                <a:solidFill>
                  <a:srgbClr val="FFFFFF"/>
                </a:solidFill>
                <a:latin typeface="Lato" panose="020F0502020204030203" pitchFamily="34" charset="0"/>
                <a:ea typeface="Lato" panose="020F0502020204030203" pitchFamily="34" charset="0"/>
                <a:cs typeface="Lato" panose="020F0502020204030203" pitchFamily="34" charset="0"/>
              </a:rPr>
              <a:t>3 A level qualification </a:t>
            </a:r>
            <a:endParaRPr kumimoji="0" lang="en-GB" sz="48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C047A8AE-6883-4D9F-9A82-D022397272A3}"/>
              </a:ext>
            </a:extLst>
          </p:cNvPr>
          <p:cNvPicPr>
            <a:picLocks noChangeAspect="1"/>
          </p:cNvPicPr>
          <p:nvPr/>
        </p:nvPicPr>
        <p:blipFill>
          <a:blip r:embed="rId2"/>
          <a:stretch>
            <a:fillRect/>
          </a:stretch>
        </p:blipFill>
        <p:spPr>
          <a:xfrm>
            <a:off x="846285" y="1523835"/>
            <a:ext cx="3987130" cy="3810330"/>
          </a:xfrm>
          <a:prstGeom prst="rect">
            <a:avLst/>
          </a:prstGeom>
        </p:spPr>
      </p:pic>
    </p:spTree>
    <p:extLst>
      <p:ext uri="{BB962C8B-B14F-4D97-AF65-F5344CB8AC3E}">
        <p14:creationId xmlns:p14="http://schemas.microsoft.com/office/powerpoint/2010/main" val="1642533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7EC0FB-B6C8-8E6C-D3A7-7C89E9AA40B4}"/>
              </a:ext>
            </a:extLst>
          </p:cNvPr>
          <p:cNvSpPr>
            <a:spLocks noGrp="1"/>
          </p:cNvSpPr>
          <p:nvPr>
            <p:ph sz="quarter" idx="10"/>
          </p:nvPr>
        </p:nvSpPr>
        <p:spPr>
          <a:xfrm>
            <a:off x="282011" y="1134804"/>
            <a:ext cx="4823815" cy="5466979"/>
          </a:xfrm>
        </p:spPr>
        <p:txBody>
          <a:bodyPr/>
          <a:lstStyle/>
          <a:p>
            <a:pPr algn="l" rtl="0" fontAlgn="base"/>
            <a:r>
              <a:rPr lang="en-US" sz="1400" b="1" i="0" dirty="0">
                <a:solidFill>
                  <a:srgbClr val="1E7BB9"/>
                </a:solidFill>
                <a:effectLst/>
                <a:latin typeface="Lato" panose="020F0502020204030203" pitchFamily="34" charset="0"/>
              </a:rPr>
              <a:t>Structure </a:t>
            </a:r>
            <a:endParaRPr lang="en-US" sz="1400" b="0" i="0" dirty="0">
              <a:solidFill>
                <a:srgbClr val="000000"/>
              </a:solidFill>
              <a:effectLst/>
              <a:latin typeface="Lato" panose="020F0502020204030203" pitchFamily="34" charset="0"/>
            </a:endParaRPr>
          </a:p>
          <a:p>
            <a:pPr algn="l" rtl="0" fontAlgn="base"/>
            <a:r>
              <a:rPr lang="en-US" sz="1400" b="0" i="0" dirty="0">
                <a:solidFill>
                  <a:schemeClr val="tx1"/>
                </a:solidFill>
                <a:effectLst/>
                <a:latin typeface="Lato" panose="020F0502020204030203" pitchFamily="34" charset="0"/>
              </a:rPr>
              <a:t>To achieve the </a:t>
            </a:r>
            <a:r>
              <a:rPr lang="en-US" sz="1400" b="1" i="0" dirty="0">
                <a:solidFill>
                  <a:schemeClr val="tx1"/>
                </a:solidFill>
                <a:effectLst/>
                <a:latin typeface="Lato" panose="020F0502020204030203" pitchFamily="34" charset="0"/>
              </a:rPr>
              <a:t>Level 3 Children’s Care, Play, Learning and Development: Practice and Theory qualification </a:t>
            </a:r>
            <a:r>
              <a:rPr lang="en-US" sz="1400" b="0" i="0" dirty="0">
                <a:solidFill>
                  <a:schemeClr val="tx1"/>
                </a:solidFill>
                <a:effectLst/>
                <a:latin typeface="Lato" panose="020F0502020204030203" pitchFamily="34" charset="0"/>
              </a:rPr>
              <a:t>learners must achieve a minimum of 70 credits from the Practice units: </a:t>
            </a:r>
          </a:p>
          <a:p>
            <a:pPr algn="l" rtl="0" fontAlgn="base">
              <a:buFont typeface="Arial" panose="020B0604020202020204" pitchFamily="34" charset="0"/>
              <a:buChar char="•"/>
            </a:pPr>
            <a:r>
              <a:rPr lang="en-US" sz="1400" b="0" i="0" dirty="0">
                <a:solidFill>
                  <a:schemeClr val="tx1"/>
                </a:solidFill>
                <a:effectLst/>
                <a:latin typeface="Lato" panose="020F0502020204030203" pitchFamily="34" charset="0"/>
              </a:rPr>
              <a:t>44 credits must be achieved from the Mandatory group 1 </a:t>
            </a:r>
          </a:p>
          <a:p>
            <a:pPr algn="l" rtl="0" fontAlgn="base">
              <a:buFont typeface="Arial" panose="020B0604020202020204" pitchFamily="34" charset="0"/>
              <a:buChar char="•"/>
            </a:pPr>
            <a:r>
              <a:rPr lang="en-US" sz="1400" b="0" i="0" dirty="0">
                <a:solidFill>
                  <a:schemeClr val="tx1"/>
                </a:solidFill>
                <a:effectLst/>
                <a:latin typeface="Lato" panose="020F0502020204030203" pitchFamily="34" charset="0"/>
              </a:rPr>
              <a:t>A minimum of 8 credits must be achieved from Optional Group A </a:t>
            </a:r>
          </a:p>
          <a:p>
            <a:pPr algn="l" rtl="0" fontAlgn="base">
              <a:buFont typeface="Arial" panose="020B0604020202020204" pitchFamily="34" charset="0"/>
              <a:buChar char="•"/>
            </a:pPr>
            <a:r>
              <a:rPr lang="en-US" sz="1400" b="0" i="0" dirty="0">
                <a:solidFill>
                  <a:schemeClr val="tx1"/>
                </a:solidFill>
                <a:effectLst/>
                <a:latin typeface="Lato" panose="020F0502020204030203" pitchFamily="34" charset="0"/>
              </a:rPr>
              <a:t>The balance of 18 credits can be achieved from </a:t>
            </a:r>
            <a:r>
              <a:rPr lang="en-US" sz="1400" b="1" i="0" dirty="0">
                <a:solidFill>
                  <a:schemeClr val="tx1"/>
                </a:solidFill>
                <a:effectLst/>
                <a:latin typeface="Lato" panose="020F0502020204030203" pitchFamily="34" charset="0"/>
              </a:rPr>
              <a:t>units in</a:t>
            </a:r>
            <a:r>
              <a:rPr lang="en-US" sz="1400" b="0" i="0" dirty="0">
                <a:solidFill>
                  <a:schemeClr val="tx1"/>
                </a:solidFill>
                <a:effectLst/>
                <a:latin typeface="Lato" panose="020F0502020204030203" pitchFamily="34" charset="0"/>
              </a:rPr>
              <a:t> Optional Groups A, B or C </a:t>
            </a:r>
          </a:p>
          <a:p>
            <a:pPr algn="l" rtl="0" fontAlgn="base"/>
            <a:r>
              <a:rPr lang="en-US" sz="1400" b="0" i="0" dirty="0">
                <a:solidFill>
                  <a:schemeClr val="tx1"/>
                </a:solidFill>
                <a:effectLst/>
                <a:latin typeface="Lato" panose="020F0502020204030203" pitchFamily="34" charset="0"/>
              </a:rPr>
              <a:t>and, </a:t>
            </a:r>
          </a:p>
          <a:p>
            <a:pPr algn="l" rtl="0" fontAlgn="base">
              <a:buFont typeface="Arial" panose="020B0604020202020204" pitchFamily="34" charset="0"/>
              <a:buChar char="•"/>
            </a:pPr>
            <a:r>
              <a:rPr lang="en-US" sz="1400" b="0" i="0" dirty="0">
                <a:solidFill>
                  <a:schemeClr val="tx1"/>
                </a:solidFill>
                <a:effectLst/>
                <a:latin typeface="Lato" panose="020F0502020204030203" pitchFamily="34" charset="0"/>
              </a:rPr>
              <a:t>enter Unit 330 and Unit 331 (Mandatory Group 2).  The minimum UMS mark required for the qualification grade must be achieved. The uniform marks obtained for units 330 and 331 will be added together and the qualification grade will be based on this UMS total </a:t>
            </a:r>
          </a:p>
          <a:p>
            <a:pPr algn="l" rtl="0" fontAlgn="base">
              <a:buFont typeface="Arial" panose="020B0604020202020204" pitchFamily="34" charset="0"/>
              <a:buChar char="•"/>
            </a:pPr>
            <a:r>
              <a:rPr lang="en-US" sz="1400" b="0" i="0" dirty="0">
                <a:solidFill>
                  <a:schemeClr val="tx1"/>
                </a:solidFill>
                <a:effectLst/>
                <a:latin typeface="Lato" panose="020F0502020204030203" pitchFamily="34" charset="0"/>
              </a:rPr>
              <a:t>achieve unit 332 </a:t>
            </a:r>
            <a:r>
              <a:rPr lang="en-US" sz="1400" b="0" i="0" strike="sngStrike" dirty="0">
                <a:solidFill>
                  <a:schemeClr val="tx1"/>
                </a:solidFill>
                <a:effectLst/>
                <a:latin typeface="Lato" panose="020F0502020204030203" pitchFamily="34" charset="0"/>
              </a:rPr>
              <a:t>.</a:t>
            </a:r>
            <a:r>
              <a:rPr lang="en-US" sz="1400" b="0" i="0" dirty="0">
                <a:solidFill>
                  <a:schemeClr val="tx1"/>
                </a:solidFill>
                <a:effectLst/>
                <a:latin typeface="Lato" panose="020F0502020204030203" pitchFamily="34" charset="0"/>
              </a:rPr>
              <a:t>(Mandatory Group 3) </a:t>
            </a:r>
          </a:p>
        </p:txBody>
      </p:sp>
      <p:sp>
        <p:nvSpPr>
          <p:cNvPr id="3" name="Title 2">
            <a:extLst>
              <a:ext uri="{FF2B5EF4-FFF2-40B4-BE49-F238E27FC236}">
                <a16:creationId xmlns:a16="http://schemas.microsoft.com/office/drawing/2014/main" id="{9BBCC716-C916-9E01-D595-FB7A0D62C464}"/>
              </a:ext>
            </a:extLst>
          </p:cNvPr>
          <p:cNvSpPr>
            <a:spLocks noGrp="1"/>
          </p:cNvSpPr>
          <p:nvPr>
            <p:ph type="title"/>
          </p:nvPr>
        </p:nvSpPr>
        <p:spPr/>
        <p:txBody>
          <a:bodyPr/>
          <a:lstStyle/>
          <a:p>
            <a:r>
              <a:rPr lang="en-GB" dirty="0"/>
              <a:t>Credit values and units </a:t>
            </a:r>
          </a:p>
        </p:txBody>
      </p:sp>
      <p:pic>
        <p:nvPicPr>
          <p:cNvPr id="5" name="Picture 4">
            <a:extLst>
              <a:ext uri="{FF2B5EF4-FFF2-40B4-BE49-F238E27FC236}">
                <a16:creationId xmlns:a16="http://schemas.microsoft.com/office/drawing/2014/main" id="{0C11FF60-05A0-9F5F-4595-79BD0D2CD7B3}"/>
              </a:ext>
            </a:extLst>
          </p:cNvPr>
          <p:cNvPicPr>
            <a:picLocks noChangeAspect="1"/>
          </p:cNvPicPr>
          <p:nvPr/>
        </p:nvPicPr>
        <p:blipFill>
          <a:blip r:embed="rId2"/>
          <a:stretch>
            <a:fillRect/>
          </a:stretch>
        </p:blipFill>
        <p:spPr>
          <a:xfrm>
            <a:off x="6262935" y="926275"/>
            <a:ext cx="5288232" cy="2380817"/>
          </a:xfrm>
          <a:prstGeom prst="rect">
            <a:avLst/>
          </a:prstGeom>
        </p:spPr>
      </p:pic>
      <p:pic>
        <p:nvPicPr>
          <p:cNvPr id="7" name="Picture 6">
            <a:extLst>
              <a:ext uri="{FF2B5EF4-FFF2-40B4-BE49-F238E27FC236}">
                <a16:creationId xmlns:a16="http://schemas.microsoft.com/office/drawing/2014/main" id="{D48A0FEF-DF8E-008E-703A-D6FD5622ED70}"/>
              </a:ext>
            </a:extLst>
          </p:cNvPr>
          <p:cNvPicPr>
            <a:picLocks noChangeAspect="1"/>
          </p:cNvPicPr>
          <p:nvPr/>
        </p:nvPicPr>
        <p:blipFill>
          <a:blip r:embed="rId3"/>
          <a:stretch>
            <a:fillRect/>
          </a:stretch>
        </p:blipFill>
        <p:spPr>
          <a:xfrm>
            <a:off x="6214173" y="3307092"/>
            <a:ext cx="5336994" cy="1122404"/>
          </a:xfrm>
          <a:prstGeom prst="rect">
            <a:avLst/>
          </a:prstGeom>
        </p:spPr>
      </p:pic>
      <p:pic>
        <p:nvPicPr>
          <p:cNvPr id="9" name="Picture 8">
            <a:extLst>
              <a:ext uri="{FF2B5EF4-FFF2-40B4-BE49-F238E27FC236}">
                <a16:creationId xmlns:a16="http://schemas.microsoft.com/office/drawing/2014/main" id="{16964DBD-EFCB-9EA1-40D3-173CCEE3EC88}"/>
              </a:ext>
            </a:extLst>
          </p:cNvPr>
          <p:cNvPicPr>
            <a:picLocks noChangeAspect="1"/>
          </p:cNvPicPr>
          <p:nvPr/>
        </p:nvPicPr>
        <p:blipFill>
          <a:blip r:embed="rId4"/>
          <a:stretch>
            <a:fillRect/>
          </a:stretch>
        </p:blipFill>
        <p:spPr>
          <a:xfrm>
            <a:off x="6262935" y="4429496"/>
            <a:ext cx="5336994" cy="2368354"/>
          </a:xfrm>
          <a:prstGeom prst="rect">
            <a:avLst/>
          </a:prstGeom>
        </p:spPr>
      </p:pic>
    </p:spTree>
    <p:extLst>
      <p:ext uri="{BB962C8B-B14F-4D97-AF65-F5344CB8AC3E}">
        <p14:creationId xmlns:p14="http://schemas.microsoft.com/office/powerpoint/2010/main" val="2161953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D8B1BC-3C87-EA62-0978-414A1BD76AFC}"/>
              </a:ext>
            </a:extLst>
          </p:cNvPr>
          <p:cNvSpPr>
            <a:spLocks noGrp="1"/>
          </p:cNvSpPr>
          <p:nvPr>
            <p:ph type="title"/>
          </p:nvPr>
        </p:nvSpPr>
        <p:spPr/>
        <p:txBody>
          <a:bodyPr/>
          <a:lstStyle/>
          <a:p>
            <a:endParaRPr lang="en-GB"/>
          </a:p>
        </p:txBody>
      </p:sp>
      <p:sp>
        <p:nvSpPr>
          <p:cNvPr id="6" name="Content Placeholder 5">
            <a:extLst>
              <a:ext uri="{FF2B5EF4-FFF2-40B4-BE49-F238E27FC236}">
                <a16:creationId xmlns:a16="http://schemas.microsoft.com/office/drawing/2014/main" id="{087DB9AF-67D4-3B8C-3774-73565E01C0E3}"/>
              </a:ext>
            </a:extLst>
          </p:cNvPr>
          <p:cNvSpPr>
            <a:spLocks noGrp="1"/>
          </p:cNvSpPr>
          <p:nvPr>
            <p:ph sz="quarter" idx="10"/>
          </p:nvPr>
        </p:nvSpPr>
        <p:spPr>
          <a:xfrm>
            <a:off x="282576" y="1076326"/>
            <a:ext cx="5571960" cy="2795030"/>
          </a:xfrm>
        </p:spPr>
        <p:txBody>
          <a:bodyPr/>
          <a:lstStyle/>
          <a:p>
            <a:pPr algn="l" rtl="0" fontAlgn="base"/>
            <a:r>
              <a:rPr lang="en-US" sz="1200" b="1" i="0" dirty="0">
                <a:solidFill>
                  <a:srgbClr val="1E7BB9"/>
                </a:solidFill>
                <a:effectLst/>
                <a:latin typeface="Lato" panose="020F0502020204030203" pitchFamily="34" charset="0"/>
              </a:rPr>
              <a:t>Grading the qualification </a:t>
            </a:r>
            <a:endParaRPr lang="en-US" sz="1200" b="1" i="0" dirty="0">
              <a:solidFill>
                <a:srgbClr val="1E7BB9"/>
              </a:solidFill>
              <a:effectLst/>
              <a:latin typeface="Segoe UI" panose="020B0502040204020203" pitchFamily="34" charset="0"/>
            </a:endParaRPr>
          </a:p>
          <a:p>
            <a:pPr algn="l" rtl="0" fontAlgn="base"/>
            <a:r>
              <a:rPr lang="en-US" sz="1200" b="0" i="0" dirty="0">
                <a:solidFill>
                  <a:schemeClr val="tx1"/>
                </a:solidFill>
                <a:effectLst/>
                <a:latin typeface="Lato" panose="020F0502020204030203" pitchFamily="34" charset="0"/>
              </a:rPr>
              <a:t>The WJEC Level 3 Children's Care, Play, Learning and Development: Practice and Theory </a:t>
            </a:r>
            <a:r>
              <a:rPr lang="en-US" sz="1200" b="0" i="0" strike="sngStrike" dirty="0">
                <a:solidFill>
                  <a:schemeClr val="tx1"/>
                </a:solidFill>
                <a:effectLst/>
                <a:latin typeface="Lato" panose="020F0502020204030203" pitchFamily="34" charset="0"/>
              </a:rPr>
              <a:t> </a:t>
            </a:r>
            <a:r>
              <a:rPr lang="en-US" sz="1200" b="0" i="0" dirty="0">
                <a:solidFill>
                  <a:schemeClr val="tx1"/>
                </a:solidFill>
                <a:effectLst/>
                <a:latin typeface="Lato" panose="020F0502020204030203" pitchFamily="34" charset="0"/>
              </a:rPr>
              <a:t>qualification is awarded on a six-point grade scale: A*-E.  The attainment of learners who do not reach the minimum standard for an E grade will receive a U (unclassified) grade and will not receive a qualification certificate.  </a:t>
            </a:r>
            <a:endParaRPr lang="en-US" sz="1200" b="0" i="0" dirty="0">
              <a:solidFill>
                <a:schemeClr val="tx1"/>
              </a:solidFill>
              <a:effectLst/>
              <a:latin typeface="Segoe UI" panose="020B0502040204020203" pitchFamily="34" charset="0"/>
            </a:endParaRPr>
          </a:p>
          <a:p>
            <a:pPr algn="l" rtl="0" fontAlgn="base"/>
            <a:r>
              <a:rPr lang="en-US" sz="1200" b="0" i="0" dirty="0">
                <a:solidFill>
                  <a:schemeClr val="tx1"/>
                </a:solidFill>
                <a:effectLst/>
                <a:latin typeface="Lato" panose="020F0502020204030203" pitchFamily="34" charset="0"/>
              </a:rPr>
              <a:t>A Uniform Mark Scale (UMS) is used in </a:t>
            </a:r>
            <a:r>
              <a:rPr lang="en-US" sz="1200" b="0" i="0" dirty="0" err="1">
                <a:solidFill>
                  <a:schemeClr val="tx1"/>
                </a:solidFill>
                <a:effectLst/>
                <a:latin typeface="Lato" panose="020F0502020204030203" pitchFamily="34" charset="0"/>
              </a:rPr>
              <a:t>unitised</a:t>
            </a:r>
            <a:r>
              <a:rPr lang="en-US" sz="1200" b="0" i="0" dirty="0">
                <a:solidFill>
                  <a:schemeClr val="tx1"/>
                </a:solidFill>
                <a:effectLst/>
                <a:latin typeface="Lato" panose="020F0502020204030203" pitchFamily="34" charset="0"/>
              </a:rPr>
              <a:t> specifications as a device for reporting, recording and aggregating candidates' unit assessment outcomes. The UMS is used so that candidates who achieve the same standard will have the same uniform mark, irrespective of when the unit was taken.  </a:t>
            </a:r>
            <a:endParaRPr lang="en-US" sz="1200" b="0" i="0" dirty="0">
              <a:solidFill>
                <a:schemeClr val="tx1"/>
              </a:solidFill>
              <a:effectLst/>
              <a:latin typeface="Segoe UI" panose="020B0502040204020203" pitchFamily="34" charset="0"/>
            </a:endParaRPr>
          </a:p>
          <a:p>
            <a:pPr algn="l" rtl="0" fontAlgn="base"/>
            <a:r>
              <a:rPr lang="en-US" sz="1200" b="0" i="0" dirty="0">
                <a:solidFill>
                  <a:srgbClr val="000000"/>
                </a:solidFill>
                <a:effectLst/>
                <a:latin typeface="Lato" panose="020F0502020204030203" pitchFamily="34" charset="0"/>
              </a:rPr>
              <a:t>Uniform marks correspond to unit grades as follows: </a:t>
            </a:r>
            <a:endParaRPr lang="en-US" sz="1200" b="0" i="0" dirty="0">
              <a:solidFill>
                <a:srgbClr val="000000"/>
              </a:solidFill>
              <a:effectLst/>
              <a:latin typeface="Segoe UI" panose="020B0502040204020203" pitchFamily="34" charset="0"/>
            </a:endParaRPr>
          </a:p>
          <a:p>
            <a:endParaRPr lang="en-GB" dirty="0"/>
          </a:p>
        </p:txBody>
      </p:sp>
      <p:pic>
        <p:nvPicPr>
          <p:cNvPr id="8" name="Picture 7">
            <a:extLst>
              <a:ext uri="{FF2B5EF4-FFF2-40B4-BE49-F238E27FC236}">
                <a16:creationId xmlns:a16="http://schemas.microsoft.com/office/drawing/2014/main" id="{7CA718B4-5DE6-3E99-1058-52750157272B}"/>
              </a:ext>
            </a:extLst>
          </p:cNvPr>
          <p:cNvPicPr>
            <a:picLocks noChangeAspect="1"/>
          </p:cNvPicPr>
          <p:nvPr/>
        </p:nvPicPr>
        <p:blipFill>
          <a:blip r:embed="rId2"/>
          <a:stretch>
            <a:fillRect/>
          </a:stretch>
        </p:blipFill>
        <p:spPr>
          <a:xfrm>
            <a:off x="282011" y="3871356"/>
            <a:ext cx="4916453" cy="1279319"/>
          </a:xfrm>
          <a:prstGeom prst="rect">
            <a:avLst/>
          </a:prstGeom>
        </p:spPr>
      </p:pic>
      <p:sp>
        <p:nvSpPr>
          <p:cNvPr id="10" name="TextBox 9">
            <a:extLst>
              <a:ext uri="{FF2B5EF4-FFF2-40B4-BE49-F238E27FC236}">
                <a16:creationId xmlns:a16="http://schemas.microsoft.com/office/drawing/2014/main" id="{048202D7-C76B-6316-C786-A317B9CC1DE5}"/>
              </a:ext>
            </a:extLst>
          </p:cNvPr>
          <p:cNvSpPr txBox="1"/>
          <p:nvPr/>
        </p:nvSpPr>
        <p:spPr>
          <a:xfrm>
            <a:off x="282011" y="5288915"/>
            <a:ext cx="5418117" cy="1661993"/>
          </a:xfrm>
          <a:prstGeom prst="rect">
            <a:avLst/>
          </a:prstGeom>
          <a:noFill/>
        </p:spPr>
        <p:txBody>
          <a:bodyPr wrap="square">
            <a:spAutoFit/>
          </a:bodyPr>
          <a:lstStyle/>
          <a:p>
            <a:pPr marL="400050" indent="-400050" algn="l" rtl="0" fontAlgn="base">
              <a:buAutoNum type="romanLcParenBoth"/>
            </a:pPr>
            <a:r>
              <a:rPr lang="en-US" sz="1400" b="0" i="0" dirty="0">
                <a:effectLst/>
                <a:latin typeface="Lato" panose="020F0502020204030203" pitchFamily="34" charset="0"/>
              </a:rPr>
              <a:t>achieve a Pass in the practice units and in unit 332, and  </a:t>
            </a:r>
          </a:p>
          <a:p>
            <a:pPr algn="l" rtl="0" fontAlgn="base"/>
            <a:endParaRPr lang="en-US" sz="1400" b="0" i="0" dirty="0">
              <a:effectLst/>
              <a:latin typeface="Segoe UI" panose="020B0502040204020203" pitchFamily="34" charset="0"/>
            </a:endParaRPr>
          </a:p>
          <a:p>
            <a:pPr algn="l" rtl="0" fontAlgn="base"/>
            <a:r>
              <a:rPr lang="en-US" sz="1400" b="0" i="0" dirty="0">
                <a:effectLst/>
                <a:latin typeface="Lato" panose="020F0502020204030203" pitchFamily="34" charset="0"/>
              </a:rPr>
              <a:t>(ii) obtain the minimum UMS mark for the qualification grade. The uniform marks obtained for units 330 and 331 will be added together and the qualification grade will be based on this UMS total. </a:t>
            </a:r>
            <a:endParaRPr lang="en-US" sz="1400" b="0" i="0" dirty="0">
              <a:effectLst/>
              <a:latin typeface="Segoe UI" panose="020B0502040204020203" pitchFamily="34" charset="0"/>
            </a:endParaRPr>
          </a:p>
          <a:p>
            <a:pPr algn="l" rtl="0" fontAlgn="base"/>
            <a:r>
              <a:rPr lang="en-US" sz="1800" b="0" i="0" dirty="0">
                <a:solidFill>
                  <a:srgbClr val="000000"/>
                </a:solidFill>
                <a:effectLst/>
                <a:latin typeface="Lato" panose="020F0502020204030203" pitchFamily="34" charset="0"/>
              </a:rPr>
              <a:t> </a:t>
            </a:r>
            <a:endParaRPr lang="en-US" b="0" i="0" dirty="0">
              <a:solidFill>
                <a:srgbClr val="000000"/>
              </a:solidFill>
              <a:effectLst/>
              <a:latin typeface="Segoe UI" panose="020B0502040204020203" pitchFamily="34" charset="0"/>
            </a:endParaRPr>
          </a:p>
        </p:txBody>
      </p:sp>
      <p:sp>
        <p:nvSpPr>
          <p:cNvPr id="14" name="TextBox 13">
            <a:extLst>
              <a:ext uri="{FF2B5EF4-FFF2-40B4-BE49-F238E27FC236}">
                <a16:creationId xmlns:a16="http://schemas.microsoft.com/office/drawing/2014/main" id="{B87DE9BA-0BEB-0B82-3643-1EDB583D5154}"/>
              </a:ext>
            </a:extLst>
          </p:cNvPr>
          <p:cNvSpPr txBox="1"/>
          <p:nvPr/>
        </p:nvSpPr>
        <p:spPr>
          <a:xfrm>
            <a:off x="6189025" y="4827509"/>
            <a:ext cx="6097978" cy="646331"/>
          </a:xfrm>
          <a:prstGeom prst="rect">
            <a:avLst/>
          </a:prstGeom>
          <a:noFill/>
        </p:spPr>
        <p:txBody>
          <a:bodyPr wrap="square">
            <a:spAutoFit/>
          </a:bodyPr>
          <a:lstStyle/>
          <a:p>
            <a:r>
              <a:rPr lang="en-US" sz="1800" b="0" i="0" dirty="0">
                <a:solidFill>
                  <a:srgbClr val="000000"/>
                </a:solidFill>
                <a:effectLst/>
                <a:latin typeface="Lato" panose="020F0502020204030203" pitchFamily="34" charset="0"/>
              </a:rPr>
              <a:t>The </a:t>
            </a:r>
            <a:r>
              <a:rPr lang="en-US" sz="1800" b="0" i="0" u="sng" dirty="0">
                <a:solidFill>
                  <a:srgbClr val="D13438"/>
                </a:solidFill>
                <a:effectLst/>
                <a:latin typeface="Lato" panose="020F0502020204030203" pitchFamily="34" charset="0"/>
              </a:rPr>
              <a:t>A</a:t>
            </a:r>
            <a:r>
              <a:rPr lang="en-US" sz="1800" b="0" i="0" dirty="0">
                <a:solidFill>
                  <a:srgbClr val="000000"/>
                </a:solidFill>
                <a:effectLst/>
                <a:latin typeface="Lato" panose="020F0502020204030203" pitchFamily="34" charset="0"/>
              </a:rPr>
              <a:t>* grade is only available at qualification level only. There is no </a:t>
            </a:r>
            <a:r>
              <a:rPr lang="en-US" sz="1800" b="0" i="0" u="sng" dirty="0">
                <a:solidFill>
                  <a:srgbClr val="D13438"/>
                </a:solidFill>
                <a:effectLst/>
                <a:latin typeface="Lato" panose="020F0502020204030203" pitchFamily="34" charset="0"/>
              </a:rPr>
              <a:t>A</a:t>
            </a:r>
            <a:r>
              <a:rPr lang="en-US" sz="1800" b="0" i="0" dirty="0">
                <a:solidFill>
                  <a:srgbClr val="000000"/>
                </a:solidFill>
                <a:effectLst/>
                <a:latin typeface="Lato" panose="020F0502020204030203" pitchFamily="34" charset="0"/>
              </a:rPr>
              <a:t>* at unit level. </a:t>
            </a:r>
            <a:endParaRPr lang="en-GB" dirty="0"/>
          </a:p>
        </p:txBody>
      </p:sp>
      <p:graphicFrame>
        <p:nvGraphicFramePr>
          <p:cNvPr id="15" name="Table 14">
            <a:extLst>
              <a:ext uri="{FF2B5EF4-FFF2-40B4-BE49-F238E27FC236}">
                <a16:creationId xmlns:a16="http://schemas.microsoft.com/office/drawing/2014/main" id="{EAE86728-0DD5-5F56-DBB9-459A2BFB2904}"/>
              </a:ext>
            </a:extLst>
          </p:cNvPr>
          <p:cNvGraphicFramePr>
            <a:graphicFrameLocks noGrp="1"/>
          </p:cNvGraphicFramePr>
          <p:nvPr>
            <p:extLst>
              <p:ext uri="{D42A27DB-BD31-4B8C-83A1-F6EECF244321}">
                <p14:modId xmlns:p14="http://schemas.microsoft.com/office/powerpoint/2010/main" val="219801541"/>
              </p:ext>
            </p:extLst>
          </p:nvPr>
        </p:nvGraphicFramePr>
        <p:xfrm>
          <a:off x="6337466" y="2743175"/>
          <a:ext cx="5383815" cy="1767840"/>
        </p:xfrm>
        <a:graphic>
          <a:graphicData uri="http://schemas.openxmlformats.org/drawingml/2006/table">
            <a:tbl>
              <a:tblPr/>
              <a:tblGrid>
                <a:gridCol w="766540">
                  <a:extLst>
                    <a:ext uri="{9D8B030D-6E8A-4147-A177-3AD203B41FA5}">
                      <a16:colId xmlns:a16="http://schemas.microsoft.com/office/drawing/2014/main" val="2517348653"/>
                    </a:ext>
                  </a:extLst>
                </a:gridCol>
                <a:gridCol w="766540">
                  <a:extLst>
                    <a:ext uri="{9D8B030D-6E8A-4147-A177-3AD203B41FA5}">
                      <a16:colId xmlns:a16="http://schemas.microsoft.com/office/drawing/2014/main" val="3242175737"/>
                    </a:ext>
                  </a:extLst>
                </a:gridCol>
                <a:gridCol w="766540">
                  <a:extLst>
                    <a:ext uri="{9D8B030D-6E8A-4147-A177-3AD203B41FA5}">
                      <a16:colId xmlns:a16="http://schemas.microsoft.com/office/drawing/2014/main" val="3753923441"/>
                    </a:ext>
                  </a:extLst>
                </a:gridCol>
                <a:gridCol w="766540">
                  <a:extLst>
                    <a:ext uri="{9D8B030D-6E8A-4147-A177-3AD203B41FA5}">
                      <a16:colId xmlns:a16="http://schemas.microsoft.com/office/drawing/2014/main" val="1874998000"/>
                    </a:ext>
                  </a:extLst>
                </a:gridCol>
                <a:gridCol w="730467">
                  <a:extLst>
                    <a:ext uri="{9D8B030D-6E8A-4147-A177-3AD203B41FA5}">
                      <a16:colId xmlns:a16="http://schemas.microsoft.com/office/drawing/2014/main" val="2192645671"/>
                    </a:ext>
                  </a:extLst>
                </a:gridCol>
                <a:gridCol w="766540">
                  <a:extLst>
                    <a:ext uri="{9D8B030D-6E8A-4147-A177-3AD203B41FA5}">
                      <a16:colId xmlns:a16="http://schemas.microsoft.com/office/drawing/2014/main" val="3281656780"/>
                    </a:ext>
                  </a:extLst>
                </a:gridCol>
                <a:gridCol w="820648">
                  <a:extLst>
                    <a:ext uri="{9D8B030D-6E8A-4147-A177-3AD203B41FA5}">
                      <a16:colId xmlns:a16="http://schemas.microsoft.com/office/drawing/2014/main" val="3714082921"/>
                    </a:ext>
                  </a:extLst>
                </a:gridCol>
              </a:tblGrid>
              <a:tr h="234950">
                <a:tc>
                  <a:txBody>
                    <a:bodyPr/>
                    <a:lstStyle/>
                    <a:p>
                      <a:pPr algn="ctr" fontAlgn="ctr"/>
                      <a:endParaRPr lang="en-GB" u="none">
                        <a:solidFill>
                          <a:schemeClr val="tx1"/>
                        </a:solidFill>
                        <a:effectLst/>
                      </a:endParaRPr>
                    </a:p>
                    <a:p>
                      <a:pPr algn="ctr" rtl="0" fontAlgn="base"/>
                      <a:r>
                        <a:rPr lang="en-GB" sz="1100" b="0" i="0" u="none">
                          <a:solidFill>
                            <a:schemeClr val="tx1"/>
                          </a:solidFill>
                          <a:effectLst/>
                          <a:latin typeface="Lato" panose="020F0502020204030203" pitchFamily="34" charset="0"/>
                        </a:rPr>
                        <a:t> </a:t>
                      </a:r>
                      <a:endParaRPr lang="en-GB" b="0" i="0" u="none">
                        <a:solidFill>
                          <a:schemeClr val="tx1"/>
                        </a:solidFill>
                        <a:effectLst/>
                      </a:endParaRPr>
                    </a:p>
                  </a:txBody>
                  <a:tcPr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6">
                  <a:txBody>
                    <a:bodyPr/>
                    <a:lstStyle/>
                    <a:p>
                      <a:pPr algn="ctr" fontAlgn="ctr"/>
                      <a:endParaRPr lang="en-GB" u="none" dirty="0">
                        <a:solidFill>
                          <a:schemeClr val="tx1"/>
                        </a:solidFill>
                        <a:effectLst/>
                      </a:endParaRPr>
                    </a:p>
                    <a:p>
                      <a:pPr algn="ctr" rtl="0" fontAlgn="base"/>
                      <a:r>
                        <a:rPr lang="en-GB" sz="1100" b="1" i="0" u="none" dirty="0">
                          <a:solidFill>
                            <a:schemeClr val="tx1"/>
                          </a:solidFill>
                          <a:effectLst/>
                          <a:latin typeface="Lato" panose="020F0502020204030203" pitchFamily="34" charset="0"/>
                        </a:rPr>
                        <a:t>Qualification Grade</a:t>
                      </a:r>
                      <a:r>
                        <a:rPr lang="en-GB" sz="1100" b="0" i="0" u="none" dirty="0">
                          <a:solidFill>
                            <a:schemeClr val="tx1"/>
                          </a:solidFill>
                          <a:effectLst/>
                          <a:latin typeface="Lato" panose="020F0502020204030203" pitchFamily="34" charset="0"/>
                        </a:rPr>
                        <a:t> </a:t>
                      </a:r>
                      <a:endParaRPr lang="en-GB" b="0" i="0" u="none" dirty="0">
                        <a:solidFill>
                          <a:schemeClr val="tx1"/>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E80B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58998810"/>
                  </a:ext>
                </a:extLst>
              </a:tr>
              <a:tr h="234950">
                <a:tc>
                  <a:txBody>
                    <a:bodyPr/>
                    <a:lstStyle/>
                    <a:p>
                      <a:pPr algn="ctr" fontAlgn="ctr"/>
                      <a:endParaRPr lang="en-GB" u="none">
                        <a:solidFill>
                          <a:schemeClr val="tx1"/>
                        </a:solidFill>
                        <a:effectLst/>
                      </a:endParaRPr>
                    </a:p>
                    <a:p>
                      <a:pPr algn="ctr" rtl="0" fontAlgn="base"/>
                      <a:r>
                        <a:rPr lang="en-GB" sz="1100" b="0" i="0" u="none">
                          <a:solidFill>
                            <a:schemeClr val="tx1"/>
                          </a:solidFill>
                          <a:effectLst/>
                          <a:latin typeface="Lato" panose="020F0502020204030203" pitchFamily="34" charset="0"/>
                        </a:rPr>
                        <a:t>Max UMS </a:t>
                      </a:r>
                      <a:endParaRPr lang="en-GB" b="0" i="0" u="none">
                        <a:solidFill>
                          <a:schemeClr val="tx1"/>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u="none">
                        <a:solidFill>
                          <a:schemeClr val="tx1"/>
                        </a:solidFill>
                        <a:effectLst/>
                      </a:endParaRPr>
                    </a:p>
                    <a:p>
                      <a:pPr algn="ctr" rtl="0" fontAlgn="base"/>
                      <a:r>
                        <a:rPr lang="en-GB" sz="1100" b="0" i="0" u="none">
                          <a:solidFill>
                            <a:schemeClr val="tx1"/>
                          </a:solidFill>
                          <a:effectLst/>
                          <a:latin typeface="Lato" panose="020F0502020204030203" pitchFamily="34" charset="0"/>
                        </a:rPr>
                        <a:t>A* </a:t>
                      </a:r>
                      <a:endParaRPr lang="en-GB" b="0" i="0" u="none">
                        <a:solidFill>
                          <a:schemeClr val="tx1"/>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u="none">
                        <a:solidFill>
                          <a:schemeClr val="tx1"/>
                        </a:solidFill>
                        <a:effectLst/>
                      </a:endParaRPr>
                    </a:p>
                    <a:p>
                      <a:pPr algn="ctr" rtl="0" fontAlgn="base"/>
                      <a:r>
                        <a:rPr lang="en-GB" sz="1100" b="0" i="0" u="none">
                          <a:solidFill>
                            <a:schemeClr val="tx1"/>
                          </a:solidFill>
                          <a:effectLst/>
                          <a:latin typeface="Lato" panose="020F0502020204030203" pitchFamily="34" charset="0"/>
                        </a:rPr>
                        <a:t>A </a:t>
                      </a:r>
                      <a:endParaRPr lang="en-GB" b="0" i="0" u="none">
                        <a:solidFill>
                          <a:schemeClr val="tx1"/>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u="none">
                        <a:solidFill>
                          <a:schemeClr val="tx1"/>
                        </a:solidFill>
                        <a:effectLst/>
                      </a:endParaRPr>
                    </a:p>
                    <a:p>
                      <a:pPr algn="ctr" rtl="0" fontAlgn="base"/>
                      <a:r>
                        <a:rPr lang="en-GB" sz="1100" b="0" i="0" u="none">
                          <a:solidFill>
                            <a:schemeClr val="tx1"/>
                          </a:solidFill>
                          <a:effectLst/>
                          <a:latin typeface="Lato" panose="020F0502020204030203" pitchFamily="34" charset="0"/>
                        </a:rPr>
                        <a:t>B </a:t>
                      </a:r>
                      <a:endParaRPr lang="en-GB" b="0" i="0" u="none">
                        <a:solidFill>
                          <a:schemeClr val="tx1"/>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u="none">
                        <a:solidFill>
                          <a:schemeClr val="tx1"/>
                        </a:solidFill>
                        <a:effectLst/>
                      </a:endParaRPr>
                    </a:p>
                    <a:p>
                      <a:pPr algn="ctr" rtl="0" fontAlgn="base"/>
                      <a:r>
                        <a:rPr lang="en-GB" sz="1100" b="0" i="0" u="none">
                          <a:solidFill>
                            <a:schemeClr val="tx1"/>
                          </a:solidFill>
                          <a:effectLst/>
                          <a:latin typeface="Lato" panose="020F0502020204030203" pitchFamily="34" charset="0"/>
                        </a:rPr>
                        <a:t>C </a:t>
                      </a:r>
                      <a:endParaRPr lang="en-GB" b="0" i="0" u="none">
                        <a:solidFill>
                          <a:schemeClr val="tx1"/>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u="none">
                        <a:solidFill>
                          <a:schemeClr val="tx1"/>
                        </a:solidFill>
                        <a:effectLst/>
                      </a:endParaRPr>
                    </a:p>
                    <a:p>
                      <a:pPr algn="ctr" rtl="0" fontAlgn="base"/>
                      <a:r>
                        <a:rPr lang="en-GB" sz="1100" b="0" i="0" u="none">
                          <a:solidFill>
                            <a:schemeClr val="tx1"/>
                          </a:solidFill>
                          <a:effectLst/>
                          <a:latin typeface="Lato" panose="020F0502020204030203" pitchFamily="34" charset="0"/>
                        </a:rPr>
                        <a:t>D </a:t>
                      </a:r>
                      <a:endParaRPr lang="en-GB" b="0" i="0" u="none">
                        <a:solidFill>
                          <a:schemeClr val="tx1"/>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u="none">
                        <a:solidFill>
                          <a:schemeClr val="tx1"/>
                        </a:solidFill>
                        <a:effectLst/>
                      </a:endParaRPr>
                    </a:p>
                    <a:p>
                      <a:pPr algn="ctr" rtl="0" fontAlgn="base"/>
                      <a:r>
                        <a:rPr lang="en-GB" sz="1100" b="0" i="0" u="none">
                          <a:solidFill>
                            <a:schemeClr val="tx1"/>
                          </a:solidFill>
                          <a:effectLst/>
                          <a:latin typeface="Lato" panose="020F0502020204030203" pitchFamily="34" charset="0"/>
                        </a:rPr>
                        <a:t>E </a:t>
                      </a:r>
                      <a:endParaRPr lang="en-GB" b="0" i="0" u="none">
                        <a:solidFill>
                          <a:schemeClr val="tx1"/>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6915251"/>
                  </a:ext>
                </a:extLst>
              </a:tr>
              <a:tr h="234950">
                <a:tc>
                  <a:txBody>
                    <a:bodyPr/>
                    <a:lstStyle/>
                    <a:p>
                      <a:pPr algn="ctr" fontAlgn="ctr"/>
                      <a:endParaRPr lang="en-GB" u="none">
                        <a:solidFill>
                          <a:schemeClr val="tx1"/>
                        </a:solidFill>
                        <a:effectLst/>
                      </a:endParaRPr>
                    </a:p>
                    <a:p>
                      <a:pPr algn="ctr" rtl="0" fontAlgn="base"/>
                      <a:r>
                        <a:rPr lang="en-GB" sz="1100" b="0" i="0" u="none">
                          <a:solidFill>
                            <a:schemeClr val="tx1"/>
                          </a:solidFill>
                          <a:effectLst/>
                          <a:latin typeface="Lato" panose="020F0502020204030203" pitchFamily="34" charset="0"/>
                        </a:rPr>
                        <a:t>200 </a:t>
                      </a:r>
                      <a:endParaRPr lang="en-GB" b="0" i="0" u="none">
                        <a:solidFill>
                          <a:schemeClr val="tx1"/>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u="none">
                        <a:solidFill>
                          <a:schemeClr val="tx1"/>
                        </a:solidFill>
                        <a:effectLst/>
                      </a:endParaRPr>
                    </a:p>
                    <a:p>
                      <a:pPr algn="ctr" rtl="0" fontAlgn="base"/>
                      <a:r>
                        <a:rPr lang="en-GB" sz="1100" b="0" i="0" u="none">
                          <a:solidFill>
                            <a:schemeClr val="tx1"/>
                          </a:solidFill>
                          <a:effectLst/>
                          <a:latin typeface="Lato" panose="020F0502020204030203" pitchFamily="34" charset="0"/>
                        </a:rPr>
                        <a:t>180 </a:t>
                      </a:r>
                      <a:endParaRPr lang="en-GB" b="0" i="0" u="none">
                        <a:solidFill>
                          <a:schemeClr val="tx1"/>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u="none">
                        <a:solidFill>
                          <a:schemeClr val="tx1"/>
                        </a:solidFill>
                        <a:effectLst/>
                      </a:endParaRPr>
                    </a:p>
                    <a:p>
                      <a:pPr algn="ctr" rtl="0" fontAlgn="base"/>
                      <a:r>
                        <a:rPr lang="en-GB" sz="1100" b="0" i="0" u="none">
                          <a:solidFill>
                            <a:schemeClr val="tx1"/>
                          </a:solidFill>
                          <a:effectLst/>
                          <a:latin typeface="Lato" panose="020F0502020204030203" pitchFamily="34" charset="0"/>
                        </a:rPr>
                        <a:t>160 </a:t>
                      </a:r>
                      <a:endParaRPr lang="en-GB" b="0" i="0" u="none">
                        <a:solidFill>
                          <a:schemeClr val="tx1"/>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u="none">
                        <a:solidFill>
                          <a:schemeClr val="tx1"/>
                        </a:solidFill>
                        <a:effectLst/>
                      </a:endParaRPr>
                    </a:p>
                    <a:p>
                      <a:pPr algn="ctr" rtl="0" fontAlgn="base"/>
                      <a:r>
                        <a:rPr lang="en-GB" sz="1100" b="0" i="0" u="none">
                          <a:solidFill>
                            <a:schemeClr val="tx1"/>
                          </a:solidFill>
                          <a:effectLst/>
                          <a:latin typeface="Lato" panose="020F0502020204030203" pitchFamily="34" charset="0"/>
                        </a:rPr>
                        <a:t>140 </a:t>
                      </a:r>
                      <a:endParaRPr lang="en-GB" b="0" i="0" u="none">
                        <a:solidFill>
                          <a:schemeClr val="tx1"/>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u="none">
                        <a:solidFill>
                          <a:schemeClr val="tx1"/>
                        </a:solidFill>
                        <a:effectLst/>
                      </a:endParaRPr>
                    </a:p>
                    <a:p>
                      <a:pPr algn="ctr" rtl="0" fontAlgn="base"/>
                      <a:r>
                        <a:rPr lang="en-GB" sz="1100" b="0" i="0" u="none">
                          <a:solidFill>
                            <a:schemeClr val="tx1"/>
                          </a:solidFill>
                          <a:effectLst/>
                          <a:latin typeface="Lato" panose="020F0502020204030203" pitchFamily="34" charset="0"/>
                        </a:rPr>
                        <a:t>120 </a:t>
                      </a:r>
                      <a:endParaRPr lang="en-GB" b="0" i="0" u="none">
                        <a:solidFill>
                          <a:schemeClr val="tx1"/>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u="none">
                        <a:solidFill>
                          <a:schemeClr val="tx1"/>
                        </a:solidFill>
                        <a:effectLst/>
                      </a:endParaRPr>
                    </a:p>
                    <a:p>
                      <a:pPr algn="ctr" rtl="0" fontAlgn="base"/>
                      <a:r>
                        <a:rPr lang="en-GB" sz="1100" b="0" i="0" u="none">
                          <a:solidFill>
                            <a:schemeClr val="tx1"/>
                          </a:solidFill>
                          <a:effectLst/>
                          <a:latin typeface="Lato" panose="020F0502020204030203" pitchFamily="34" charset="0"/>
                        </a:rPr>
                        <a:t>100 </a:t>
                      </a:r>
                      <a:endParaRPr lang="en-GB" b="0" i="0" u="none">
                        <a:solidFill>
                          <a:schemeClr val="tx1"/>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u="none" dirty="0">
                        <a:solidFill>
                          <a:schemeClr val="tx1"/>
                        </a:solidFill>
                        <a:effectLst/>
                      </a:endParaRPr>
                    </a:p>
                    <a:p>
                      <a:pPr algn="ctr" rtl="0" fontAlgn="base"/>
                      <a:r>
                        <a:rPr lang="en-GB" sz="1100" b="0" i="0" u="none" dirty="0">
                          <a:solidFill>
                            <a:schemeClr val="tx1"/>
                          </a:solidFill>
                          <a:effectLst/>
                          <a:latin typeface="Lato" panose="020F0502020204030203" pitchFamily="34" charset="0"/>
                        </a:rPr>
                        <a:t>80 </a:t>
                      </a:r>
                      <a:endParaRPr lang="en-GB" b="0" i="0" u="none" dirty="0">
                        <a:solidFill>
                          <a:schemeClr val="tx1"/>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185440"/>
                  </a:ext>
                </a:extLst>
              </a:tr>
            </a:tbl>
          </a:graphicData>
        </a:graphic>
      </p:graphicFrame>
    </p:spTree>
    <p:extLst>
      <p:ext uri="{BB962C8B-B14F-4D97-AF65-F5344CB8AC3E}">
        <p14:creationId xmlns:p14="http://schemas.microsoft.com/office/powerpoint/2010/main" val="910408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EDFB6-7D3F-A1BA-8A56-506B300FEEC5}"/>
              </a:ext>
            </a:extLst>
          </p:cNvPr>
          <p:cNvSpPr>
            <a:spLocks noGrp="1"/>
          </p:cNvSpPr>
          <p:nvPr>
            <p:ph type="title"/>
          </p:nvPr>
        </p:nvSpPr>
        <p:spPr>
          <a:xfrm>
            <a:off x="282011" y="208722"/>
            <a:ext cx="10223323" cy="447261"/>
          </a:xfrm>
        </p:spPr>
        <p:txBody>
          <a:bodyPr anchor="b">
            <a:normAutofit/>
          </a:bodyPr>
          <a:lstStyle/>
          <a:p>
            <a:r>
              <a:rPr lang="en-GB" dirty="0"/>
              <a:t>Points to consider </a:t>
            </a:r>
          </a:p>
        </p:txBody>
      </p:sp>
      <p:graphicFrame>
        <p:nvGraphicFramePr>
          <p:cNvPr id="5" name="Content Placeholder 2">
            <a:extLst>
              <a:ext uri="{FF2B5EF4-FFF2-40B4-BE49-F238E27FC236}">
                <a16:creationId xmlns:a16="http://schemas.microsoft.com/office/drawing/2014/main" id="{D44CA2F6-949D-BDC8-D932-E6D7151CC714}"/>
              </a:ext>
            </a:extLst>
          </p:cNvPr>
          <p:cNvGraphicFramePr>
            <a:graphicFrameLocks noGrp="1"/>
          </p:cNvGraphicFramePr>
          <p:nvPr>
            <p:ph sz="quarter" idx="10"/>
            <p:extLst>
              <p:ext uri="{D42A27DB-BD31-4B8C-83A1-F6EECF244321}">
                <p14:modId xmlns:p14="http://schemas.microsoft.com/office/powerpoint/2010/main" val="2323762929"/>
              </p:ext>
            </p:extLst>
          </p:nvPr>
        </p:nvGraphicFramePr>
        <p:xfrm>
          <a:off x="282575" y="1076325"/>
          <a:ext cx="11809413" cy="5243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28885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47A8AE-6883-4D9F-9A82-D022397272A3}"/>
              </a:ext>
            </a:extLst>
          </p:cNvPr>
          <p:cNvPicPr>
            <a:picLocks noChangeAspect="1"/>
          </p:cNvPicPr>
          <p:nvPr/>
        </p:nvPicPr>
        <p:blipFill>
          <a:blip r:embed="rId2"/>
          <a:stretch>
            <a:fillRect/>
          </a:stretch>
        </p:blipFill>
        <p:spPr>
          <a:xfrm>
            <a:off x="846285" y="1523835"/>
            <a:ext cx="3987130" cy="3810330"/>
          </a:xfrm>
          <a:prstGeom prst="rect">
            <a:avLst/>
          </a:prstGeom>
        </p:spPr>
      </p:pic>
      <p:sp>
        <p:nvSpPr>
          <p:cNvPr id="3" name="TextBox 2">
            <a:extLst>
              <a:ext uri="{FF2B5EF4-FFF2-40B4-BE49-F238E27FC236}">
                <a16:creationId xmlns:a16="http://schemas.microsoft.com/office/drawing/2014/main" id="{2300ED98-5076-3A06-2006-E73BAFAE8A1C}"/>
              </a:ext>
            </a:extLst>
          </p:cNvPr>
          <p:cNvSpPr txBox="1"/>
          <p:nvPr/>
        </p:nvSpPr>
        <p:spPr>
          <a:xfrm>
            <a:off x="5096107" y="2644170"/>
            <a:ext cx="647885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t>Unit 330 - Exam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t>18</a:t>
            </a:r>
            <a:r>
              <a:rPr lang="en-US" sz="4800" baseline="30000" dirty="0"/>
              <a:t>th</a:t>
            </a:r>
            <a:r>
              <a:rPr lang="en-US" sz="4800" dirty="0"/>
              <a:t> January 2024 AM</a:t>
            </a:r>
            <a:endParaRPr kumimoji="0" lang="en-GB" sz="3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8064332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7650FD-EEB3-2245-BEE1-DDB8083A1BEB}"/>
              </a:ext>
            </a:extLst>
          </p:cNvPr>
          <p:cNvSpPr txBox="1"/>
          <p:nvPr/>
        </p:nvSpPr>
        <p:spPr>
          <a:xfrm>
            <a:off x="5912627" y="2932148"/>
            <a:ext cx="606109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a:ln>
                  <a:noFill/>
                </a:ln>
                <a:solidFill>
                  <a:srgbClr val="FFFFFF"/>
                </a:solidFill>
                <a:effectLst/>
                <a:uLnTx/>
                <a:uFillTx/>
                <a:latin typeface="Arial" panose="020B0604020202020204" pitchFamily="34" charset="0"/>
                <a:ea typeface="Lato" panose="020F0502020204030203" pitchFamily="34" charset="0"/>
                <a:cs typeface="Arial" panose="020B0604020202020204" pitchFamily="34" charset="0"/>
              </a:rPr>
              <a:t>Event Evaluation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C047A8AE-6883-4D9F-9A82-D022397272A3}"/>
              </a:ext>
            </a:extLst>
          </p:cNvPr>
          <p:cNvPicPr>
            <a:picLocks noChangeAspect="1"/>
          </p:cNvPicPr>
          <p:nvPr/>
        </p:nvPicPr>
        <p:blipFill>
          <a:blip r:embed="rId2"/>
          <a:stretch>
            <a:fillRect/>
          </a:stretch>
        </p:blipFill>
        <p:spPr>
          <a:xfrm>
            <a:off x="1140574" y="1523835"/>
            <a:ext cx="3987130" cy="3810330"/>
          </a:xfrm>
          <a:prstGeom prst="rect">
            <a:avLst/>
          </a:prstGeom>
        </p:spPr>
      </p:pic>
      <p:pic>
        <p:nvPicPr>
          <p:cNvPr id="3" name="Picture 2">
            <a:extLst>
              <a:ext uri="{FF2B5EF4-FFF2-40B4-BE49-F238E27FC236}">
                <a16:creationId xmlns:a16="http://schemas.microsoft.com/office/drawing/2014/main" id="{679566EF-1FA7-544A-DF2D-C1F581CC81A7}"/>
              </a:ext>
            </a:extLst>
          </p:cNvPr>
          <p:cNvPicPr>
            <a:picLocks noChangeAspect="1"/>
          </p:cNvPicPr>
          <p:nvPr/>
        </p:nvPicPr>
        <p:blipFill>
          <a:blip r:embed="rId3"/>
          <a:stretch>
            <a:fillRect/>
          </a:stretch>
        </p:blipFill>
        <p:spPr>
          <a:xfrm>
            <a:off x="8842433" y="3989290"/>
            <a:ext cx="2076628" cy="2076628"/>
          </a:xfrm>
          <a:prstGeom prst="rect">
            <a:avLst/>
          </a:prstGeom>
        </p:spPr>
      </p:pic>
      <p:sp>
        <p:nvSpPr>
          <p:cNvPr id="4" name="TextBox 3">
            <a:extLst>
              <a:ext uri="{FF2B5EF4-FFF2-40B4-BE49-F238E27FC236}">
                <a16:creationId xmlns:a16="http://schemas.microsoft.com/office/drawing/2014/main" id="{6E1B033F-DD1C-BB6E-6FFA-5CAB44007ED6}"/>
              </a:ext>
            </a:extLst>
          </p:cNvPr>
          <p:cNvSpPr txBox="1"/>
          <p:nvPr/>
        </p:nvSpPr>
        <p:spPr>
          <a:xfrm>
            <a:off x="1140574" y="5745123"/>
            <a:ext cx="607871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hlinkClick r:id="rId4">
                  <a:extLst>
                    <a:ext uri="{A12FA001-AC4F-418D-AE19-62706E023703}">
                      <ahyp:hlinkClr xmlns:ahyp="http://schemas.microsoft.com/office/drawing/2018/hyperlinkcolor" val="tx"/>
                    </a:ext>
                  </a:extLst>
                </a:hlinkClick>
              </a:rPr>
              <a:t>https://www.surveymonkey.co.uk/r/WJEConline2023-24</a:t>
            </a:r>
            <a:endParaRPr kumimoji="0" lang="en-GB" sz="2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636152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3F18082-FB71-D043-AC08-A8981A9BD215}"/>
              </a:ext>
            </a:extLst>
          </p:cNvPr>
          <p:cNvSpPr/>
          <p:nvPr/>
        </p:nvSpPr>
        <p:spPr>
          <a:xfrm>
            <a:off x="9245702" y="4016188"/>
            <a:ext cx="2348753" cy="2348753"/>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3B348E84-73F0-B149-81D2-272072280E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8215" y="4745642"/>
            <a:ext cx="2075523" cy="895908"/>
          </a:xfrm>
          <a:prstGeom prst="rect">
            <a:avLst/>
          </a:prstGeom>
        </p:spPr>
      </p:pic>
      <p:pic>
        <p:nvPicPr>
          <p:cNvPr id="6" name="Picture 5"/>
          <p:cNvPicPr>
            <a:picLocks noChangeAspect="1"/>
          </p:cNvPicPr>
          <p:nvPr/>
        </p:nvPicPr>
        <p:blipFill>
          <a:blip r:embed="rId4"/>
          <a:stretch>
            <a:fillRect/>
          </a:stretch>
        </p:blipFill>
        <p:spPr>
          <a:xfrm>
            <a:off x="487781" y="1489814"/>
            <a:ext cx="4298053" cy="4151736"/>
          </a:xfrm>
          <a:prstGeom prst="rect">
            <a:avLst/>
          </a:prstGeom>
        </p:spPr>
      </p:pic>
      <p:sp>
        <p:nvSpPr>
          <p:cNvPr id="7" name="TextBox 6">
            <a:extLst>
              <a:ext uri="{FF2B5EF4-FFF2-40B4-BE49-F238E27FC236}">
                <a16:creationId xmlns:a16="http://schemas.microsoft.com/office/drawing/2014/main" id="{C0E2F391-10FC-4988-BA0C-B89D23E20D69}"/>
              </a:ext>
            </a:extLst>
          </p:cNvPr>
          <p:cNvSpPr txBox="1"/>
          <p:nvPr/>
        </p:nvSpPr>
        <p:spPr>
          <a:xfrm>
            <a:off x="5333047" y="2621984"/>
            <a:ext cx="5634180"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err="1">
                <a:ln>
                  <a:noFill/>
                </a:ln>
                <a:solidFill>
                  <a:srgbClr val="FFFFFF"/>
                </a:solidFill>
                <a:effectLst/>
                <a:uLnTx/>
                <a:uFillTx/>
                <a:latin typeface="Arial" panose="020B0604020202020204"/>
                <a:ea typeface="+mn-ea"/>
                <a:cs typeface="+mn-cs"/>
              </a:rPr>
              <a:t>Diolch</a:t>
            </a:r>
            <a:endParaRPr kumimoji="0" lang="en-GB" sz="4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140000"/>
                </a:solidFill>
                <a:effectLst/>
                <a:uLnTx/>
                <a:uFillTx/>
                <a:latin typeface="Arial" panose="020B0604020202020204"/>
                <a:ea typeface="+mn-ea"/>
                <a:cs typeface="+mn-cs"/>
              </a:rPr>
              <a:t>Thank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00364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B076E"/>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CC61C6-BA98-4D36-BC0A-F7981648A416}"/>
              </a:ext>
            </a:extLst>
          </p:cNvPr>
          <p:cNvSpPr txBox="1"/>
          <p:nvPr/>
        </p:nvSpPr>
        <p:spPr>
          <a:xfrm>
            <a:off x="939134" y="1304086"/>
            <a:ext cx="7981346"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Contacts: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Contact our specialist Subject Officers, Technical Adviser and administrative support team for your subject with any queries.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WJEC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Amy Allen-Thomas - Subject Officer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Tania Lucas – Subject Support Officer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E-mail: ccpld@wjec.co.uk</a:t>
            </a:r>
            <a:endParaRPr kumimoji="0" lang="en-US" sz="18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City &amp; Guilds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Suzi Gray – Technical Adviser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Quality: </a:t>
            </a:r>
            <a:r>
              <a:rPr kumimoji="0" lang="en-GB" sz="1800"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GB" sz="1800" b="0"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hclw.quality@cityandguilds.com</a:t>
            </a:r>
            <a:endParaRPr kumimoji="0" lang="en-US" sz="18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General/Customer Support: </a:t>
            </a:r>
            <a:r>
              <a:rPr kumimoji="0" lang="en-GB" sz="1800" b="0"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hclw.customer@cityandguilds.com</a:t>
            </a:r>
            <a:endParaRPr kumimoji="0" lang="en-US" sz="1800" b="0" i="0" u="none" strike="noStrike" kern="1100" cap="none" spc="-5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grpSp>
        <p:nvGrpSpPr>
          <p:cNvPr id="8" name="Group 7">
            <a:extLst>
              <a:ext uri="{FF2B5EF4-FFF2-40B4-BE49-F238E27FC236}">
                <a16:creationId xmlns:a16="http://schemas.microsoft.com/office/drawing/2014/main" id="{14EAFA77-99E0-4A0D-8C44-58DBD4129EA2}"/>
              </a:ext>
            </a:extLst>
          </p:cNvPr>
          <p:cNvGrpSpPr/>
          <p:nvPr/>
        </p:nvGrpSpPr>
        <p:grpSpPr>
          <a:xfrm>
            <a:off x="9287742" y="4016188"/>
            <a:ext cx="2348753" cy="2348753"/>
            <a:chOff x="9287742" y="4016188"/>
            <a:chExt cx="2348753" cy="2348753"/>
          </a:xfrm>
        </p:grpSpPr>
        <p:sp>
          <p:nvSpPr>
            <p:cNvPr id="9" name="Oval 8">
              <a:extLst>
                <a:ext uri="{FF2B5EF4-FFF2-40B4-BE49-F238E27FC236}">
                  <a16:creationId xmlns:a16="http://schemas.microsoft.com/office/drawing/2014/main" id="{21BDAA15-B5D9-4B1F-B2DD-0E666622CE3A}"/>
                </a:ext>
              </a:extLst>
            </p:cNvPr>
            <p:cNvSpPr/>
            <p:nvPr/>
          </p:nvSpPr>
          <p:spPr>
            <a:xfrm>
              <a:off x="9287742" y="4016188"/>
              <a:ext cx="2348753" cy="2348753"/>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0BFCA2BE-1C3C-4462-980B-EF0BCCB6E7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98215" y="4745642"/>
              <a:ext cx="2075523" cy="895908"/>
            </a:xfrm>
            <a:prstGeom prst="rect">
              <a:avLst/>
            </a:prstGeom>
          </p:spPr>
        </p:pic>
      </p:grpSp>
    </p:spTree>
    <p:extLst>
      <p:ext uri="{BB962C8B-B14F-4D97-AF65-F5344CB8AC3E}">
        <p14:creationId xmlns:p14="http://schemas.microsoft.com/office/powerpoint/2010/main" val="4282325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16A838-9D4A-A242-4FB2-B6173E744C04}"/>
              </a:ext>
              <a:ext uri="{C183D7F6-B498-43B3-948B-1728B52AA6E4}">
                <adec:decorative xmlns:adec="http://schemas.microsoft.com/office/drawing/2017/decorative" val="1"/>
              </a:ext>
            </a:extLst>
          </p:cNvPr>
          <p:cNvSpPr/>
          <p:nvPr/>
        </p:nvSpPr>
        <p:spPr>
          <a:xfrm flipV="1">
            <a:off x="1" y="6604000"/>
            <a:ext cx="6676570" cy="254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7A8164F-9CFC-01BD-D195-3BAE20EC1E82}"/>
              </a:ext>
              <a:ext uri="{C183D7F6-B498-43B3-948B-1728B52AA6E4}">
                <adec:decorative xmlns:adec="http://schemas.microsoft.com/office/drawing/2017/decorative" val="1"/>
              </a:ext>
            </a:extLst>
          </p:cNvPr>
          <p:cNvSpPr/>
          <p:nvPr/>
        </p:nvSpPr>
        <p:spPr>
          <a:xfrm flipV="1">
            <a:off x="6676570" y="6604000"/>
            <a:ext cx="2757715" cy="254000"/>
          </a:xfrm>
          <a:prstGeom prst="rect">
            <a:avLst/>
          </a:prstGeom>
          <a:solidFill>
            <a:srgbClr val="E65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347D69F-65BA-1961-F59E-026768C92A41}"/>
              </a:ext>
              <a:ext uri="{C183D7F6-B498-43B3-948B-1728B52AA6E4}">
                <adec:decorative xmlns:adec="http://schemas.microsoft.com/office/drawing/2017/decorative" val="1"/>
              </a:ext>
            </a:extLst>
          </p:cNvPr>
          <p:cNvSpPr/>
          <p:nvPr/>
        </p:nvSpPr>
        <p:spPr>
          <a:xfrm flipV="1">
            <a:off x="9434285" y="6614886"/>
            <a:ext cx="2757715" cy="254000"/>
          </a:xfrm>
          <a:prstGeom prst="rect">
            <a:avLst/>
          </a:prstGeom>
          <a:solidFill>
            <a:srgbClr val="FFC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ABEB70F-6561-3B9F-0AFC-C5517F1C0E70}"/>
              </a:ext>
            </a:extLst>
          </p:cNvPr>
          <p:cNvSpPr/>
          <p:nvPr/>
        </p:nvSpPr>
        <p:spPr>
          <a:xfrm flipV="1">
            <a:off x="0" y="1651892"/>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DDF978D-4FC8-C903-1776-E1C6D89213D2}"/>
              </a:ext>
            </a:extLst>
          </p:cNvPr>
          <p:cNvSpPr txBox="1">
            <a:spLocks/>
          </p:cNvSpPr>
          <p:nvPr/>
        </p:nvSpPr>
        <p:spPr>
          <a:xfrm>
            <a:off x="571767" y="349916"/>
            <a:ext cx="8175171" cy="773063"/>
          </a:xfrm>
          <a:prstGeom prst="rect">
            <a:avLst/>
          </a:prstGeom>
        </p:spPr>
        <p:txBody>
          <a:bodyPr anchor="t">
            <a:normAutofit fontScale="97500"/>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2900" dirty="0">
                <a:solidFill>
                  <a:srgbClr val="009FE3"/>
                </a:solidFill>
                <a:latin typeface="Arial" panose="020B0604020202020204" pitchFamily="34" charset="0"/>
                <a:cs typeface="Arial" panose="020B0604020202020204" pitchFamily="34" charset="0"/>
              </a:rPr>
              <a:t>Event Materials</a:t>
            </a:r>
            <a:br>
              <a:rPr lang="en-GB" sz="4400" kern="1100" spc="-30" dirty="0">
                <a:solidFill>
                  <a:srgbClr val="3DA0E4"/>
                </a:solidFill>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E6083B0-2818-8381-46A6-A6642790A750}"/>
              </a:ext>
            </a:extLst>
          </p:cNvPr>
          <p:cNvSpPr/>
          <p:nvPr/>
        </p:nvSpPr>
        <p:spPr>
          <a:xfrm>
            <a:off x="332164" y="1972656"/>
            <a:ext cx="11527671" cy="1535549"/>
          </a:xfrm>
          <a:prstGeom prst="rect">
            <a:avLst/>
          </a:prstGeom>
        </p:spPr>
        <p:txBody>
          <a:bodyPr wrap="square">
            <a:spAutoFit/>
          </a:bodyPr>
          <a:lstStyle/>
          <a:p>
            <a:pPr defTabSz="457200" fontAlgn="base">
              <a:lnSpc>
                <a:spcPct val="115000"/>
              </a:lnSpc>
              <a:spcBef>
                <a:spcPts val="750"/>
              </a:spcBef>
              <a:spcAft>
                <a:spcPts val="750"/>
              </a:spcAft>
              <a:defRPr/>
            </a:pPr>
            <a:endPar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endParaRPr>
          </a:p>
          <a:p>
            <a:pPr defTabSz="457200" fontAlgn="base">
              <a:lnSpc>
                <a:spcPct val="115000"/>
              </a:lnSpc>
              <a:spcBef>
                <a:spcPts val="750"/>
              </a:spcBef>
              <a:spcAft>
                <a:spcPts val="750"/>
              </a:spcAft>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This PPT presentation will be sent to the email address(es) you provided on registration.</a:t>
            </a:r>
          </a:p>
        </p:txBody>
      </p:sp>
    </p:spTree>
    <p:extLst>
      <p:ext uri="{BB962C8B-B14F-4D97-AF65-F5344CB8AC3E}">
        <p14:creationId xmlns:p14="http://schemas.microsoft.com/office/powerpoint/2010/main" val="2884054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FED2B8-A94F-4049-A8BE-D3E6DB8651ED}"/>
              </a:ext>
            </a:extLst>
          </p:cNvPr>
          <p:cNvSpPr txBox="1"/>
          <p:nvPr/>
        </p:nvSpPr>
        <p:spPr>
          <a:xfrm>
            <a:off x="497356" y="430696"/>
            <a:ext cx="293702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7BB9"/>
                </a:solidFill>
                <a:effectLst/>
                <a:uLnTx/>
                <a:uFillTx/>
                <a:latin typeface="Lato" panose="020F0502020204030203" pitchFamily="34" charset="0"/>
                <a:ea typeface="Lato" panose="020F0502020204030203" pitchFamily="34" charset="0"/>
                <a:cs typeface="Lato" panose="020F0502020204030203" pitchFamily="34" charset="0"/>
              </a:rPr>
              <a:t>Aim and objectives  </a:t>
            </a:r>
          </a:p>
        </p:txBody>
      </p:sp>
      <p:sp>
        <p:nvSpPr>
          <p:cNvPr id="3" name="TextBox 2">
            <a:extLst>
              <a:ext uri="{FF2B5EF4-FFF2-40B4-BE49-F238E27FC236}">
                <a16:creationId xmlns:a16="http://schemas.microsoft.com/office/drawing/2014/main" id="{810611CA-44AB-4EC9-B7C2-AAF51FDA6C48}"/>
              </a:ext>
            </a:extLst>
          </p:cNvPr>
          <p:cNvSpPr txBox="1"/>
          <p:nvPr/>
        </p:nvSpPr>
        <p:spPr>
          <a:xfrm>
            <a:off x="381743" y="1109755"/>
            <a:ext cx="6986010"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This online session will provide participants with an opportunity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40000"/>
              </a:solidFill>
              <a:effectLst/>
              <a:uLnTx/>
              <a:uFillTx/>
              <a:latin typeface="Arial" panose="020B060402020202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GB" sz="2000" b="0" i="0" u="none" strike="noStrike" kern="1200" cap="none" spc="0" normalizeH="0" baseline="0" noProof="0" dirty="0">
                <a:ln>
                  <a:noFill/>
                </a:ln>
                <a:solidFill>
                  <a:srgbClr val="140000"/>
                </a:solidFill>
                <a:effectLst/>
                <a:uLnTx/>
                <a:uFillTx/>
                <a:latin typeface="Arial" panose="020B0604020202020204" pitchFamily="34" charset="0"/>
                <a:ea typeface="Times New Roman" panose="02020603050405020304" pitchFamily="18" charset="0"/>
                <a:cs typeface="+mn-cs"/>
              </a:rPr>
              <a:t>Listen to Principal Examiner feedback and review example answers on Unit 330 from June 2023 examination </a:t>
            </a: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GB" sz="2000" dirty="0">
                <a:solidFill>
                  <a:srgbClr val="140000"/>
                </a:solidFill>
                <a:latin typeface="Arial" panose="020B0604020202020204" pitchFamily="34" charset="0"/>
                <a:ea typeface="Times New Roman" panose="02020603050405020304" pitchFamily="18" charset="0"/>
              </a:rPr>
              <a:t>Changes to Level 3 CCPLD: Practice and theory specification</a:t>
            </a:r>
            <a:endParaRPr kumimoji="0" lang="en-GB" sz="2000" b="0" i="0" u="none" strike="noStrike" kern="1200" cap="none" spc="0" normalizeH="0" baseline="0" noProof="0" dirty="0">
              <a:ln>
                <a:noFill/>
              </a:ln>
              <a:solidFill>
                <a:srgbClr val="140000"/>
              </a:solidFill>
              <a:effectLst/>
              <a:uLnTx/>
              <a:uFillTx/>
              <a:latin typeface="Arial" panose="020B060402020202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GB" sz="2000" b="0" i="0" u="none" strike="noStrike" kern="1200" cap="none" spc="0" normalizeH="0" baseline="0" noProof="0" dirty="0">
                <a:ln>
                  <a:noFill/>
                </a:ln>
                <a:solidFill>
                  <a:srgbClr val="140000"/>
                </a:solidFill>
                <a:effectLst/>
                <a:uLnTx/>
                <a:uFillTx/>
                <a:latin typeface="Arial" panose="020B0604020202020204" pitchFamily="34" charset="0"/>
                <a:ea typeface="Times New Roman" panose="02020603050405020304" pitchFamily="18" charset="0"/>
                <a:cs typeface="+mn-cs"/>
              </a:rPr>
              <a:t>Question and answer opportunities with the technical adviser and subject specialist</a:t>
            </a:r>
            <a:endParaRPr kumimoji="0" lang="en-GB" sz="2000" b="0" i="0" u="none" strike="noStrike" kern="1200" cap="none" spc="0" normalizeH="0" baseline="0" noProof="0" dirty="0">
              <a:ln>
                <a:noFill/>
              </a:ln>
              <a:solidFill>
                <a:srgbClr val="140000"/>
              </a:solidFill>
              <a:effectLst/>
              <a:uLnTx/>
              <a:uFillTx/>
              <a:latin typeface="Calibri" panose="020F0502020204030204" pitchFamily="34" charset="0"/>
              <a:ea typeface="Calibri" panose="020F0502020204030204" pitchFamily="34" charset="0"/>
              <a:cs typeface="+mn-cs"/>
            </a:endParaRPr>
          </a:p>
        </p:txBody>
      </p:sp>
      <p:pic>
        <p:nvPicPr>
          <p:cNvPr id="4" name="Picture 3">
            <a:extLst>
              <a:ext uri="{FF2B5EF4-FFF2-40B4-BE49-F238E27FC236}">
                <a16:creationId xmlns:a16="http://schemas.microsoft.com/office/drawing/2014/main" id="{CA84218F-45E1-4F1D-87E5-07A3674935D9}"/>
              </a:ext>
            </a:extLst>
          </p:cNvPr>
          <p:cNvPicPr>
            <a:picLocks noChangeAspect="1"/>
          </p:cNvPicPr>
          <p:nvPr/>
        </p:nvPicPr>
        <p:blipFill>
          <a:blip r:embed="rId2"/>
          <a:stretch>
            <a:fillRect/>
          </a:stretch>
        </p:blipFill>
        <p:spPr>
          <a:xfrm>
            <a:off x="9432832" y="4167976"/>
            <a:ext cx="2261812" cy="2206943"/>
          </a:xfrm>
          <a:prstGeom prst="rect">
            <a:avLst/>
          </a:prstGeom>
        </p:spPr>
      </p:pic>
      <p:sp>
        <p:nvSpPr>
          <p:cNvPr id="6" name="TextBox 5">
            <a:extLst>
              <a:ext uri="{FF2B5EF4-FFF2-40B4-BE49-F238E27FC236}">
                <a16:creationId xmlns:a16="http://schemas.microsoft.com/office/drawing/2014/main" id="{6E4387A0-37D1-4790-9525-516339597FD0}"/>
              </a:ext>
            </a:extLst>
          </p:cNvPr>
          <p:cNvSpPr txBox="1"/>
          <p:nvPr/>
        </p:nvSpPr>
        <p:spPr>
          <a:xfrm>
            <a:off x="1388891" y="5179441"/>
            <a:ext cx="6094476" cy="830997"/>
          </a:xfrm>
          <a:prstGeom prst="rect">
            <a:avLst/>
          </a:prstGeom>
          <a:no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140000"/>
                </a:solidFill>
                <a:effectLst/>
                <a:uLnTx/>
                <a:uFillTx/>
                <a:latin typeface="Arial" panose="020B0604020202020204"/>
                <a:ea typeface="+mn-ea"/>
                <a:cs typeface="+mn-cs"/>
              </a:rPr>
              <a:t>New Mailbox for WJEC CCPLD Qualifications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14000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70C0"/>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CCPLD@wjec.co.uk</a:t>
            </a:r>
            <a:r>
              <a:rPr kumimoji="0" lang="en-GB" sz="2000" b="0" i="0" u="none" strike="noStrike" kern="1200" cap="none" spc="0" normalizeH="0" baseline="0" noProof="0">
                <a:ln>
                  <a:noFill/>
                </a:ln>
                <a:solidFill>
                  <a:srgbClr val="0070C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3716472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B04B15-9A0F-4256-BD4B-169C61E739D1}"/>
              </a:ext>
            </a:extLst>
          </p:cNvPr>
          <p:cNvSpPr>
            <a:spLocks noGrp="1"/>
          </p:cNvSpPr>
          <p:nvPr>
            <p:ph sz="quarter" idx="10"/>
          </p:nvPr>
        </p:nvSpPr>
        <p:spPr/>
        <p:txBody>
          <a:bodyPr/>
          <a:lstStyle/>
          <a:p>
            <a:pPr marL="0" algn="l" rtl="0" eaLnBrk="1" fontAlgn="t" latinLnBrk="0" hangingPunct="1">
              <a:spcBef>
                <a:spcPts val="0"/>
              </a:spcBef>
              <a:spcAft>
                <a:spcPts val="0"/>
              </a:spcAft>
            </a:pPr>
            <a:endParaRPr lang="en-GB" sz="1800" b="0" i="0" u="none" strike="noStrike">
              <a:effectLst/>
              <a:latin typeface="Arial" panose="020B0604020202020204" pitchFamily="34" charset="0"/>
            </a:endParaRPr>
          </a:p>
          <a:p>
            <a:pPr marL="0" algn="ctr" rtl="0" eaLnBrk="1" fontAlgn="t" latinLnBrk="0" hangingPunct="1">
              <a:spcBef>
                <a:spcPts val="0"/>
              </a:spcBef>
              <a:spcAft>
                <a:spcPts val="0"/>
              </a:spcAft>
            </a:pPr>
            <a:r>
              <a:rPr lang="en-GB" sz="1800" b="1" i="0" u="none" strike="noStrike" kern="1200">
                <a:solidFill>
                  <a:srgbClr val="FFFFFF"/>
                </a:solidFill>
                <a:effectLst/>
                <a:latin typeface="Arial" panose="020B0604020202020204" pitchFamily="34" charset="0"/>
              </a:rPr>
              <a:t>Paper </a:t>
            </a:r>
            <a:endParaRPr lang="en-GB" sz="1800" b="0" i="0" u="none" strike="noStrike">
              <a:effectLst/>
              <a:latin typeface="Arial" panose="020B0604020202020204" pitchFamily="34" charset="0"/>
            </a:endParaRPr>
          </a:p>
          <a:p>
            <a:pPr marL="0" algn="ctr" rtl="0" eaLnBrk="1" fontAlgn="t" latinLnBrk="0" hangingPunct="1">
              <a:spcBef>
                <a:spcPts val="0"/>
              </a:spcBef>
              <a:spcAft>
                <a:spcPts val="0"/>
              </a:spcAft>
            </a:pPr>
            <a:r>
              <a:rPr lang="en-GB" sz="1800" b="1" i="0" u="none" strike="noStrike" kern="1200">
                <a:solidFill>
                  <a:srgbClr val="FFFFFF"/>
                </a:solidFill>
                <a:effectLst/>
                <a:latin typeface="Arial" panose="020B0604020202020204" pitchFamily="34" charset="0"/>
              </a:rPr>
              <a:t>Onscreen </a:t>
            </a:r>
            <a:endParaRPr lang="en-GB" sz="1800" b="0" i="0" u="none" strike="noStrike">
              <a:effectLst/>
              <a:latin typeface="Arial" panose="020B0604020202020204" pitchFamily="34" charset="0"/>
            </a:endParaRPr>
          </a:p>
          <a:p>
            <a:pPr marL="0" algn="l" rtl="0" eaLnBrk="1" fontAlgn="t" latinLnBrk="0" hangingPunct="1">
              <a:spcBef>
                <a:spcPts val="0"/>
              </a:spcBef>
              <a:spcAft>
                <a:spcPts val="0"/>
              </a:spcAft>
            </a:pPr>
            <a:endParaRPr lang="en-GB" sz="1800" b="0" i="0" u="none" strike="noStrike">
              <a:effectLst/>
              <a:latin typeface="Arial" panose="020B0604020202020204" pitchFamily="34" charset="0"/>
            </a:endParaRPr>
          </a:p>
          <a:p>
            <a:pPr marL="0" algn="ctr" rtl="0" eaLnBrk="1" fontAlgn="t" latinLnBrk="0" hangingPunct="1">
              <a:spcBef>
                <a:spcPts val="0"/>
              </a:spcBef>
              <a:spcAft>
                <a:spcPts val="0"/>
              </a:spcAft>
            </a:pPr>
            <a:r>
              <a:rPr lang="en-GB" sz="1800" b="1" i="0" u="none" strike="noStrike" kern="1200">
                <a:solidFill>
                  <a:srgbClr val="FFFFFF"/>
                </a:solidFill>
                <a:effectLst/>
                <a:latin typeface="Arial" panose="020B0604020202020204" pitchFamily="34" charset="0"/>
              </a:rPr>
              <a:t>Paper </a:t>
            </a:r>
            <a:endParaRPr lang="en-GB" sz="1800" b="0" i="0" u="none" strike="noStrike">
              <a:effectLst/>
              <a:latin typeface="Arial" panose="020B0604020202020204" pitchFamily="34" charset="0"/>
            </a:endParaRPr>
          </a:p>
          <a:p>
            <a:endParaRPr lang="en-GB"/>
          </a:p>
        </p:txBody>
      </p:sp>
      <p:sp>
        <p:nvSpPr>
          <p:cNvPr id="3" name="Title 2">
            <a:extLst>
              <a:ext uri="{FF2B5EF4-FFF2-40B4-BE49-F238E27FC236}">
                <a16:creationId xmlns:a16="http://schemas.microsoft.com/office/drawing/2014/main" id="{22E93059-76E4-4DF1-9482-BC73CD47D6BF}"/>
              </a:ext>
            </a:extLst>
          </p:cNvPr>
          <p:cNvSpPr>
            <a:spLocks noGrp="1"/>
          </p:cNvSpPr>
          <p:nvPr>
            <p:ph type="title"/>
          </p:nvPr>
        </p:nvSpPr>
        <p:spPr/>
        <p:txBody>
          <a:bodyPr/>
          <a:lstStyle/>
          <a:p>
            <a:r>
              <a:rPr lang="en-GB" dirty="0"/>
              <a:t>Entries June 2023</a:t>
            </a:r>
          </a:p>
        </p:txBody>
      </p:sp>
      <p:graphicFrame>
        <p:nvGraphicFramePr>
          <p:cNvPr id="4" name="Table 4">
            <a:extLst>
              <a:ext uri="{FF2B5EF4-FFF2-40B4-BE49-F238E27FC236}">
                <a16:creationId xmlns:a16="http://schemas.microsoft.com/office/drawing/2014/main" id="{DA876F7D-DB57-425E-9D3D-8194C941B8C4}"/>
              </a:ext>
            </a:extLst>
          </p:cNvPr>
          <p:cNvGraphicFramePr>
            <a:graphicFrameLocks noGrp="1"/>
          </p:cNvGraphicFramePr>
          <p:nvPr>
            <p:extLst>
              <p:ext uri="{D42A27DB-BD31-4B8C-83A1-F6EECF244321}">
                <p14:modId xmlns:p14="http://schemas.microsoft.com/office/powerpoint/2010/main" val="598965354"/>
              </p:ext>
            </p:extLst>
          </p:nvPr>
        </p:nvGraphicFramePr>
        <p:xfrm>
          <a:off x="282011" y="1563565"/>
          <a:ext cx="11527353" cy="1766821"/>
        </p:xfrm>
        <a:graphic>
          <a:graphicData uri="http://schemas.openxmlformats.org/drawingml/2006/table">
            <a:tbl>
              <a:tblPr firstRow="1" bandRow="1">
                <a:tableStyleId>{5C22544A-7EE6-4342-B048-85BDC9FD1C3A}</a:tableStyleId>
              </a:tblPr>
              <a:tblGrid>
                <a:gridCol w="3842451">
                  <a:extLst>
                    <a:ext uri="{9D8B030D-6E8A-4147-A177-3AD203B41FA5}">
                      <a16:colId xmlns:a16="http://schemas.microsoft.com/office/drawing/2014/main" val="251930185"/>
                    </a:ext>
                  </a:extLst>
                </a:gridCol>
                <a:gridCol w="3842451">
                  <a:extLst>
                    <a:ext uri="{9D8B030D-6E8A-4147-A177-3AD203B41FA5}">
                      <a16:colId xmlns:a16="http://schemas.microsoft.com/office/drawing/2014/main" val="4105220407"/>
                    </a:ext>
                  </a:extLst>
                </a:gridCol>
                <a:gridCol w="3842451">
                  <a:extLst>
                    <a:ext uri="{9D8B030D-6E8A-4147-A177-3AD203B41FA5}">
                      <a16:colId xmlns:a16="http://schemas.microsoft.com/office/drawing/2014/main" val="4053017773"/>
                    </a:ext>
                  </a:extLst>
                </a:gridCol>
              </a:tblGrid>
              <a:tr h="486661">
                <a:tc>
                  <a:txBody>
                    <a:bodyPr/>
                    <a:lstStyle/>
                    <a:p>
                      <a:endParaRPr lang="en-GB"/>
                    </a:p>
                  </a:txBody>
                  <a:tcPr/>
                </a:tc>
                <a:tc>
                  <a:txBody>
                    <a:bodyPr/>
                    <a:lstStyle/>
                    <a:p>
                      <a:pPr algn="ctr"/>
                      <a:r>
                        <a:rPr lang="en-GB" dirty="0"/>
                        <a:t>Paper</a:t>
                      </a:r>
                    </a:p>
                  </a:txBody>
                  <a:tcPr/>
                </a:tc>
                <a:tc>
                  <a:txBody>
                    <a:bodyPr/>
                    <a:lstStyle/>
                    <a:p>
                      <a:pPr algn="ctr"/>
                      <a:r>
                        <a:rPr lang="en-GB"/>
                        <a:t>Onscreen </a:t>
                      </a:r>
                    </a:p>
                  </a:txBody>
                  <a:tcPr/>
                </a:tc>
                <a:extLst>
                  <a:ext uri="{0D108BD9-81ED-4DB2-BD59-A6C34878D82A}">
                    <a16:rowId xmlns:a16="http://schemas.microsoft.com/office/drawing/2014/main" val="1326307410"/>
                  </a:ext>
                </a:extLst>
              </a:tr>
              <a:tr h="355877">
                <a:tc>
                  <a:txBody>
                    <a:bodyPr/>
                    <a:lstStyle/>
                    <a:p>
                      <a:r>
                        <a:rPr lang="en-GB" dirty="0"/>
                        <a:t>Number of entries </a:t>
                      </a:r>
                    </a:p>
                    <a:p>
                      <a:endParaRPr lang="en-GB" dirty="0"/>
                    </a:p>
                  </a:txBody>
                  <a:tcPr/>
                </a:tc>
                <a:tc>
                  <a:txBody>
                    <a:bodyPr/>
                    <a:lstStyle/>
                    <a:p>
                      <a:pPr algn="ctr"/>
                      <a:r>
                        <a:rPr lang="en-GB" dirty="0"/>
                        <a:t>88</a:t>
                      </a:r>
                    </a:p>
                  </a:txBody>
                  <a:tcPr/>
                </a:tc>
                <a:tc>
                  <a:txBody>
                    <a:bodyPr/>
                    <a:lstStyle/>
                    <a:p>
                      <a:pPr algn="ctr"/>
                      <a:r>
                        <a:rPr lang="en-GB" dirty="0"/>
                        <a:t>68</a:t>
                      </a:r>
                    </a:p>
                  </a:txBody>
                  <a:tcPr/>
                </a:tc>
                <a:extLst>
                  <a:ext uri="{0D108BD9-81ED-4DB2-BD59-A6C34878D82A}">
                    <a16:rowId xmlns:a16="http://schemas.microsoft.com/office/drawing/2014/main" val="3819261851"/>
                  </a:ext>
                </a:extLst>
              </a:tr>
              <a:tr h="370840">
                <a:tc>
                  <a:txBody>
                    <a:bodyPr/>
                    <a:lstStyle/>
                    <a:p>
                      <a:r>
                        <a:rPr lang="en-GB" dirty="0"/>
                        <a:t>Mean mark </a:t>
                      </a:r>
                    </a:p>
                    <a:p>
                      <a:endParaRPr lang="en-GB" dirty="0"/>
                    </a:p>
                  </a:txBody>
                  <a:tcPr/>
                </a:tc>
                <a:tc>
                  <a:txBody>
                    <a:bodyPr/>
                    <a:lstStyle/>
                    <a:p>
                      <a:pPr algn="ctr"/>
                      <a:r>
                        <a:rPr lang="en-GB" dirty="0"/>
                        <a:t>45</a:t>
                      </a:r>
                    </a:p>
                  </a:txBody>
                  <a:tcPr/>
                </a:tc>
                <a:tc>
                  <a:txBody>
                    <a:bodyPr/>
                    <a:lstStyle/>
                    <a:p>
                      <a:pPr algn="ctr"/>
                      <a:r>
                        <a:rPr lang="en-GB" dirty="0"/>
                        <a:t>49.9</a:t>
                      </a:r>
                    </a:p>
                  </a:txBody>
                  <a:tcPr/>
                </a:tc>
                <a:extLst>
                  <a:ext uri="{0D108BD9-81ED-4DB2-BD59-A6C34878D82A}">
                    <a16:rowId xmlns:a16="http://schemas.microsoft.com/office/drawing/2014/main" val="54263562"/>
                  </a:ext>
                </a:extLst>
              </a:tr>
            </a:tbl>
          </a:graphicData>
        </a:graphic>
      </p:graphicFrame>
      <p:pic>
        <p:nvPicPr>
          <p:cNvPr id="10" name="Picture 9">
            <a:extLst>
              <a:ext uri="{FF2B5EF4-FFF2-40B4-BE49-F238E27FC236}">
                <a16:creationId xmlns:a16="http://schemas.microsoft.com/office/drawing/2014/main" id="{3F19F534-0B8B-653B-9A78-304EEC6035E8}"/>
              </a:ext>
            </a:extLst>
          </p:cNvPr>
          <p:cNvPicPr>
            <a:picLocks noChangeAspect="1"/>
          </p:cNvPicPr>
          <p:nvPr/>
        </p:nvPicPr>
        <p:blipFill>
          <a:blip r:embed="rId2"/>
          <a:stretch>
            <a:fillRect/>
          </a:stretch>
        </p:blipFill>
        <p:spPr>
          <a:xfrm>
            <a:off x="2391478" y="3991197"/>
            <a:ext cx="7026421" cy="2328641"/>
          </a:xfrm>
          <a:prstGeom prst="rect">
            <a:avLst/>
          </a:prstGeom>
        </p:spPr>
      </p:pic>
    </p:spTree>
    <p:extLst>
      <p:ext uri="{BB962C8B-B14F-4D97-AF65-F5344CB8AC3E}">
        <p14:creationId xmlns:p14="http://schemas.microsoft.com/office/powerpoint/2010/main" val="2193648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5E4A6E-0A95-92EF-F4FF-ADB41D986006}"/>
              </a:ext>
            </a:extLst>
          </p:cNvPr>
          <p:cNvPicPr>
            <a:picLocks noChangeAspect="1"/>
          </p:cNvPicPr>
          <p:nvPr/>
        </p:nvPicPr>
        <p:blipFill>
          <a:blip r:embed="rId2"/>
          <a:stretch>
            <a:fillRect/>
          </a:stretch>
        </p:blipFill>
        <p:spPr>
          <a:xfrm>
            <a:off x="481931" y="1712890"/>
            <a:ext cx="5863292" cy="5057895"/>
          </a:xfrm>
          <a:prstGeom prst="rect">
            <a:avLst/>
          </a:prstGeom>
        </p:spPr>
      </p:pic>
      <p:sp>
        <p:nvSpPr>
          <p:cNvPr id="3" name="Title 2">
            <a:extLst>
              <a:ext uri="{FF2B5EF4-FFF2-40B4-BE49-F238E27FC236}">
                <a16:creationId xmlns:a16="http://schemas.microsoft.com/office/drawing/2014/main" id="{4DB22DDB-1DB9-44D9-A3F8-CC5750AFE5A9}"/>
              </a:ext>
            </a:extLst>
          </p:cNvPr>
          <p:cNvSpPr>
            <a:spLocks noGrp="1"/>
          </p:cNvSpPr>
          <p:nvPr>
            <p:ph type="title"/>
          </p:nvPr>
        </p:nvSpPr>
        <p:spPr/>
        <p:txBody>
          <a:bodyPr/>
          <a:lstStyle/>
          <a:p>
            <a:r>
              <a:rPr lang="en-GB"/>
              <a:t>UMS calculator</a:t>
            </a:r>
          </a:p>
        </p:txBody>
      </p:sp>
      <p:sp>
        <p:nvSpPr>
          <p:cNvPr id="6" name="TextBox 5">
            <a:extLst>
              <a:ext uri="{FF2B5EF4-FFF2-40B4-BE49-F238E27FC236}">
                <a16:creationId xmlns:a16="http://schemas.microsoft.com/office/drawing/2014/main" id="{39AE1E35-634A-49D2-991B-7CE1DFDC3E18}"/>
              </a:ext>
            </a:extLst>
          </p:cNvPr>
          <p:cNvSpPr txBox="1"/>
          <p:nvPr/>
        </p:nvSpPr>
        <p:spPr>
          <a:xfrm>
            <a:off x="6845870" y="3244334"/>
            <a:ext cx="5003643" cy="369332"/>
          </a:xfrm>
          <a:prstGeom prst="rect">
            <a:avLst/>
          </a:prstGeom>
          <a:noFill/>
        </p:spPr>
        <p:txBody>
          <a:bodyPr wrap="square" rtlCol="0">
            <a:spAutoFit/>
          </a:bodyPr>
          <a:lstStyle/>
          <a:p>
            <a:pPr algn="ctr"/>
            <a:r>
              <a:rPr lang="en-GB" dirty="0"/>
              <a:t>Unit 330 and 331 UMS combined grade</a:t>
            </a:r>
          </a:p>
        </p:txBody>
      </p:sp>
      <p:pic>
        <p:nvPicPr>
          <p:cNvPr id="8" name="Picture 7">
            <a:extLst>
              <a:ext uri="{FF2B5EF4-FFF2-40B4-BE49-F238E27FC236}">
                <a16:creationId xmlns:a16="http://schemas.microsoft.com/office/drawing/2014/main" id="{19BC7CD9-23BE-428F-8CE4-A7F8AFA93EE4}"/>
              </a:ext>
            </a:extLst>
          </p:cNvPr>
          <p:cNvPicPr>
            <a:picLocks noChangeAspect="1"/>
          </p:cNvPicPr>
          <p:nvPr/>
        </p:nvPicPr>
        <p:blipFill>
          <a:blip r:embed="rId3"/>
          <a:stretch>
            <a:fillRect/>
          </a:stretch>
        </p:blipFill>
        <p:spPr>
          <a:xfrm>
            <a:off x="6331810" y="3897125"/>
            <a:ext cx="5734050" cy="942975"/>
          </a:xfrm>
          <a:prstGeom prst="rect">
            <a:avLst/>
          </a:prstGeom>
        </p:spPr>
      </p:pic>
      <p:sp>
        <p:nvSpPr>
          <p:cNvPr id="9" name="Oval 8">
            <a:extLst>
              <a:ext uri="{FF2B5EF4-FFF2-40B4-BE49-F238E27FC236}">
                <a16:creationId xmlns:a16="http://schemas.microsoft.com/office/drawing/2014/main" id="{55D17959-EFCB-4431-A819-D74548119682}"/>
              </a:ext>
            </a:extLst>
          </p:cNvPr>
          <p:cNvSpPr/>
          <p:nvPr/>
        </p:nvSpPr>
        <p:spPr>
          <a:xfrm>
            <a:off x="282011" y="1623682"/>
            <a:ext cx="6263132" cy="540913"/>
          </a:xfrm>
          <a:prstGeom prst="ellipse">
            <a:avLst/>
          </a:prstGeom>
          <a:ln>
            <a:solidFill>
              <a:schemeClr val="accent1">
                <a:lumMod val="40000"/>
                <a:lumOff val="60000"/>
              </a:schemeClr>
            </a:solidFill>
          </a:ln>
        </p:spPr>
        <p:txBody>
          <a:bodyPr wrap="none" lIns="0" tIns="0" rIns="0" bIns="0" rtlCol="0" anchor="ctr">
            <a:noAutofit/>
          </a:bodyPr>
          <a:lstStyle/>
          <a:p>
            <a:pPr algn="ctr"/>
            <a:endParaRPr lang="en-GB">
              <a:solidFill>
                <a:srgbClr val="000000"/>
              </a:solidFill>
            </a:endParaRPr>
          </a:p>
        </p:txBody>
      </p:sp>
      <p:sp>
        <p:nvSpPr>
          <p:cNvPr id="7" name="TextBox 6">
            <a:extLst>
              <a:ext uri="{FF2B5EF4-FFF2-40B4-BE49-F238E27FC236}">
                <a16:creationId xmlns:a16="http://schemas.microsoft.com/office/drawing/2014/main" id="{565C8446-7C0F-AF78-518F-B500CCF1284D}"/>
              </a:ext>
            </a:extLst>
          </p:cNvPr>
          <p:cNvSpPr txBox="1"/>
          <p:nvPr/>
        </p:nvSpPr>
        <p:spPr>
          <a:xfrm>
            <a:off x="282011" y="1080479"/>
            <a:ext cx="6096000" cy="369332"/>
          </a:xfrm>
          <a:prstGeom prst="rect">
            <a:avLst/>
          </a:prstGeom>
          <a:noFill/>
        </p:spPr>
        <p:txBody>
          <a:bodyPr wrap="square">
            <a:spAutoFit/>
          </a:bodyPr>
          <a:lstStyle/>
          <a:p>
            <a:r>
              <a:rPr lang="en-GB">
                <a:hlinkClick r:id="rId4"/>
              </a:rPr>
              <a:t>https://www.wjecservices.co.uk/MarkToUMS/default.aspx</a:t>
            </a:r>
            <a:r>
              <a:rPr lang="en-GB"/>
              <a:t> </a:t>
            </a:r>
          </a:p>
        </p:txBody>
      </p:sp>
    </p:spTree>
    <p:extLst>
      <p:ext uri="{BB962C8B-B14F-4D97-AF65-F5344CB8AC3E}">
        <p14:creationId xmlns:p14="http://schemas.microsoft.com/office/powerpoint/2010/main" val="596367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9153" y="1304360"/>
            <a:ext cx="4273666" cy="4249280"/>
          </a:xfrm>
          <a:prstGeom prst="rect">
            <a:avLst/>
          </a:prstGeom>
        </p:spPr>
      </p:pic>
      <p:sp>
        <p:nvSpPr>
          <p:cNvPr id="5" name="TextBox 4">
            <a:extLst>
              <a:ext uri="{FF2B5EF4-FFF2-40B4-BE49-F238E27FC236}">
                <a16:creationId xmlns:a16="http://schemas.microsoft.com/office/drawing/2014/main" id="{C6CDF235-E227-42A0-B7E9-66D61C27F5FB}"/>
              </a:ext>
            </a:extLst>
          </p:cNvPr>
          <p:cNvSpPr txBox="1"/>
          <p:nvPr/>
        </p:nvSpPr>
        <p:spPr>
          <a:xfrm>
            <a:off x="5528104" y="2920484"/>
            <a:ext cx="4958148"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panose="020B0604020202020204"/>
                <a:ea typeface="+mn-ea"/>
                <a:cs typeface="+mn-cs"/>
              </a:rPr>
              <a:t>Unit 330 – Summer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panose="020B0604020202020204"/>
                <a:ea typeface="+mn-ea"/>
                <a:cs typeface="+mn-cs"/>
              </a:rPr>
              <a:t>Support Pack </a:t>
            </a:r>
          </a:p>
        </p:txBody>
      </p:sp>
    </p:spTree>
    <p:extLst>
      <p:ext uri="{BB962C8B-B14F-4D97-AF65-F5344CB8AC3E}">
        <p14:creationId xmlns:p14="http://schemas.microsoft.com/office/powerpoint/2010/main" val="4013483927"/>
      </p:ext>
    </p:extLst>
  </p:cSld>
  <p:clrMapOvr>
    <a:masterClrMapping/>
  </p:clrMapOvr>
</p:sld>
</file>

<file path=ppt/theme/theme1.xml><?xml version="1.0" encoding="utf-8"?>
<a:theme xmlns:a="http://schemas.openxmlformats.org/drawingml/2006/main" name="Office Theme">
  <a:themeElements>
    <a:clrScheme name="City and guilds 0119">
      <a:dk1>
        <a:srgbClr val="140000"/>
      </a:dk1>
      <a:lt1>
        <a:srgbClr val="FFFFFF"/>
      </a:lt1>
      <a:dk2>
        <a:srgbClr val="F94130"/>
      </a:dk2>
      <a:lt2>
        <a:srgbClr val="00B5E2"/>
      </a:lt2>
      <a:accent1>
        <a:srgbClr val="007BB9"/>
      </a:accent1>
      <a:accent2>
        <a:srgbClr val="00BFB3"/>
      </a:accent2>
      <a:accent3>
        <a:srgbClr val="FFC841"/>
      </a:accent3>
      <a:accent4>
        <a:srgbClr val="65B2E6"/>
      </a:accent4>
      <a:accent5>
        <a:srgbClr val="97D700"/>
      </a:accent5>
      <a:accent6>
        <a:srgbClr val="C6C6C6"/>
      </a:accent6>
      <a:hlink>
        <a:srgbClr val="8C286E"/>
      </a:hlink>
      <a:folHlink>
        <a:srgbClr val="CE00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lIns="0" tIns="0" rIns="0" bIns="0">
        <a:noAutofit/>
      </a:bodyPr>
      <a:lstStyle>
        <a:defPPr>
          <a:defRPr>
            <a:solidFill>
              <a:srgbClr val="000000"/>
            </a:solidFill>
          </a:defRPr>
        </a:defPPr>
      </a:lstStyle>
    </a:spDef>
  </a:objectDefaults>
  <a:extraClrSchemeLst/>
  <a:extLst>
    <a:ext uri="{05A4C25C-085E-4340-85A3-A5531E510DB2}">
      <thm15:themeFamily xmlns:thm15="http://schemas.microsoft.com/office/thememl/2012/main" name="C&amp;G_PowerPoint_New_Template_V1 [Read-Only]" id="{9814EAAC-C1C9-41D0-82E1-0AF7615562C8}" vid="{3259BF9B-0B01-4419-95C1-0789706EF412}"/>
    </a:ext>
  </a:extLst>
</a:theme>
</file>

<file path=ppt/theme/theme2.xml><?xml version="1.0" encoding="utf-8"?>
<a:theme xmlns:a="http://schemas.openxmlformats.org/drawingml/2006/main" name="1_Office Theme">
  <a:themeElements>
    <a:clrScheme name="City and guilds 0119">
      <a:dk1>
        <a:srgbClr val="140000"/>
      </a:dk1>
      <a:lt1>
        <a:srgbClr val="FFFFFF"/>
      </a:lt1>
      <a:dk2>
        <a:srgbClr val="F94130"/>
      </a:dk2>
      <a:lt2>
        <a:srgbClr val="00B5E2"/>
      </a:lt2>
      <a:accent1>
        <a:srgbClr val="007BB9"/>
      </a:accent1>
      <a:accent2>
        <a:srgbClr val="00BFB3"/>
      </a:accent2>
      <a:accent3>
        <a:srgbClr val="FFC841"/>
      </a:accent3>
      <a:accent4>
        <a:srgbClr val="65B2E6"/>
      </a:accent4>
      <a:accent5>
        <a:srgbClr val="97D700"/>
      </a:accent5>
      <a:accent6>
        <a:srgbClr val="C6C6C6"/>
      </a:accent6>
      <a:hlink>
        <a:srgbClr val="8C286E"/>
      </a:hlink>
      <a:folHlink>
        <a:srgbClr val="CE00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lIns="0" tIns="0" rIns="0" bIns="0">
        <a:noAutofit/>
      </a:bodyPr>
      <a:lstStyle>
        <a:defPPr>
          <a:defRPr>
            <a:solidFill>
              <a:srgbClr val="000000"/>
            </a:solidFill>
          </a:defRPr>
        </a:defPPr>
      </a:lstStyle>
    </a:spDef>
  </a:objectDefaults>
  <a:extraClrSchemeLst/>
  <a:extLst>
    <a:ext uri="{05A4C25C-085E-4340-85A3-A5531E510DB2}">
      <thm15:themeFamily xmlns:thm15="http://schemas.microsoft.com/office/thememl/2012/main" name="C&amp;G_PowerPoint_New_Template_V1 [Read-Only]" id="{9814EAAC-C1C9-41D0-82E1-0AF7615562C8}" vid="{3259BF9B-0B01-4419-95C1-0789706EF41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8D75E50D38D1449095CDF5BED87B3E" ma:contentTypeVersion="19" ma:contentTypeDescription="Create a new document." ma:contentTypeScope="" ma:versionID="edb3c5d84f4fd9e362494673d3915ff5">
  <xsd:schema xmlns:xsd="http://www.w3.org/2001/XMLSchema" xmlns:xs="http://www.w3.org/2001/XMLSchema" xmlns:p="http://schemas.microsoft.com/office/2006/metadata/properties" xmlns:ns2="101960c9-2583-49a4-9434-4c0cad7b266a" xmlns:ns3="10ebebe9-ad9c-417c-96aa-6a2f5b72dbd6" targetNamespace="http://schemas.microsoft.com/office/2006/metadata/properties" ma:root="true" ma:fieldsID="fb67e4663186fd829e87fd174d0e1b57" ns2:_="" ns3:_="">
    <xsd:import namespace="101960c9-2583-49a4-9434-4c0cad7b266a"/>
    <xsd:import namespace="10ebebe9-ad9c-417c-96aa-6a2f5b72db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QA"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960c9-2583-49a4-9434-4c0cad7b2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QA" ma:index="11" nillable="true" ma:displayName="QA" ma:format="Dropdown" ma:internalName="QA">
      <xsd:simpleType>
        <xsd:restriction base="dms:Text">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ebebe9-ad9c-417c-96aa-6a2f5b72db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40415d4-f299-47ec-b407-4f9e04a2822d}" ma:internalName="TaxCatchAll" ma:showField="CatchAllData" ma:web="10ebebe9-ad9c-417c-96aa-6a2f5b72db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0ebebe9-ad9c-417c-96aa-6a2f5b72dbd6" xsi:nil="true"/>
    <QA xmlns="101960c9-2583-49a4-9434-4c0cad7b266a" xsi:nil="true"/>
    <lcf76f155ced4ddcb4097134ff3c332f xmlns="101960c9-2583-49a4-9434-4c0cad7b266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D7F1651-5B2A-4B16-9EFE-F4259EAB826F}">
  <ds:schemaRefs>
    <ds:schemaRef ds:uri="http://schemas.microsoft.com/sharepoint/v3/contenttype/forms"/>
  </ds:schemaRefs>
</ds:datastoreItem>
</file>

<file path=customXml/itemProps2.xml><?xml version="1.0" encoding="utf-8"?>
<ds:datastoreItem xmlns:ds="http://schemas.openxmlformats.org/officeDocument/2006/customXml" ds:itemID="{2D87973E-CB18-4833-A1B0-FDD7BB149A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1960c9-2583-49a4-9434-4c0cad7b266a"/>
    <ds:schemaRef ds:uri="10ebebe9-ad9c-417c-96aa-6a2f5b72db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CF2C5D-BA0A-4ADC-ACA3-AA75CD9BCC39}">
  <ds:schemaRefs>
    <ds:schemaRef ds:uri="http://schemas.microsoft.com/office/2006/documentManagement/types"/>
    <ds:schemaRef ds:uri="10ebebe9-ad9c-417c-96aa-6a2f5b72dbd6"/>
    <ds:schemaRef ds:uri="http://purl.org/dc/elements/1.1/"/>
    <ds:schemaRef ds:uri="http://schemas.openxmlformats.org/package/2006/metadata/core-properties"/>
    <ds:schemaRef ds:uri="101960c9-2583-49a4-9434-4c0cad7b266a"/>
    <ds:schemaRef ds:uri="http://schemas.microsoft.com/office/infopath/2007/PartnerControls"/>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3056</TotalTime>
  <Words>12476</Words>
  <Application>Microsoft Office PowerPoint</Application>
  <PresentationFormat>Widescreen</PresentationFormat>
  <Paragraphs>602</Paragraphs>
  <Slides>48</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48</vt:i4>
      </vt:variant>
    </vt:vector>
  </HeadingPairs>
  <TitlesOfParts>
    <vt:vector size="59" baseType="lpstr">
      <vt:lpstr>Arial</vt:lpstr>
      <vt:lpstr>Arial Narrow</vt:lpstr>
      <vt:lpstr>Calibri</vt:lpstr>
      <vt:lpstr>Cambria</vt:lpstr>
      <vt:lpstr>Courier New</vt:lpstr>
      <vt:lpstr>Lato</vt:lpstr>
      <vt:lpstr>Segoe UI</vt:lpstr>
      <vt:lpstr>Symbol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Entries June 2023</vt:lpstr>
      <vt:lpstr>UMS calculator</vt:lpstr>
      <vt:lpstr>PowerPoint Presentation</vt:lpstr>
      <vt:lpstr>PowerPoint Presentation</vt:lpstr>
      <vt:lpstr>PowerPoint Presentation</vt:lpstr>
      <vt:lpstr>High level feedback </vt:lpstr>
      <vt:lpstr>PowerPoint Presentation</vt:lpstr>
      <vt:lpstr>Question 1 and mark scheme </vt:lpstr>
      <vt:lpstr>Question 1 Candidate’s answer with Examiner’s comments</vt:lpstr>
      <vt:lpstr>Question 1 Candidate’s answer with Examiner’s comments</vt:lpstr>
      <vt:lpstr>Question 3 and mark scheme </vt:lpstr>
      <vt:lpstr>Question 3 Candidate’s answer with Examiner’s comments</vt:lpstr>
      <vt:lpstr>Question 3 Candidate’s answer with Examiner’s comments</vt:lpstr>
      <vt:lpstr>Question 4(a) and mark scheme </vt:lpstr>
      <vt:lpstr>Question 4(a) Candidate’s answer with Examiner’s comments</vt:lpstr>
      <vt:lpstr>Question 4(a) Candidate’s answer with Examiner’s comments</vt:lpstr>
      <vt:lpstr>Question 4(b) and mark scheme </vt:lpstr>
      <vt:lpstr>Question 4(b) Candidate’s answer with Examiner’s comments</vt:lpstr>
      <vt:lpstr>Question 4(b) Candidate’s answer with Examiner’s comments</vt:lpstr>
      <vt:lpstr>Question 5 and mark scheme </vt:lpstr>
      <vt:lpstr>Question 5 and mark scheme </vt:lpstr>
      <vt:lpstr>Question 5 Candidate’s answer with Examiner’s comments</vt:lpstr>
      <vt:lpstr>Question 5 Candidate’s answer with Examiner’s comments</vt:lpstr>
      <vt:lpstr>Question 7 and mark scheme </vt:lpstr>
      <vt:lpstr>Question 7 Candidate’s answer with Examiner’s comments</vt:lpstr>
      <vt:lpstr>Question 7 Candidate’s answer with Examiner’s comments</vt:lpstr>
      <vt:lpstr>Question 8 and mark scheme </vt:lpstr>
      <vt:lpstr>Question 8 Candidate’s answer with Examiner’s comments</vt:lpstr>
      <vt:lpstr>Question 8 Candidate’s answer with Examiner’s comments</vt:lpstr>
      <vt:lpstr>Question 10 and mark scheme </vt:lpstr>
      <vt:lpstr>Question 10 Candidate’s answer with Examiner’s comments</vt:lpstr>
      <vt:lpstr>Question 10 Candidate’s answer with Examiner’s comments</vt:lpstr>
      <vt:lpstr>Question 11 and mark scheme </vt:lpstr>
      <vt:lpstr>Question 11 Candidate’s answer with Examiner’s comments</vt:lpstr>
      <vt:lpstr>PowerPoint Presentation</vt:lpstr>
      <vt:lpstr>Credit values and units </vt:lpstr>
      <vt:lpstr>PowerPoint Presentation</vt:lpstr>
      <vt:lpstr>Points to consider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Thomas</dc:creator>
  <cp:lastModifiedBy>Thomas, Amy</cp:lastModifiedBy>
  <cp:revision>14</cp:revision>
  <dcterms:created xsi:type="dcterms:W3CDTF">2020-09-10T07:54:11Z</dcterms:created>
  <dcterms:modified xsi:type="dcterms:W3CDTF">2023-10-04T13:14:03Z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0x0101005E8D75E50D38D1449095CDF5BED87B3E</vt:lpwstr>
  </property>
  <property fmtid="{D5CDD505-2E9C-101B-9397-08002B2CF9AE}" pid="3" name="WJEC Department">
    <vt:lpwstr/>
  </property>
  <property fmtid="{D5CDD505-2E9C-101B-9397-08002B2CF9AE}" pid="4" name="WJEC Audiences">
    <vt:lpwstr/>
  </property>
  <property fmtid="{D5CDD505-2E9C-101B-9397-08002B2CF9AE}" pid="5" name="MediaServiceImageTags">
    <vt:lpwstr/>
  </property>
  <property fmtid="{D5CDD505-2E9C-101B-9397-08002B2CF9AE}" pid="6" name="lcf76f155ced4ddcb4097134ff3c332f">
    <vt:lpwstr/>
  </property>
</Properties>
</file>